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3" r:id="rId4"/>
    <p:sldMasterId id="2147483694" r:id="rId5"/>
    <p:sldMasterId id="2147483695" r:id="rId6"/>
  </p:sldMasterIdLst>
  <p:notesMasterIdLst>
    <p:notesMasterId r:id="rId31"/>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x="12192000" cy="6858000"/>
  <p:notesSz cx="6858000" cy="9144000"/>
  <p:embeddedFontLst>
    <p:embeddedFont>
      <p:font typeface="Bookman Old Style" panose="02050604050505020204" pitchFamily="18" charset="0"/>
      <p:regular r:id="rId32"/>
      <p:bold r:id="rId33"/>
      <p:italic r:id="rId34"/>
      <p:boldItalic r:id="rId35"/>
    </p:embeddedFont>
    <p:embeddedFont>
      <p:font typeface="Calibri" panose="020F0502020204030204" pitchFamily="34" charset="0"/>
      <p:regular r:id="rId36"/>
      <p:bold r:id="rId37"/>
      <p:italic r:id="rId38"/>
      <p:boldItalic r:id="rId39"/>
    </p:embeddedFont>
    <p:embeddedFont>
      <p:font typeface="Georgia" panose="02040502050405020303" pitchFamily="18" charset="0"/>
      <p:regular r:id="rId40"/>
      <p:bold r:id="rId41"/>
      <p:italic r:id="rId42"/>
      <p:boldItalic r:id="rId43"/>
    </p:embeddedFont>
    <p:embeddedFont>
      <p:font typeface="Quattrocento Sans" panose="020B0502050000020003"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B6D9D77-EF90-4953-9D89-BE92899CF0CD}">
  <a:tblStyle styleId="{2B6D9D77-EF90-4953-9D89-BE92899CF0CD}"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snapToGrid="0">
      <p:cViewPr varScale="1">
        <p:scale>
          <a:sx n="57" d="100"/>
          <a:sy n="57" d="100"/>
        </p:scale>
        <p:origin x="268" y="5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8.fntdata"/><Relationship Id="rId21" Type="http://schemas.openxmlformats.org/officeDocument/2006/relationships/slide" Target="slides/slide15.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5.fntdata"/><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4.xml"/><Relationship Id="rId41"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pz.harvard.edu/sites/default/files/See%20Think%20Wonder_3.pdf"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unicef-irc.org/publications/pdf/childrens_participation.pdf"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leducation.org/uploads/downloads/ELED-IntroLeadersTheirOwnLearningWhyStudentEngagedAssessmentMatters-0815.pdf"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pz.harvard.edu/sites/default/files/Connect%20Extend%20Challenge_2.pdf"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ciea.org/blog/a-culturally-responsive-classroom-assessment-framework/"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nsrfharmony.org/wp-content/uploads/2017/10/final_word_0.pdf"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hrisbettiol.wordpress.com/2017/04/01/hatties-greatest-effect-size-self-reported-grades-student-expectations-how-we-can-apply-it-in-the-classroo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hrisbettiol.wordpress.com/2017/04/01/hatties-greatest-effect-size-self-reported-grades-student-expectations-how-we-can-apply-it-in-the-classroo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chrisbettiol.wordpress.com/2017/04/01/hatties-greatest-effect-size-self-reported-grades-student-expectations-how-we-can-apply-it-in-the-classroo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ocs.google.com/document/d/1Sv4AhtDztBj-NTmpM28ZqxbruelqqtlL/edit?usp=share_link&amp;ouid=113132103316753524991&amp;rtpof=true&amp;sd=true"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www.jefferson.kyschools.us/sites/default/files/JCPS%20MTSS%20Toolkit%20Self-Reflection%20and%20Assessment.pdf" TargetMode="External"/><Relationship Id="rId5" Type="http://schemas.openxmlformats.org/officeDocument/2006/relationships/hyperlink" Target="https://docs.google.com/document/d/1BAtYiJ_4L6Vtm14K7EyFE4kTTfNrQZGt/edit?usp=share_link&amp;ouid=113132103316753524991&amp;rtpof=true&amp;sd=true" TargetMode="External"/><Relationship Id="rId4" Type="http://schemas.openxmlformats.org/officeDocument/2006/relationships/hyperlink" Target="https://docs.google.com/document/d/1x7GeXll9eVZyg_UvTA0FNHo-5e-2mxwq/edit?usp=share_link&amp;ouid=113132103316753524991&amp;rtpof=true&amp;sd=tru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info.k-12leadership.org/5-dimensions-of-teaching-and-learning?_ga=2.125490318.507568460.1499115926-1715267409.1499115926"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www.k12.wa.us/sites/default/files/public/tpep/frameworks/marzano/Marzano%20at%20a%20Glance%202020.pdf" TargetMode="External"/><Relationship Id="rId4" Type="http://schemas.openxmlformats.org/officeDocument/2006/relationships/hyperlink" Target="https://www.k12.wa.us/sites/default/files/public/tpep/frameworks/danielson/2011_danielson_smart_card.pdf"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s://www.amazon.com/s/ref=dp_byline_sr_ebooks_6?ie=UTF8&amp;field-author=Richard+E.+Mayer&amp;text=Richard+E.+Mayer&amp;sort=relevancerank&amp;search-alias=digital-text" TargetMode="External"/><Relationship Id="rId3" Type="http://schemas.openxmlformats.org/officeDocument/2006/relationships/hyperlink" Target="https://www.amazon.com/s/ref=dp_byline_sr_ebooks_1?ie=UTF8&amp;field-author=Susan+A.+Ambrose&amp;text=Susan+A.+Ambrose&amp;sort=relevancerank&amp;search-alias=digital-text" TargetMode="External"/><Relationship Id="rId7" Type="http://schemas.openxmlformats.org/officeDocument/2006/relationships/hyperlink" Target="https://www.amazon.com/Marie-K-Norman/e/B00IQDUZFS/ref=dp_byline_cont_ebooks_5"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www.amazon.com/s/ref=dp_byline_sr_ebooks_4?ie=UTF8&amp;field-author=Marsha+C.+Lovett&amp;text=Marsha+C.+Lovett&amp;sort=relevancerank&amp;search-alias=digital-text" TargetMode="External"/><Relationship Id="rId5" Type="http://schemas.openxmlformats.org/officeDocument/2006/relationships/hyperlink" Target="https://www.amazon.com/s/ref=dp_byline_sr_ebooks_3?ie=UTF8&amp;field-author=Michele+DiPietro&amp;text=Michele+DiPietro&amp;sort=relevancerank&amp;search-alias=digital-text" TargetMode="External"/><Relationship Id="rId4" Type="http://schemas.openxmlformats.org/officeDocument/2006/relationships/hyperlink" Target="https://www.amazon.com/s/ref=dp_byline_sr_ebooks_2?ie=UTF8&amp;field-author=Michael+W.+Bridges&amp;text=Michael+W.+Bridges&amp;sort=relevancerank&amp;search-alias=digital-text" TargetMode="External"/><Relationship Id="rId9" Type="http://schemas.openxmlformats.org/officeDocument/2006/relationships/hyperlink" Target="https://spencerauthor.com/5-reasons-assessment/#:~:text=When%20students%20own%20the%20assessment%20process%2C%20they%20have%20a%20greater,what%20they%20need%20to%20know"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k12.wa.us/educator-support/teacherprincipal-evaluation-program"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mailto:Katie.Taylor@k12.wa.us" TargetMode="External"/><Relationship Id="rId5" Type="http://schemas.openxmlformats.org/officeDocument/2006/relationships/hyperlink" Target="mailto:Sue.Anderson@k12.wa.us" TargetMode="External"/><Relationship Id="rId4" Type="http://schemas.openxmlformats.org/officeDocument/2006/relationships/hyperlink" Target="https://www.k12.wa.us/educator-support/teacherprincipal-evaluation-program/frameworks-and-student-growth/student-growth"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leducation.org/uploads/downloads/ELED-IntroLeadersTheirOwnLearningWhyStudentEngagedAssessmentMatters-0815.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ducation.nsw.gov.au/teaching-and-learning/professional-learning/teacher-quality-and-accreditation/strong-start-great-teachers/refining-practice/aspects-of-assessmen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k12.wa.us/sites/default/files/public/tpep/studentgrowth/Final%20Revised%20Student%20Growth%20Goal%20Rubrics.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quagliainstitute.or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b="1">
                <a:latin typeface="Arial"/>
                <a:ea typeface="Arial"/>
                <a:cs typeface="Arial"/>
                <a:sym typeface="Arial"/>
              </a:rPr>
              <a:t>Facilitator Notes:</a:t>
            </a:r>
            <a:endParaRPr sz="11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The purpose of this module is to help unpack the Critical Attribute of “Student Engagement in Assessment as it is used in the revised Student Growth Goal rubrics. It is recommended that facilitators follow the activities and keep the content of the module as close to the original as possible. It is encouraged that the facilitator add and personalize slides to make connections and forge alignment with other initiative and work with which the participants in the professional learning may be familiar.</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Times provided are an estimate and can be adjusted at the facilitator’s discretion. The structure of the activity may also be adjusted for context and audience.</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Information in </a:t>
            </a:r>
            <a:r>
              <a:rPr lang="en-US" sz="1100" i="1">
                <a:latin typeface="Arial"/>
                <a:ea typeface="Arial"/>
                <a:cs typeface="Arial"/>
                <a:sym typeface="Arial"/>
              </a:rPr>
              <a:t>italics</a:t>
            </a:r>
            <a:r>
              <a:rPr lang="en-US" sz="1100">
                <a:latin typeface="Arial"/>
                <a:ea typeface="Arial"/>
                <a:cs typeface="Arial"/>
                <a:sym typeface="Arial"/>
              </a:rPr>
              <a:t> are suggested language/directions for the facilitator to use with participants when leading the learning. Other notes to the facilitator are in </a:t>
            </a:r>
            <a:r>
              <a:rPr lang="en-US" sz="1100" b="1">
                <a:latin typeface="Arial"/>
                <a:ea typeface="Arial"/>
                <a:cs typeface="Arial"/>
                <a:sym typeface="Arial"/>
              </a:rPr>
              <a:t>bold</a:t>
            </a:r>
            <a:r>
              <a:rPr lang="en-US" sz="1100">
                <a:latin typeface="Arial"/>
                <a:ea typeface="Arial"/>
                <a:cs typeface="Arial"/>
                <a:sym typeface="Arial"/>
              </a:rPr>
              <a:t> or plain type.</a:t>
            </a:r>
            <a:endParaRPr sz="110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a:latin typeface="Quattrocento Sans"/>
              <a:ea typeface="Quattrocento Sans"/>
              <a:cs typeface="Quattrocento Sans"/>
              <a:sym typeface="Quattrocento Sans"/>
            </a:endParaRPr>
          </a:p>
          <a:p>
            <a:pPr marL="0" lvl="0" indent="0" algn="l" rtl="0">
              <a:lnSpc>
                <a:spcPct val="100000"/>
              </a:lnSpc>
              <a:spcBef>
                <a:spcPts val="0"/>
              </a:spcBef>
              <a:spcAft>
                <a:spcPts val="0"/>
              </a:spcAft>
              <a:buSzPts val="1400"/>
              <a:buNone/>
            </a:pPr>
            <a:endParaRPr sz="2000">
              <a:latin typeface="Quattrocento Sans"/>
              <a:ea typeface="Quattrocento Sans"/>
              <a:cs typeface="Quattrocento Sans"/>
              <a:sym typeface="Quattrocento Sans"/>
            </a:endParaRPr>
          </a:p>
        </p:txBody>
      </p:sp>
      <p:sp>
        <p:nvSpPr>
          <p:cNvPr id="341" name="Google Shape;34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22c584152d9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22c584152d9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Facilitator Notes: (10 mins) Use a protocol such as - </a:t>
            </a:r>
            <a:r>
              <a:rPr lang="en-US" u="sng">
                <a:solidFill>
                  <a:schemeClr val="hlink"/>
                </a:solidFill>
                <a:hlinkClick r:id="rId3"/>
              </a:rPr>
              <a:t>See, Think, Wonder</a:t>
            </a:r>
            <a:r>
              <a:rPr lang="en-US"/>
              <a:t> followed by discussion. Have a handout of this available for participants</a:t>
            </a:r>
            <a:endParaRPr/>
          </a:p>
          <a:p>
            <a:pPr marL="0" lvl="0" indent="0" algn="l" rtl="0">
              <a:lnSpc>
                <a:spcPct val="90000"/>
              </a:lnSpc>
              <a:spcBef>
                <a:spcPts val="1000"/>
              </a:spcBef>
              <a:spcAft>
                <a:spcPts val="0"/>
              </a:spcAft>
              <a:buClr>
                <a:schemeClr val="dk1"/>
              </a:buClr>
              <a:buSzPts val="1100"/>
              <a:buFont typeface="Arial"/>
              <a:buNone/>
            </a:pPr>
            <a:r>
              <a:rPr lang="en-US" sz="1100" b="1">
                <a:solidFill>
                  <a:srgbClr val="222222"/>
                </a:solidFill>
                <a:highlight>
                  <a:srgbClr val="FFFFFF"/>
                </a:highlight>
                <a:latin typeface="Arial"/>
                <a:ea typeface="Arial"/>
                <a:cs typeface="Arial"/>
                <a:sym typeface="Arial"/>
              </a:rPr>
              <a:t>Roger Hart's Ladder of Participation:</a:t>
            </a:r>
            <a:endParaRPr sz="1100" b="1">
              <a:solidFill>
                <a:srgbClr val="222222"/>
              </a:solidFill>
              <a:highlight>
                <a:srgbClr val="FFFFFF"/>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highlight>
                  <a:srgbClr val="FFFFFF"/>
                </a:highlight>
                <a:latin typeface="Times New Roman"/>
                <a:ea typeface="Times New Roman"/>
                <a:cs typeface="Times New Roman"/>
                <a:sym typeface="Times New Roman"/>
              </a:rPr>
              <a:t>Hart, R. (1992). UNICEF, </a:t>
            </a:r>
            <a:r>
              <a:rPr lang="en-US" sz="1100" i="1">
                <a:highlight>
                  <a:srgbClr val="FFFFFF"/>
                </a:highlight>
                <a:latin typeface="Times New Roman"/>
                <a:ea typeface="Times New Roman"/>
                <a:cs typeface="Times New Roman"/>
                <a:sym typeface="Times New Roman"/>
              </a:rPr>
              <a:t>Children’s Participation: from Tokenism to Citizenship</a:t>
            </a:r>
            <a:r>
              <a:rPr lang="en-US" sz="1100">
                <a:highlight>
                  <a:srgbClr val="FFFFFF"/>
                </a:highlight>
                <a:latin typeface="Times New Roman"/>
                <a:ea typeface="Times New Roman"/>
                <a:cs typeface="Times New Roman"/>
                <a:sym typeface="Times New Roman"/>
              </a:rPr>
              <a:t>. Innocenti Essays. No. 4. Retrieved from: </a:t>
            </a:r>
            <a:r>
              <a:rPr lang="en-US" sz="1100" u="sng">
                <a:solidFill>
                  <a:srgbClr val="1155CC"/>
                </a:solidFill>
                <a:highlight>
                  <a:srgbClr val="FFFFFF"/>
                </a:highlight>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http://www.unicef-i</a:t>
            </a:r>
            <a:endParaRPr sz="1100" u="sng">
              <a:solidFill>
                <a:srgbClr val="1155CC"/>
              </a:solidFill>
              <a:highlight>
                <a:srgbClr val="FFFFFF"/>
              </a:highlight>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US" sz="1100" u="sng">
                <a:solidFill>
                  <a:srgbClr val="1155CC"/>
                </a:solidFill>
                <a:highlight>
                  <a:srgbClr val="FFFFFF"/>
                </a:highlight>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rc.org/publications/pdf/childrens_participation.pdf</a:t>
            </a:r>
            <a:endParaRPr sz="1100" u="sng">
              <a:solidFill>
                <a:srgbClr val="1155CC"/>
              </a:solidFill>
              <a:highlight>
                <a:srgbClr val="FFFFFF"/>
              </a:highlight>
              <a:latin typeface="Times New Roman"/>
              <a:ea typeface="Times New Roman"/>
              <a:cs typeface="Times New Roman"/>
              <a:sym typeface="Times New Roman"/>
            </a:endParaRPr>
          </a:p>
          <a:p>
            <a:pPr marL="0" lvl="0" indent="0" algn="l" rtl="0">
              <a:lnSpc>
                <a:spcPct val="90000"/>
              </a:lnSpc>
              <a:spcBef>
                <a:spcPts val="1000"/>
              </a:spcBef>
              <a:spcAft>
                <a:spcPts val="0"/>
              </a:spcAft>
              <a:buNone/>
            </a:pPr>
            <a:endParaRPr>
              <a:solidFill>
                <a:srgbClr val="40403D"/>
              </a:solidFill>
              <a:latin typeface="Quattrocento Sans"/>
              <a:ea typeface="Quattrocento Sans"/>
              <a:cs typeface="Quattrocento Sans"/>
              <a:sym typeface="Quattrocento Sans"/>
            </a:endParaRPr>
          </a:p>
          <a:p>
            <a:pPr marL="0" lvl="0" indent="0" algn="l" rtl="0">
              <a:lnSpc>
                <a:spcPct val="90000"/>
              </a:lnSpc>
              <a:spcBef>
                <a:spcPts val="1000"/>
              </a:spcBef>
              <a:spcAft>
                <a:spcPts val="0"/>
              </a:spcAft>
              <a:buClr>
                <a:schemeClr val="dk1"/>
              </a:buClr>
              <a:buSzPts val="1100"/>
              <a:buFont typeface="Arial"/>
              <a:buNone/>
            </a:pPr>
            <a:endParaRPr>
              <a:solidFill>
                <a:srgbClr val="40403D"/>
              </a:solidFill>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448" name="Google Shape;448;g22c584152d9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1fb1c64da6f_0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1fb1c64da6f_0_8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40403D"/>
                </a:solidFill>
                <a:latin typeface="Quattrocento Sans"/>
                <a:ea typeface="Quattrocento Sans"/>
                <a:cs typeface="Quattrocento Sans"/>
                <a:sym typeface="Quattrocento Sans"/>
              </a:rPr>
              <a:t>Facilitator Notes: Read, Reflect &amp; Discuss - (30 mins)  </a:t>
            </a:r>
            <a:r>
              <a:rPr lang="en-US" u="sng">
                <a:solidFill>
                  <a:schemeClr val="hlink"/>
                </a:solidFill>
                <a:latin typeface="Quattrocento Sans"/>
                <a:ea typeface="Quattrocento Sans"/>
                <a:cs typeface="Quattrocento Sans"/>
                <a:sym typeface="Quattrocento Sans"/>
                <a:hlinkClick r:id="rId3"/>
              </a:rPr>
              <a:t>Why Student-‐Engaged Assessment Matters</a:t>
            </a:r>
            <a:r>
              <a:rPr lang="en-US">
                <a:solidFill>
                  <a:srgbClr val="40403D"/>
                </a:solidFill>
                <a:latin typeface="Quattrocento Sans"/>
                <a:ea typeface="Quattrocento Sans"/>
                <a:cs typeface="Quattrocento Sans"/>
                <a:sym typeface="Quattrocento Sans"/>
              </a:rPr>
              <a:t>. Have participants process the article: </a:t>
            </a:r>
            <a:r>
              <a:rPr lang="en-US" u="sng">
                <a:solidFill>
                  <a:schemeClr val="hlink"/>
                </a:solidFill>
                <a:latin typeface="Quattrocento Sans"/>
                <a:ea typeface="Quattrocento Sans"/>
                <a:cs typeface="Quattrocento Sans"/>
                <a:sym typeface="Quattrocento Sans"/>
                <a:hlinkClick r:id="rId4"/>
              </a:rPr>
              <a:t>Connections, Extensions and Challenge</a:t>
            </a:r>
            <a:r>
              <a:rPr lang="en-US">
                <a:solidFill>
                  <a:srgbClr val="40403D"/>
                </a:solidFill>
                <a:latin typeface="Quattrocento Sans"/>
                <a:ea typeface="Quattrocento Sans"/>
                <a:cs typeface="Quattrocento Sans"/>
                <a:sym typeface="Quattrocento Sans"/>
              </a:rPr>
              <a:t>s</a:t>
            </a:r>
            <a:endParaRPr>
              <a:solidFill>
                <a:srgbClr val="40403D"/>
              </a:solidFill>
              <a:latin typeface="Quattrocento Sans"/>
              <a:ea typeface="Quattrocento Sans"/>
              <a:cs typeface="Quattrocento Sans"/>
              <a:sym typeface="Quattrocento Sans"/>
            </a:endParaRPr>
          </a:p>
          <a:p>
            <a:pPr marL="0" lvl="0" indent="0" algn="l" rtl="0">
              <a:spcBef>
                <a:spcPts val="0"/>
              </a:spcBef>
              <a:spcAft>
                <a:spcPts val="0"/>
              </a:spcAft>
              <a:buNone/>
            </a:pPr>
            <a:endParaRPr>
              <a:solidFill>
                <a:srgbClr val="40403D"/>
              </a:solidFill>
              <a:latin typeface="Quattrocento Sans"/>
              <a:ea typeface="Quattrocento Sans"/>
              <a:cs typeface="Quattrocento Sans"/>
              <a:sym typeface="Quattrocento Sans"/>
            </a:endParaRPr>
          </a:p>
          <a:p>
            <a:pPr marL="0" lvl="0" indent="0" algn="l" rtl="0">
              <a:spcBef>
                <a:spcPts val="0"/>
              </a:spcBef>
              <a:spcAft>
                <a:spcPts val="0"/>
              </a:spcAft>
              <a:buNone/>
            </a:pPr>
            <a:endParaRPr>
              <a:solidFill>
                <a:srgbClr val="40403D"/>
              </a:solidFill>
              <a:latin typeface="Quattrocento Sans"/>
              <a:ea typeface="Quattrocento Sans"/>
              <a:cs typeface="Quattrocento Sans"/>
              <a:sym typeface="Quattrocento Sans"/>
            </a:endParaRPr>
          </a:p>
        </p:txBody>
      </p:sp>
      <p:sp>
        <p:nvSpPr>
          <p:cNvPr id="456" name="Google Shape;456;g1fb1c64da6f_0_8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20763a987ff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20763a987ff_0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Quattrocento Sans"/>
                <a:ea typeface="Quattrocento Sans"/>
                <a:cs typeface="Quattrocento Sans"/>
                <a:sym typeface="Quattrocento Sans"/>
              </a:rPr>
              <a:t>Facilitator Notes: </a:t>
            </a:r>
            <a:endParaRPr>
              <a:latin typeface="Quattrocento Sans"/>
              <a:ea typeface="Quattrocento Sans"/>
              <a:cs typeface="Quattrocento Sans"/>
              <a:sym typeface="Quattrocento Sans"/>
            </a:endParaRPr>
          </a:p>
          <a:p>
            <a:pPr marL="457200" lvl="0" indent="-304800" algn="l" rtl="0">
              <a:spcBef>
                <a:spcPts val="0"/>
              </a:spcBef>
              <a:spcAft>
                <a:spcPts val="0"/>
              </a:spcAft>
              <a:buSzPts val="1200"/>
              <a:buFont typeface="Quattrocento Sans"/>
              <a:buAutoNum type="arabicPeriod"/>
            </a:pPr>
            <a:r>
              <a:rPr lang="en-US">
                <a:latin typeface="Quattrocento Sans"/>
                <a:ea typeface="Quattrocento Sans"/>
                <a:cs typeface="Quattrocento Sans"/>
                <a:sym typeface="Quattrocento Sans"/>
              </a:rPr>
              <a:t>Read Article &amp; Reflect: (10 mins)  </a:t>
            </a:r>
            <a:r>
              <a:rPr lang="en-US" u="sng">
                <a:solidFill>
                  <a:schemeClr val="hlink"/>
                </a:solidFill>
                <a:latin typeface="Quattrocento Sans"/>
                <a:ea typeface="Quattrocento Sans"/>
                <a:cs typeface="Quattrocento Sans"/>
                <a:sym typeface="Quattrocento Sans"/>
                <a:hlinkClick r:id="rId3"/>
              </a:rPr>
              <a:t>A Culturally Responsive Classroom Assessment Framework</a:t>
            </a:r>
            <a:r>
              <a:rPr lang="en-US">
                <a:latin typeface="Quattrocento Sans"/>
                <a:ea typeface="Quattrocento Sans"/>
                <a:cs typeface="Quattrocento Sans"/>
                <a:sym typeface="Quattrocento Sans"/>
              </a:rPr>
              <a:t> -</a:t>
            </a:r>
            <a:endParaRPr>
              <a:latin typeface="Quattrocento Sans"/>
              <a:ea typeface="Quattrocento Sans"/>
              <a:cs typeface="Quattrocento Sans"/>
              <a:sym typeface="Quattrocento Sans"/>
            </a:endParaRPr>
          </a:p>
          <a:p>
            <a:pPr marL="0" lvl="0" indent="0" algn="l" rtl="0">
              <a:spcBef>
                <a:spcPts val="0"/>
              </a:spcBef>
              <a:spcAft>
                <a:spcPts val="0"/>
              </a:spcAft>
              <a:buNone/>
            </a:pPr>
            <a:r>
              <a:rPr lang="en-US">
                <a:latin typeface="Quattrocento Sans"/>
                <a:ea typeface="Quattrocento Sans"/>
                <a:cs typeface="Quattrocento Sans"/>
                <a:sym typeface="Quattrocento Sans"/>
              </a:rPr>
              <a:t>A Culturally Responsive Classroom Assessment Framework: </a:t>
            </a:r>
            <a:r>
              <a:rPr lang="en-US">
                <a:solidFill>
                  <a:srgbClr val="231F20"/>
                </a:solidFill>
                <a:highlight>
                  <a:schemeClr val="lt1"/>
                </a:highlight>
                <a:latin typeface="Quattrocento Sans"/>
                <a:ea typeface="Quattrocento Sans"/>
                <a:cs typeface="Quattrocento Sans"/>
                <a:sym typeface="Quattrocento Sans"/>
              </a:rPr>
              <a:t>The Intersections of Equity, Pedagogy, and Sociocultural Assessment, Carla Evans, Center for Assessment</a:t>
            </a:r>
            <a:endParaRPr>
              <a:solidFill>
                <a:srgbClr val="231F20"/>
              </a:solidFill>
              <a:highlight>
                <a:schemeClr val="lt1"/>
              </a:highlight>
              <a:latin typeface="Quattrocento Sans"/>
              <a:ea typeface="Quattrocento Sans"/>
              <a:cs typeface="Quattrocento Sans"/>
              <a:sym typeface="Quattrocento Sans"/>
            </a:endParaRPr>
          </a:p>
          <a:p>
            <a:pPr marL="0" lvl="0" indent="0" algn="l" rtl="0">
              <a:lnSpc>
                <a:spcPct val="115000"/>
              </a:lnSpc>
              <a:spcBef>
                <a:spcPts val="0"/>
              </a:spcBef>
              <a:spcAft>
                <a:spcPts val="0"/>
              </a:spcAft>
              <a:buNone/>
            </a:pPr>
            <a:r>
              <a:rPr lang="en-US" i="1">
                <a:solidFill>
                  <a:srgbClr val="231F20"/>
                </a:solidFill>
                <a:highlight>
                  <a:schemeClr val="lt1"/>
                </a:highlight>
                <a:latin typeface="Quattrocento Sans"/>
                <a:ea typeface="Quattrocento Sans"/>
                <a:cs typeface="Quattrocento Sans"/>
                <a:sym typeface="Quattrocento Sans"/>
              </a:rPr>
              <a:t>The six themes of CRE from Dr Stembridge include engagement, cultural identity, relationships, vulnerability, assets, and rigor. These six themes overlap but are listed separately to elucidate the connections with classroom assessment. In practice, they are impossible to separate. </a:t>
            </a:r>
            <a:r>
              <a:rPr lang="en-US">
                <a:solidFill>
                  <a:srgbClr val="231F20"/>
                </a:solidFill>
                <a:highlight>
                  <a:schemeClr val="lt1"/>
                </a:highlight>
                <a:latin typeface="Quattrocento Sans"/>
                <a:ea typeface="Quattrocento Sans"/>
                <a:cs typeface="Quattrocento Sans"/>
                <a:sym typeface="Quattrocento Sans"/>
              </a:rPr>
              <a:t>The bullets underneath each of the six themes of CRE in the figure are not intended to be an exhaustive list; however, it is difficult to imagine a summary of how the six themes relate to classroom assessment without these bullets being included. </a:t>
            </a:r>
            <a:endParaRPr>
              <a:latin typeface="Quattrocento Sans"/>
              <a:ea typeface="Quattrocento Sans"/>
              <a:cs typeface="Quattrocento Sans"/>
              <a:sym typeface="Quattrocento Sans"/>
            </a:endParaRPr>
          </a:p>
          <a:p>
            <a:pPr marL="0" lvl="0" indent="0" algn="l" rtl="0">
              <a:lnSpc>
                <a:spcPct val="115000"/>
              </a:lnSpc>
              <a:spcBef>
                <a:spcPts val="2400"/>
              </a:spcBef>
              <a:spcAft>
                <a:spcPts val="0"/>
              </a:spcAft>
              <a:buNone/>
            </a:pPr>
            <a:r>
              <a:rPr lang="en-US">
                <a:latin typeface="Quattrocento Sans"/>
                <a:ea typeface="Quattrocento Sans"/>
                <a:cs typeface="Quattrocento Sans"/>
                <a:sym typeface="Quattrocento Sans"/>
              </a:rPr>
              <a:t>2.Then process in small groups (10 mins) using a protocol of your choice, such as the Final Word Protocol, </a:t>
            </a:r>
            <a:r>
              <a:rPr lang="en-US" u="sng">
                <a:solidFill>
                  <a:schemeClr val="hlink"/>
                </a:solidFill>
                <a:latin typeface="Quattrocento Sans"/>
                <a:ea typeface="Quattrocento Sans"/>
                <a:cs typeface="Quattrocento Sans"/>
                <a:sym typeface="Quattrocento Sans"/>
                <a:hlinkClick r:id="rId4"/>
              </a:rPr>
              <a:t>The Final Word</a:t>
            </a:r>
            <a:r>
              <a:rPr lang="en-US">
                <a:latin typeface="Quattrocento Sans"/>
                <a:ea typeface="Quattrocento Sans"/>
                <a:cs typeface="Quattrocento Sans"/>
                <a:sym typeface="Quattrocento Sans"/>
              </a:rPr>
              <a:t> or process with this question: </a:t>
            </a:r>
            <a:r>
              <a:rPr lang="en-US">
                <a:solidFill>
                  <a:srgbClr val="231F20"/>
                </a:solidFill>
                <a:highlight>
                  <a:schemeClr val="lt1"/>
                </a:highlight>
                <a:latin typeface="Quattrocento Sans"/>
                <a:ea typeface="Quattrocento Sans"/>
                <a:cs typeface="Quattrocento Sans"/>
                <a:sym typeface="Quattrocento Sans"/>
              </a:rPr>
              <a:t>How could you use this framework to improve the cultural responsiveness of your classroom assessments?</a:t>
            </a:r>
            <a:endParaRPr>
              <a:solidFill>
                <a:srgbClr val="231F20"/>
              </a:solidFill>
              <a:highlight>
                <a:schemeClr val="lt1"/>
              </a:highlight>
              <a:latin typeface="Quattrocento Sans"/>
              <a:ea typeface="Quattrocento Sans"/>
              <a:cs typeface="Quattrocento Sans"/>
              <a:sym typeface="Quattrocento Sans"/>
            </a:endParaRPr>
          </a:p>
          <a:p>
            <a:pPr marL="0" lvl="0" indent="0" algn="l" rtl="0">
              <a:lnSpc>
                <a:spcPct val="115000"/>
              </a:lnSpc>
              <a:spcBef>
                <a:spcPts val="2400"/>
              </a:spcBef>
              <a:spcAft>
                <a:spcPts val="0"/>
              </a:spcAft>
              <a:buNone/>
            </a:pPr>
            <a:r>
              <a:rPr lang="en-US">
                <a:solidFill>
                  <a:srgbClr val="231F20"/>
                </a:solidFill>
                <a:highlight>
                  <a:schemeClr val="lt1"/>
                </a:highlight>
                <a:latin typeface="Quattrocento Sans"/>
                <a:ea typeface="Quattrocento Sans"/>
                <a:cs typeface="Quattrocento Sans"/>
                <a:sym typeface="Quattrocento Sans"/>
              </a:rPr>
              <a:t>3.</a:t>
            </a:r>
            <a:r>
              <a:rPr lang="en-US">
                <a:latin typeface="Quattrocento Sans"/>
                <a:ea typeface="Quattrocento Sans"/>
                <a:cs typeface="Quattrocento Sans"/>
                <a:sym typeface="Quattrocento Sans"/>
              </a:rPr>
              <a:t>Make a Connection to Planning with Equity in Mind: Planning Questions (below) that have been utilized in previous modules: (10 mins)</a:t>
            </a:r>
            <a:endParaRPr>
              <a:latin typeface="Quattrocento Sans"/>
              <a:ea typeface="Quattrocento Sans"/>
              <a:cs typeface="Quattrocento Sans"/>
              <a:sym typeface="Quattrocento Sans"/>
            </a:endParaRPr>
          </a:p>
          <a:p>
            <a:pPr marL="0" lvl="0" indent="0" algn="l" rtl="0">
              <a:lnSpc>
                <a:spcPct val="115000"/>
              </a:lnSpc>
              <a:spcBef>
                <a:spcPts val="2400"/>
              </a:spcBef>
              <a:spcAft>
                <a:spcPts val="0"/>
              </a:spcAft>
              <a:buNone/>
            </a:pPr>
            <a:r>
              <a:rPr lang="en-US">
                <a:latin typeface="Quattrocento Sans"/>
                <a:ea typeface="Quattrocento Sans"/>
                <a:cs typeface="Quattrocento Sans"/>
                <a:sym typeface="Quattrocento Sans"/>
              </a:rPr>
              <a:t>In modules 6,7 &amp; 8 regarding assessments, educators have the opportunity to reflect on their lesson design around the five questions to identify evidence of understanding, feelings, rigor, cognitive/emotional/behavioral engagement and opportunities for responsiveness.  </a:t>
            </a:r>
            <a:endParaRPr>
              <a:solidFill>
                <a:srgbClr val="40403D"/>
              </a:solidFill>
              <a:latin typeface="Quattrocento Sans"/>
              <a:ea typeface="Quattrocento Sans"/>
              <a:cs typeface="Quattrocento Sans"/>
              <a:sym typeface="Quattrocento Sans"/>
            </a:endParaRPr>
          </a:p>
          <a:p>
            <a:pPr marL="0" lvl="0" indent="0" algn="l" rtl="0">
              <a:lnSpc>
                <a:spcPct val="70000"/>
              </a:lnSpc>
              <a:spcBef>
                <a:spcPts val="2400"/>
              </a:spcBef>
              <a:spcAft>
                <a:spcPts val="0"/>
              </a:spcAft>
              <a:buNone/>
            </a:pPr>
            <a:r>
              <a:rPr lang="en-US">
                <a:solidFill>
                  <a:srgbClr val="40403D"/>
                </a:solidFill>
                <a:latin typeface="Quattrocento Sans"/>
                <a:ea typeface="Quattrocento Sans"/>
                <a:cs typeface="Quattrocento Sans"/>
                <a:sym typeface="Quattrocento Sans"/>
              </a:rPr>
              <a:t>Planning Questions:</a:t>
            </a:r>
            <a:endParaRPr>
              <a:solidFill>
                <a:srgbClr val="40403D"/>
              </a:solidFill>
              <a:latin typeface="Quattrocento Sans"/>
              <a:ea typeface="Quattrocento Sans"/>
              <a:cs typeface="Quattrocento Sans"/>
              <a:sym typeface="Quattrocento Sans"/>
            </a:endParaRPr>
          </a:p>
          <a:p>
            <a:pPr marL="0" lvl="0" indent="0" algn="l" rtl="0">
              <a:lnSpc>
                <a:spcPct val="70000"/>
              </a:lnSpc>
              <a:spcBef>
                <a:spcPts val="1000"/>
              </a:spcBef>
              <a:spcAft>
                <a:spcPts val="0"/>
              </a:spcAft>
              <a:buClr>
                <a:schemeClr val="dk1"/>
              </a:buClr>
              <a:buSzPts val="1395"/>
              <a:buFont typeface="Arial"/>
              <a:buNone/>
            </a:pPr>
            <a:r>
              <a:rPr lang="en-US">
                <a:solidFill>
                  <a:srgbClr val="40403D"/>
                </a:solidFill>
                <a:latin typeface="Quattrocento Sans"/>
                <a:ea typeface="Quattrocento Sans"/>
                <a:cs typeface="Quattrocento Sans"/>
                <a:sym typeface="Quattrocento Sans"/>
              </a:rPr>
              <a:t>Question One:  What do I want students to understand?</a:t>
            </a:r>
            <a:endParaRPr>
              <a:solidFill>
                <a:srgbClr val="40403D"/>
              </a:solidFill>
              <a:latin typeface="Quattrocento Sans"/>
              <a:ea typeface="Quattrocento Sans"/>
              <a:cs typeface="Quattrocento Sans"/>
              <a:sym typeface="Quattrocento Sans"/>
            </a:endParaRPr>
          </a:p>
          <a:p>
            <a:pPr marL="0" lvl="0" indent="0" algn="l" rtl="0">
              <a:lnSpc>
                <a:spcPct val="70000"/>
              </a:lnSpc>
              <a:spcBef>
                <a:spcPts val="1000"/>
              </a:spcBef>
              <a:spcAft>
                <a:spcPts val="0"/>
              </a:spcAft>
              <a:buClr>
                <a:schemeClr val="dk1"/>
              </a:buClr>
              <a:buSzPts val="1395"/>
              <a:buFont typeface="Arial"/>
              <a:buNone/>
            </a:pPr>
            <a:r>
              <a:rPr lang="en-US">
                <a:solidFill>
                  <a:srgbClr val="40403D"/>
                </a:solidFill>
                <a:latin typeface="Quattrocento Sans"/>
                <a:ea typeface="Quattrocento Sans"/>
                <a:cs typeface="Quattrocento Sans"/>
                <a:sym typeface="Quattrocento Sans"/>
              </a:rPr>
              <a:t>Question Two:  What do I want students to feel?</a:t>
            </a:r>
            <a:endParaRPr>
              <a:solidFill>
                <a:srgbClr val="40403D"/>
              </a:solidFill>
              <a:latin typeface="Quattrocento Sans"/>
              <a:ea typeface="Quattrocento Sans"/>
              <a:cs typeface="Quattrocento Sans"/>
              <a:sym typeface="Quattrocento Sans"/>
            </a:endParaRPr>
          </a:p>
          <a:p>
            <a:pPr marL="0" lvl="0" indent="0" algn="l" rtl="0">
              <a:lnSpc>
                <a:spcPct val="70000"/>
              </a:lnSpc>
              <a:spcBef>
                <a:spcPts val="1000"/>
              </a:spcBef>
              <a:spcAft>
                <a:spcPts val="0"/>
              </a:spcAft>
              <a:buClr>
                <a:schemeClr val="dk1"/>
              </a:buClr>
              <a:buSzPts val="1395"/>
              <a:buFont typeface="Arial"/>
              <a:buNone/>
            </a:pPr>
            <a:r>
              <a:rPr lang="en-US">
                <a:solidFill>
                  <a:srgbClr val="40403D"/>
                </a:solidFill>
                <a:latin typeface="Quattrocento Sans"/>
                <a:ea typeface="Quattrocento Sans"/>
                <a:cs typeface="Quattrocento Sans"/>
                <a:sym typeface="Quattrocento Sans"/>
              </a:rPr>
              <a:t>Question Three:  What are the targets for rigor?</a:t>
            </a:r>
            <a:endParaRPr>
              <a:solidFill>
                <a:srgbClr val="40403D"/>
              </a:solidFill>
              <a:latin typeface="Quattrocento Sans"/>
              <a:ea typeface="Quattrocento Sans"/>
              <a:cs typeface="Quattrocento Sans"/>
              <a:sym typeface="Quattrocento Sans"/>
            </a:endParaRPr>
          </a:p>
          <a:p>
            <a:pPr marL="0" lvl="0" indent="0" algn="l" rtl="0">
              <a:lnSpc>
                <a:spcPct val="70000"/>
              </a:lnSpc>
              <a:spcBef>
                <a:spcPts val="1000"/>
              </a:spcBef>
              <a:spcAft>
                <a:spcPts val="0"/>
              </a:spcAft>
              <a:buClr>
                <a:schemeClr val="dk1"/>
              </a:buClr>
              <a:buSzPts val="1395"/>
              <a:buFont typeface="Arial"/>
              <a:buNone/>
            </a:pPr>
            <a:r>
              <a:rPr lang="en-US">
                <a:solidFill>
                  <a:srgbClr val="595959"/>
                </a:solidFill>
                <a:latin typeface="Quattrocento Sans"/>
                <a:ea typeface="Quattrocento Sans"/>
                <a:cs typeface="Quattrocento Sans"/>
                <a:sym typeface="Quattrocento Sans"/>
              </a:rPr>
              <a:t>Question Four:  What are the indicators of engagement?</a:t>
            </a:r>
            <a:endParaRPr>
              <a:solidFill>
                <a:srgbClr val="595959"/>
              </a:solidFill>
              <a:latin typeface="Quattrocento Sans"/>
              <a:ea typeface="Quattrocento Sans"/>
              <a:cs typeface="Quattrocento Sans"/>
              <a:sym typeface="Quattrocento Sans"/>
            </a:endParaRPr>
          </a:p>
          <a:p>
            <a:pPr marL="0" lvl="0" indent="0" algn="l" rtl="0">
              <a:lnSpc>
                <a:spcPct val="70000"/>
              </a:lnSpc>
              <a:spcBef>
                <a:spcPts val="1000"/>
              </a:spcBef>
              <a:spcAft>
                <a:spcPts val="0"/>
              </a:spcAft>
              <a:buClr>
                <a:schemeClr val="dk1"/>
              </a:buClr>
              <a:buSzPts val="1395"/>
              <a:buFont typeface="Arial"/>
              <a:buNone/>
            </a:pPr>
            <a:r>
              <a:rPr lang="en-US">
                <a:solidFill>
                  <a:srgbClr val="40403D"/>
                </a:solidFill>
                <a:latin typeface="Quattrocento Sans"/>
                <a:ea typeface="Quattrocento Sans"/>
                <a:cs typeface="Quattrocento Sans"/>
                <a:sym typeface="Quattrocento Sans"/>
              </a:rPr>
              <a:t>Question Five:  What are the opportunities to be responsive?  </a:t>
            </a:r>
            <a:endParaRPr>
              <a:solidFill>
                <a:srgbClr val="40403D"/>
              </a:solidFill>
              <a:latin typeface="Quattrocento Sans"/>
              <a:ea typeface="Quattrocento Sans"/>
              <a:cs typeface="Quattrocento Sans"/>
              <a:sym typeface="Quattrocento Sans"/>
            </a:endParaRPr>
          </a:p>
          <a:p>
            <a:pPr marL="0" lvl="0" indent="0" algn="l" rtl="0">
              <a:lnSpc>
                <a:spcPct val="70000"/>
              </a:lnSpc>
              <a:spcBef>
                <a:spcPts val="1000"/>
              </a:spcBef>
              <a:spcAft>
                <a:spcPts val="0"/>
              </a:spcAft>
              <a:buClr>
                <a:schemeClr val="dk1"/>
              </a:buClr>
              <a:buSzPts val="1395"/>
              <a:buFont typeface="Arial"/>
              <a:buNone/>
            </a:pPr>
            <a:r>
              <a:rPr lang="en-US" i="1">
                <a:solidFill>
                  <a:srgbClr val="40403D"/>
                </a:solidFill>
                <a:latin typeface="Quattrocento Sans"/>
                <a:ea typeface="Quattrocento Sans"/>
                <a:cs typeface="Quattrocento Sans"/>
                <a:sym typeface="Quattrocento Sans"/>
              </a:rPr>
              <a:t>“Equity, as an educational concept, is the implementation of an Equity mindset into thoughtful pedagogical design.” p. 1: </a:t>
            </a:r>
            <a:r>
              <a:rPr lang="en-US">
                <a:latin typeface="Quattrocento Sans"/>
                <a:ea typeface="Quattrocento Sans"/>
                <a:cs typeface="Quattrocento Sans"/>
                <a:sym typeface="Quattrocento Sans"/>
              </a:rPr>
              <a:t>Dr. Adeyemi Stembridge - Culturally Responsive Education in the Classroom - An Equity Framework for Pedagogy</a:t>
            </a:r>
            <a:endParaRPr i="1">
              <a:solidFill>
                <a:srgbClr val="40403D"/>
              </a:solidFill>
              <a:latin typeface="Quattrocento Sans"/>
              <a:ea typeface="Quattrocento Sans"/>
              <a:cs typeface="Quattrocento Sans"/>
              <a:sym typeface="Quattrocento Sans"/>
            </a:endParaRPr>
          </a:p>
          <a:p>
            <a:pPr marL="0" lvl="0" indent="0" algn="l" rtl="0">
              <a:spcBef>
                <a:spcPts val="0"/>
              </a:spcBef>
              <a:spcAft>
                <a:spcPts val="0"/>
              </a:spcAft>
              <a:buNone/>
            </a:pPr>
            <a:endParaRPr>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endParaRPr>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endParaRPr>
              <a:solidFill>
                <a:srgbClr val="231F20"/>
              </a:solidFill>
              <a:highlight>
                <a:schemeClr val="lt1"/>
              </a:highlight>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endParaRPr>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endParaRPr>
              <a:latin typeface="Quattrocento Sans"/>
              <a:ea typeface="Quattrocento Sans"/>
              <a:cs typeface="Quattrocento Sans"/>
              <a:sym typeface="Quattrocento Sans"/>
            </a:endParaRPr>
          </a:p>
          <a:p>
            <a:pPr marL="0" lvl="0" indent="0" algn="l" rtl="0">
              <a:spcBef>
                <a:spcPts val="0"/>
              </a:spcBef>
              <a:spcAft>
                <a:spcPts val="0"/>
              </a:spcAft>
              <a:buNone/>
            </a:pPr>
            <a:endParaRPr>
              <a:latin typeface="Quattrocento Sans"/>
              <a:ea typeface="Quattrocento Sans"/>
              <a:cs typeface="Quattrocento Sans"/>
              <a:sym typeface="Quattrocento Sans"/>
            </a:endParaRPr>
          </a:p>
        </p:txBody>
      </p:sp>
      <p:sp>
        <p:nvSpPr>
          <p:cNvPr id="464" name="Google Shape;464;g20763a987ff_0_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20763a987ff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20763a987ff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Quattrocento Sans"/>
                <a:ea typeface="Quattrocento Sans"/>
                <a:cs typeface="Quattrocento Sans"/>
                <a:sym typeface="Quattrocento Sans"/>
              </a:rPr>
              <a:t>Facilitator Notes: (15 mins) Another aspect of students being engaged in assessment is what used to be referred as self-reported grades from Hattie’s research but is now called student expectations.  Please review the  3 Key Steps on this slide and look at the questions that we can ask students on slide 14, and questions we can ask ourselves on slide 15.  </a:t>
            </a:r>
            <a:endParaRPr>
              <a:latin typeface="Quattrocento Sans"/>
              <a:ea typeface="Quattrocento Sans"/>
              <a:cs typeface="Quattrocento Sans"/>
              <a:sym typeface="Quattrocento Sans"/>
            </a:endParaRPr>
          </a:p>
          <a:p>
            <a:pPr marL="0" lvl="0" indent="0" algn="l" rtl="0">
              <a:spcBef>
                <a:spcPts val="0"/>
              </a:spcBef>
              <a:spcAft>
                <a:spcPts val="0"/>
              </a:spcAft>
              <a:buNone/>
            </a:pPr>
            <a:endParaRPr>
              <a:latin typeface="Quattrocento Sans"/>
              <a:ea typeface="Quattrocento Sans"/>
              <a:cs typeface="Quattrocento Sans"/>
              <a:sym typeface="Quattrocento Sans"/>
            </a:endParaRPr>
          </a:p>
          <a:p>
            <a:pPr marL="0" lvl="0" indent="0" algn="l" rtl="0">
              <a:spcBef>
                <a:spcPts val="0"/>
              </a:spcBef>
              <a:spcAft>
                <a:spcPts val="0"/>
              </a:spcAft>
              <a:buNone/>
            </a:pPr>
            <a:r>
              <a:rPr lang="en-US">
                <a:latin typeface="Quattrocento Sans"/>
                <a:ea typeface="Quattrocento Sans"/>
                <a:cs typeface="Quattrocento Sans"/>
                <a:sym typeface="Quattrocento Sans"/>
              </a:rPr>
              <a:t>Review key steps/slides for 5 minutes then provide time for participants to discuss connections to their classroom practices (10 mins)  </a:t>
            </a:r>
            <a:endParaRPr>
              <a:latin typeface="Quattrocento Sans"/>
              <a:ea typeface="Quattrocento Sans"/>
              <a:cs typeface="Quattrocento Sans"/>
              <a:sym typeface="Quattrocento Sans"/>
            </a:endParaRPr>
          </a:p>
          <a:p>
            <a:pPr marL="0" lvl="0" indent="0" algn="l" rtl="0">
              <a:spcBef>
                <a:spcPts val="0"/>
              </a:spcBef>
              <a:spcAft>
                <a:spcPts val="0"/>
              </a:spcAft>
              <a:buNone/>
            </a:pPr>
            <a:r>
              <a:rPr lang="en-US" u="sng">
                <a:solidFill>
                  <a:schemeClr val="hlink"/>
                </a:solidFill>
                <a:latin typeface="Quattrocento Sans"/>
                <a:ea typeface="Quattrocento Sans"/>
                <a:cs typeface="Quattrocento Sans"/>
                <a:sym typeface="Quattrocento Sans"/>
                <a:hlinkClick r:id="rId3"/>
              </a:rPr>
              <a:t>Hattie’s Greatest Effect size: Self Reported Grades / Student Expectations – How we can apply it in the classroom.</a:t>
            </a:r>
            <a:endParaRPr>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endParaRPr>
              <a:latin typeface="Quattrocento Sans"/>
              <a:ea typeface="Quattrocento Sans"/>
              <a:cs typeface="Quattrocento Sans"/>
              <a:sym typeface="Quattrocento Sans"/>
            </a:endParaRPr>
          </a:p>
          <a:p>
            <a:pPr marL="0" lvl="0" indent="0" algn="l" rtl="0">
              <a:spcBef>
                <a:spcPts val="0"/>
              </a:spcBef>
              <a:spcAft>
                <a:spcPts val="0"/>
              </a:spcAft>
              <a:buNone/>
            </a:pPr>
            <a:endParaRPr>
              <a:latin typeface="Quattrocento Sans"/>
              <a:ea typeface="Quattrocento Sans"/>
              <a:cs typeface="Quattrocento Sans"/>
              <a:sym typeface="Quattrocento Sans"/>
            </a:endParaRPr>
          </a:p>
          <a:p>
            <a:pPr marL="0" lvl="0" indent="0" algn="l" rtl="0">
              <a:spcBef>
                <a:spcPts val="0"/>
              </a:spcBef>
              <a:spcAft>
                <a:spcPts val="0"/>
              </a:spcAft>
              <a:buNone/>
            </a:pPr>
            <a:endParaRPr>
              <a:latin typeface="Quattrocento Sans"/>
              <a:ea typeface="Quattrocento Sans"/>
              <a:cs typeface="Quattrocento Sans"/>
              <a:sym typeface="Quattrocento Sans"/>
            </a:endParaRPr>
          </a:p>
          <a:p>
            <a:pPr marL="0" lvl="0" indent="0" algn="l" rtl="0">
              <a:spcBef>
                <a:spcPts val="0"/>
              </a:spcBef>
              <a:spcAft>
                <a:spcPts val="0"/>
              </a:spcAft>
              <a:buNone/>
            </a:pPr>
            <a:r>
              <a:rPr lang="en-US">
                <a:latin typeface="Quattrocento Sans"/>
                <a:ea typeface="Quattrocento Sans"/>
                <a:cs typeface="Quattrocento Sans"/>
                <a:sym typeface="Quattrocento Sans"/>
              </a:rPr>
              <a:t> </a:t>
            </a:r>
            <a:endParaRPr>
              <a:latin typeface="Quattrocento Sans"/>
              <a:ea typeface="Quattrocento Sans"/>
              <a:cs typeface="Quattrocento Sans"/>
              <a:sym typeface="Quattrocento Sans"/>
            </a:endParaRPr>
          </a:p>
          <a:p>
            <a:pPr marL="0" lvl="0" indent="0" algn="l" rtl="0">
              <a:spcBef>
                <a:spcPts val="0"/>
              </a:spcBef>
              <a:spcAft>
                <a:spcPts val="0"/>
              </a:spcAft>
              <a:buNone/>
            </a:pPr>
            <a:endParaRPr>
              <a:latin typeface="Quattrocento Sans"/>
              <a:ea typeface="Quattrocento Sans"/>
              <a:cs typeface="Quattrocento Sans"/>
              <a:sym typeface="Quattrocento Sans"/>
            </a:endParaRPr>
          </a:p>
        </p:txBody>
      </p:sp>
      <p:sp>
        <p:nvSpPr>
          <p:cNvPr id="473" name="Google Shape;473;g20763a987ff_0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22c584152d9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22c584152d9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Quattrocento Sans"/>
                <a:ea typeface="Quattrocento Sans"/>
                <a:cs typeface="Quattrocento Sans"/>
                <a:sym typeface="Quattrocento Sans"/>
              </a:rPr>
              <a:t>Facilitator Notes: </a:t>
            </a:r>
            <a:r>
              <a:rPr lang="en-US" u="sng">
                <a:solidFill>
                  <a:schemeClr val="hlink"/>
                </a:solidFill>
                <a:latin typeface="Quattrocento Sans"/>
                <a:ea typeface="Quattrocento Sans"/>
                <a:cs typeface="Quattrocento Sans"/>
                <a:sym typeface="Quattrocento Sans"/>
                <a:hlinkClick r:id="rId3"/>
              </a:rPr>
              <a:t>Hattie’s Greatest Effect size: Self Reported Grades / Student Expectations – How we can apply it in the classroom.</a:t>
            </a:r>
            <a:endParaRPr>
              <a:latin typeface="Quattrocento Sans"/>
              <a:ea typeface="Quattrocento Sans"/>
              <a:cs typeface="Quattrocento Sans"/>
              <a:sym typeface="Quattrocento Sans"/>
            </a:endParaRPr>
          </a:p>
          <a:p>
            <a:pPr marL="0" lvl="0" indent="0" algn="l" rtl="0">
              <a:spcBef>
                <a:spcPts val="0"/>
              </a:spcBef>
              <a:spcAft>
                <a:spcPts val="0"/>
              </a:spcAft>
              <a:buNone/>
            </a:pPr>
            <a:endParaRPr>
              <a:latin typeface="Quattrocento Sans"/>
              <a:ea typeface="Quattrocento Sans"/>
              <a:cs typeface="Quattrocento Sans"/>
              <a:sym typeface="Quattrocento Sans"/>
            </a:endParaRPr>
          </a:p>
        </p:txBody>
      </p:sp>
      <p:sp>
        <p:nvSpPr>
          <p:cNvPr id="481" name="Google Shape;481;g22c584152d9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22c584152d9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22c584152d9_0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Quattrocento Sans"/>
                <a:ea typeface="Quattrocento Sans"/>
                <a:cs typeface="Quattrocento Sans"/>
                <a:sym typeface="Quattrocento Sans"/>
              </a:rPr>
              <a:t>Facilitator Notes: </a:t>
            </a:r>
            <a:r>
              <a:rPr lang="en-US" u="sng">
                <a:solidFill>
                  <a:schemeClr val="hlink"/>
                </a:solidFill>
                <a:latin typeface="Quattrocento Sans"/>
                <a:ea typeface="Quattrocento Sans"/>
                <a:cs typeface="Quattrocento Sans"/>
                <a:sym typeface="Quattrocento Sans"/>
                <a:hlinkClick r:id="rId3"/>
              </a:rPr>
              <a:t>Hattie’s Greatest Effect size: Self Reported Grades / Student Expectations – How we can apply it in the classroom.</a:t>
            </a:r>
            <a:endParaRPr>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100"/>
              <a:buFont typeface="Arial"/>
              <a:buNone/>
            </a:pPr>
            <a:endParaRPr>
              <a:latin typeface="Quattrocento Sans"/>
              <a:ea typeface="Quattrocento Sans"/>
              <a:cs typeface="Quattrocento Sans"/>
              <a:sym typeface="Quattrocento Sans"/>
            </a:endParaRPr>
          </a:p>
          <a:p>
            <a:pPr marL="0" lvl="0" indent="0" algn="l" rtl="0">
              <a:spcBef>
                <a:spcPts val="0"/>
              </a:spcBef>
              <a:spcAft>
                <a:spcPts val="0"/>
              </a:spcAft>
              <a:buNone/>
            </a:pPr>
            <a:r>
              <a:rPr lang="en-US">
                <a:latin typeface="Quattrocento Sans"/>
                <a:ea typeface="Quattrocento Sans"/>
                <a:cs typeface="Quattrocento Sans"/>
                <a:sym typeface="Quattrocento Sans"/>
              </a:rPr>
              <a:t>Notes - these are a different set of questions than Dr. Stembridge’s Planning questions.  Either or both are great tools for teachers to use on reflection of their lessons during the assessment process.  </a:t>
            </a:r>
            <a:endParaRPr>
              <a:latin typeface="Quattrocento Sans"/>
              <a:ea typeface="Quattrocento Sans"/>
              <a:cs typeface="Quattrocento Sans"/>
              <a:sym typeface="Quattrocento Sans"/>
            </a:endParaRPr>
          </a:p>
        </p:txBody>
      </p:sp>
      <p:sp>
        <p:nvSpPr>
          <p:cNvPr id="489" name="Google Shape;489;g22c584152d9_0_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20462c2170f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20462c2170f_0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Quattrocento Sans"/>
                <a:ea typeface="Quattrocento Sans"/>
                <a:cs typeface="Quattrocento Sans"/>
                <a:sym typeface="Quattrocento Sans"/>
              </a:rPr>
              <a:t>Facilitator Notes: Read &amp; Reflect: (15 mins)Use a protocol of your choice and have participants make connections to their current practice </a:t>
            </a:r>
            <a:endParaRPr>
              <a:latin typeface="Quattrocento Sans"/>
              <a:ea typeface="Quattrocento Sans"/>
              <a:cs typeface="Quattrocento Sans"/>
              <a:sym typeface="Quattrocento Sans"/>
            </a:endParaRPr>
          </a:p>
          <a:p>
            <a:pPr marL="0" lvl="0" indent="0" algn="l" rtl="0">
              <a:spcBef>
                <a:spcPts val="0"/>
              </a:spcBef>
              <a:spcAft>
                <a:spcPts val="0"/>
              </a:spcAft>
              <a:buNone/>
            </a:pPr>
            <a:endParaRPr>
              <a:latin typeface="Quattrocento Sans"/>
              <a:ea typeface="Quattrocento Sans"/>
              <a:cs typeface="Quattrocento Sans"/>
              <a:sym typeface="Quattrocento Sans"/>
            </a:endParaRPr>
          </a:p>
          <a:p>
            <a:pPr marL="0" lvl="0" indent="0" algn="l" rtl="0">
              <a:spcBef>
                <a:spcPts val="0"/>
              </a:spcBef>
              <a:spcAft>
                <a:spcPts val="0"/>
              </a:spcAft>
              <a:buNone/>
            </a:pPr>
            <a:r>
              <a:rPr lang="en-US">
                <a:latin typeface="Quattrocento Sans"/>
                <a:ea typeface="Quattrocento Sans"/>
                <a:cs typeface="Quattrocento Sans"/>
                <a:sym typeface="Quattrocento Sans"/>
              </a:rPr>
              <a:t>In this Embedding section of the module (slides 16-19), provide practical tools aligned with the definitions of the student engagement in assessment critical attribute found in slide 8.  (Co-constructing success criteria, self &amp; peer-assessment and student monitoring progress on their learning goal.  </a:t>
            </a:r>
            <a:endParaRPr>
              <a:latin typeface="Quattrocento Sans"/>
              <a:ea typeface="Quattrocento Sans"/>
              <a:cs typeface="Quattrocento Sans"/>
              <a:sym typeface="Quattrocento Sans"/>
            </a:endParaRPr>
          </a:p>
        </p:txBody>
      </p:sp>
      <p:sp>
        <p:nvSpPr>
          <p:cNvPr id="497" name="Google Shape;497;g20462c2170f_0_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21181177a36_1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21181177a36_1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Quattrocento Sans"/>
                <a:ea typeface="Quattrocento Sans"/>
                <a:cs typeface="Quattrocento Sans"/>
                <a:sym typeface="Quattrocento Sans"/>
              </a:rPr>
              <a:t>Facilitator Notes:  Choose video: (7 mins) Discuss with partner (13 mins) How could you co-construct success criteria with your students? </a:t>
            </a:r>
            <a:endParaRPr>
              <a:latin typeface="Quattrocento Sans"/>
              <a:ea typeface="Quattrocento Sans"/>
              <a:cs typeface="Quattrocento Sans"/>
              <a:sym typeface="Quattrocento Sans"/>
            </a:endParaRPr>
          </a:p>
        </p:txBody>
      </p:sp>
      <p:sp>
        <p:nvSpPr>
          <p:cNvPr id="505" name="Google Shape;505;g21181177a36_1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20462c2170f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20462c2170f_0_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Quattrocento Sans"/>
                <a:ea typeface="Quattrocento Sans"/>
                <a:cs typeface="Quattrocento Sans"/>
                <a:sym typeface="Quattrocento Sans"/>
              </a:rPr>
              <a:t>Facilitator Notes: Watch the video and read the text (15 mins) - Discuss: (10 mins) What was affirmed for you in your teaching? What is your take-away for application.  </a:t>
            </a:r>
            <a:endParaRPr>
              <a:latin typeface="Quattrocento Sans"/>
              <a:ea typeface="Quattrocento Sans"/>
              <a:cs typeface="Quattrocento Sans"/>
              <a:sym typeface="Quattrocento Sans"/>
            </a:endParaRPr>
          </a:p>
        </p:txBody>
      </p:sp>
      <p:sp>
        <p:nvSpPr>
          <p:cNvPr id="513" name="Google Shape;513;g20462c2170f_0_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20964084ad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20964084ad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Quattrocento Sans"/>
                <a:ea typeface="Quattrocento Sans"/>
                <a:cs typeface="Quattrocento Sans"/>
                <a:sym typeface="Quattrocento Sans"/>
              </a:rPr>
              <a:t>Facilitator Notes: Read story (20 mins) - Fill out chart (10 mins) - Check thinking (10 mins) - Talk about other contents (50 mins)</a:t>
            </a:r>
            <a:endParaRPr>
              <a:latin typeface="Quattrocento Sans"/>
              <a:ea typeface="Quattrocento Sans"/>
              <a:cs typeface="Quattrocento Sans"/>
              <a:sym typeface="Quattrocento Sans"/>
            </a:endParaRPr>
          </a:p>
          <a:p>
            <a:pPr marL="0" lvl="0" indent="0" algn="l" rtl="0">
              <a:spcBef>
                <a:spcPts val="0"/>
              </a:spcBef>
              <a:spcAft>
                <a:spcPts val="0"/>
              </a:spcAft>
              <a:buNone/>
            </a:pPr>
            <a:r>
              <a:rPr lang="en-US">
                <a:latin typeface="Quattrocento Sans"/>
                <a:ea typeface="Quattrocento Sans"/>
                <a:cs typeface="Quattrocento Sans"/>
                <a:sym typeface="Quattrocento Sans"/>
              </a:rPr>
              <a:t>For this slide, we are using Kristin’s story from Module 6 as an illustration of how the critical attributes, especially student engagement in assessment, connect to one example of a student growth goal, including the expanded definition of summative assessment.</a:t>
            </a:r>
            <a:endParaRPr>
              <a:latin typeface="Quattrocento Sans"/>
              <a:ea typeface="Quattrocento Sans"/>
              <a:cs typeface="Quattrocento Sans"/>
              <a:sym typeface="Quattrocento Sans"/>
            </a:endParaRPr>
          </a:p>
          <a:p>
            <a:pPr marL="457200" lvl="0" indent="-292100" algn="l" rtl="0">
              <a:spcBef>
                <a:spcPts val="0"/>
              </a:spcBef>
              <a:spcAft>
                <a:spcPts val="0"/>
              </a:spcAft>
              <a:buSzPts val="1000"/>
              <a:buFont typeface="Quattrocento Sans"/>
              <a:buAutoNum type="arabicPeriod"/>
            </a:pPr>
            <a:r>
              <a:rPr lang="en-US" u="sng">
                <a:solidFill>
                  <a:schemeClr val="hlink"/>
                </a:solidFill>
                <a:latin typeface="Quattrocento Sans"/>
                <a:ea typeface="Quattrocento Sans"/>
                <a:cs typeface="Quattrocento Sans"/>
                <a:sym typeface="Quattrocento Sans"/>
                <a:hlinkClick r:id="rId3"/>
              </a:rPr>
              <a:t>Understanding Kristin's Resistance.docx</a:t>
            </a:r>
            <a:endParaRPr>
              <a:latin typeface="Quattrocento Sans"/>
              <a:ea typeface="Quattrocento Sans"/>
              <a:cs typeface="Quattrocento Sans"/>
              <a:sym typeface="Quattrocento Sans"/>
            </a:endParaRPr>
          </a:p>
          <a:p>
            <a:pPr marL="457200" lvl="0" indent="-304800" algn="l" rtl="0">
              <a:spcBef>
                <a:spcPts val="0"/>
              </a:spcBef>
              <a:spcAft>
                <a:spcPts val="0"/>
              </a:spcAft>
              <a:buSzPts val="1200"/>
              <a:buFont typeface="Quattrocento Sans"/>
              <a:buAutoNum type="arabicPeriod"/>
            </a:pPr>
            <a:r>
              <a:rPr lang="en-US" u="sng">
                <a:solidFill>
                  <a:schemeClr val="hlink"/>
                </a:solidFill>
                <a:latin typeface="Quattrocento Sans"/>
                <a:ea typeface="Quattrocento Sans"/>
                <a:cs typeface="Quattrocento Sans"/>
                <a:sym typeface="Quattrocento Sans"/>
                <a:hlinkClick r:id="rId4"/>
              </a:rPr>
              <a:t>SGG Blank Kristin Chart.docx</a:t>
            </a:r>
            <a:endParaRPr>
              <a:latin typeface="Quattrocento Sans"/>
              <a:ea typeface="Quattrocento Sans"/>
              <a:cs typeface="Quattrocento Sans"/>
              <a:sym typeface="Quattrocento Sans"/>
            </a:endParaRPr>
          </a:p>
          <a:p>
            <a:pPr marL="457200" lvl="0" indent="-304800" algn="l" rtl="0">
              <a:spcBef>
                <a:spcPts val="0"/>
              </a:spcBef>
              <a:spcAft>
                <a:spcPts val="0"/>
              </a:spcAft>
              <a:buSzPts val="1200"/>
              <a:buFont typeface="Quattrocento Sans"/>
              <a:buAutoNum type="arabicPeriod"/>
            </a:pPr>
            <a:r>
              <a:rPr lang="en-US" u="sng">
                <a:solidFill>
                  <a:schemeClr val="hlink"/>
                </a:solidFill>
                <a:latin typeface="Quattrocento Sans"/>
                <a:ea typeface="Quattrocento Sans"/>
                <a:cs typeface="Quattrocento Sans"/>
                <a:sym typeface="Quattrocento Sans"/>
                <a:hlinkClick r:id="rId5"/>
              </a:rPr>
              <a:t>Unpacking the Critical Attributes of Student Growth through Kristin.docx</a:t>
            </a:r>
            <a:endParaRPr>
              <a:latin typeface="Quattrocento Sans"/>
              <a:ea typeface="Quattrocento Sans"/>
              <a:cs typeface="Quattrocento Sans"/>
              <a:sym typeface="Quattrocento Sans"/>
            </a:endParaRPr>
          </a:p>
          <a:p>
            <a:pPr marL="457200" lvl="0" indent="-304800" algn="l" rtl="0">
              <a:spcBef>
                <a:spcPts val="0"/>
              </a:spcBef>
              <a:spcAft>
                <a:spcPts val="0"/>
              </a:spcAft>
              <a:buSzPts val="1200"/>
              <a:buFont typeface="Quattrocento Sans"/>
              <a:buAutoNum type="arabicPeriod"/>
            </a:pPr>
            <a:r>
              <a:rPr lang="en-US">
                <a:latin typeface="Quattrocento Sans"/>
                <a:ea typeface="Quattrocento Sans"/>
                <a:cs typeface="Quattrocento Sans"/>
                <a:sym typeface="Quattrocento Sans"/>
              </a:rPr>
              <a:t>How could you use this format for other contents? Mention that ELA standards are identified for all contents. For some other content area examples reference this resource: </a:t>
            </a:r>
            <a:r>
              <a:rPr lang="en-US" u="sng">
                <a:solidFill>
                  <a:schemeClr val="hlink"/>
                </a:solidFill>
                <a:latin typeface="Quattrocento Sans"/>
                <a:ea typeface="Quattrocento Sans"/>
                <a:cs typeface="Quattrocento Sans"/>
                <a:sym typeface="Quattrocento Sans"/>
                <a:hlinkClick r:id="rId6"/>
              </a:rPr>
              <a:t>Self-Reflection and Assessment</a:t>
            </a:r>
            <a:endParaRPr>
              <a:latin typeface="Quattrocento Sans"/>
              <a:ea typeface="Quattrocento Sans"/>
              <a:cs typeface="Quattrocento Sans"/>
              <a:sym typeface="Quattrocento Sans"/>
            </a:endParaRPr>
          </a:p>
          <a:p>
            <a:pPr marL="457200" lvl="0" indent="0" algn="l" rtl="0">
              <a:spcBef>
                <a:spcPts val="0"/>
              </a:spcBef>
              <a:spcAft>
                <a:spcPts val="0"/>
              </a:spcAft>
              <a:buNone/>
            </a:pPr>
            <a:endParaRPr/>
          </a:p>
        </p:txBody>
      </p:sp>
      <p:sp>
        <p:nvSpPr>
          <p:cNvPr id="521" name="Google Shape;521;g20964084ad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1290b03674c_3_1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b="1">
                <a:latin typeface="Arial"/>
                <a:ea typeface="Arial"/>
                <a:cs typeface="Arial"/>
                <a:sym typeface="Arial"/>
              </a:rPr>
              <a:t>Facilitator Notes:</a:t>
            </a:r>
            <a:endParaRPr sz="1100" b="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This slide shows the modules available to support implementation of the revised Student Growth Goals. This slide may be included or omitted at the facilitator’s discretion.</a:t>
            </a:r>
            <a:endParaRPr sz="110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i="1">
                <a:latin typeface="Arial"/>
                <a:ea typeface="Arial"/>
                <a:cs typeface="Arial"/>
                <a:sym typeface="Arial"/>
              </a:rPr>
              <a:t>These modules are offered to help deepen understanding of the Critical Attributes listed in the revised Student Growth Goal rubrics. The purpose is to open up understanding and discussion, not calibration. The learning in these slides offers an opportunity for groups to make collective meaning around the Critical Attributes in order to use the revised rubrics and engage in an evaluation process in a way that promotes learning, growth and reflection for students and educators.</a:t>
            </a:r>
            <a:endParaRPr sz="1100" i="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i="1">
                <a:latin typeface="Arial"/>
                <a:ea typeface="Arial"/>
                <a:cs typeface="Arial"/>
                <a:sym typeface="Arial"/>
              </a:rPr>
              <a:t>These modules are available on the OSPI-TPEP website: https://www.k12.wa.us/educator-support/teacherprincipal-evaluation-program/policy-and-resources/training-modules</a:t>
            </a:r>
            <a:endParaRPr sz="1100" i="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This slide shows the modules available to support implementation of the revised Student Growth Goals. This slide may be included or omitted at the facilitator’s discretion.</a:t>
            </a:r>
            <a:endParaRPr sz="110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a:p>
        </p:txBody>
      </p:sp>
      <p:sp>
        <p:nvSpPr>
          <p:cNvPr id="348" name="Google Shape;348;g1290b03674c_3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1fb1c64da6f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1fb1c64da6f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latin typeface="Quattrocento Sans"/>
                <a:ea typeface="Quattrocento Sans"/>
                <a:cs typeface="Quattrocento Sans"/>
                <a:sym typeface="Quattrocento Sans"/>
              </a:rPr>
              <a:t>Facilitator Notes: Connecting to the Instructional Framework - (15 minutes)</a:t>
            </a:r>
            <a:endParaRPr>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400"/>
              <a:buFont typeface="Arial"/>
              <a:buNone/>
            </a:pPr>
            <a:r>
              <a:rPr lang="en-US">
                <a:latin typeface="Quattrocento Sans"/>
                <a:ea typeface="Quattrocento Sans"/>
                <a:cs typeface="Quattrocento Sans"/>
                <a:sym typeface="Quattrocento Sans"/>
              </a:rPr>
              <a:t>5 minutes to highlight </a:t>
            </a:r>
            <a:endParaRPr>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400"/>
              <a:buFont typeface="Arial"/>
              <a:buNone/>
            </a:pPr>
            <a:r>
              <a:rPr lang="en-US">
                <a:latin typeface="Quattrocento Sans"/>
                <a:ea typeface="Quattrocento Sans"/>
                <a:cs typeface="Quattrocento Sans"/>
                <a:sym typeface="Quattrocento Sans"/>
              </a:rPr>
              <a:t>10 minutes to share with elbow partner or in small  groups: Have participants discuss what connections they found, any patterns that they noticed and answer to the additional question.</a:t>
            </a:r>
            <a:endParaRPr>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400"/>
              <a:buFont typeface="Arial"/>
              <a:buNone/>
            </a:pPr>
            <a:endParaRPr>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400"/>
              <a:buFont typeface="Arial"/>
              <a:buNone/>
            </a:pPr>
            <a:r>
              <a:rPr lang="en-US">
                <a:latin typeface="Quattrocento Sans"/>
                <a:ea typeface="Quattrocento Sans"/>
                <a:cs typeface="Quattrocento Sans"/>
                <a:sym typeface="Quattrocento Sans"/>
              </a:rPr>
              <a:t>Instructional Framework links:</a:t>
            </a:r>
            <a:endParaRPr>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400"/>
              <a:buFont typeface="Arial"/>
              <a:buNone/>
            </a:pPr>
            <a:r>
              <a:rPr lang="en-US">
                <a:latin typeface="Quattrocento Sans"/>
                <a:ea typeface="Quattrocento Sans"/>
                <a:cs typeface="Quattrocento Sans"/>
                <a:sym typeface="Quattrocento Sans"/>
              </a:rPr>
              <a:t>CEL 5D+</a:t>
            </a:r>
            <a:endParaRPr>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400"/>
              <a:buFont typeface="Arial"/>
              <a:buNone/>
            </a:pPr>
            <a:r>
              <a:rPr lang="en-US" u="sng">
                <a:solidFill>
                  <a:schemeClr val="hlink"/>
                </a:solidFill>
                <a:latin typeface="Quattrocento Sans"/>
                <a:ea typeface="Quattrocento Sans"/>
                <a:cs typeface="Quattrocento Sans"/>
                <a:sym typeface="Quattrocento Sans"/>
                <a:hlinkClick r:id="rId3"/>
              </a:rPr>
              <a:t>CEL Framework</a:t>
            </a:r>
            <a:endParaRPr>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400"/>
              <a:buFont typeface="Arial"/>
              <a:buNone/>
            </a:pPr>
            <a:r>
              <a:rPr lang="en-US">
                <a:latin typeface="Quattrocento Sans"/>
                <a:ea typeface="Quattrocento Sans"/>
                <a:cs typeface="Quattrocento Sans"/>
                <a:sym typeface="Quattrocento Sans"/>
              </a:rPr>
              <a:t>Danielson</a:t>
            </a:r>
            <a:endParaRPr>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400"/>
              <a:buFont typeface="Arial"/>
              <a:buNone/>
            </a:pPr>
            <a:r>
              <a:rPr lang="en-US" u="sng">
                <a:solidFill>
                  <a:schemeClr val="hlink"/>
                </a:solidFill>
                <a:latin typeface="Quattrocento Sans"/>
                <a:ea typeface="Quattrocento Sans"/>
                <a:cs typeface="Quattrocento Sans"/>
                <a:sym typeface="Quattrocento Sans"/>
                <a:hlinkClick r:id="rId4"/>
              </a:rPr>
              <a:t>Danielson Smart Card</a:t>
            </a:r>
            <a:r>
              <a:rPr lang="en-US">
                <a:latin typeface="Quattrocento Sans"/>
                <a:ea typeface="Quattrocento Sans"/>
                <a:cs typeface="Quattrocento Sans"/>
                <a:sym typeface="Quattrocento Sans"/>
              </a:rPr>
              <a:t> -needs to be updated</a:t>
            </a:r>
            <a:endParaRPr>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400"/>
              <a:buFont typeface="Arial"/>
              <a:buNone/>
            </a:pPr>
            <a:r>
              <a:rPr lang="en-US">
                <a:latin typeface="Quattrocento Sans"/>
                <a:ea typeface="Quattrocento Sans"/>
                <a:cs typeface="Quattrocento Sans"/>
                <a:sym typeface="Quattrocento Sans"/>
              </a:rPr>
              <a:t>Marzano</a:t>
            </a:r>
            <a:endParaRPr>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400"/>
              <a:buFont typeface="Arial"/>
              <a:buNone/>
            </a:pPr>
            <a:r>
              <a:rPr lang="en-US" u="sng">
                <a:solidFill>
                  <a:schemeClr val="hlink"/>
                </a:solidFill>
                <a:latin typeface="Quattrocento Sans"/>
                <a:ea typeface="Quattrocento Sans"/>
                <a:cs typeface="Quattrocento Sans"/>
                <a:sym typeface="Quattrocento Sans"/>
                <a:hlinkClick r:id="rId5"/>
              </a:rPr>
              <a:t>Marzano at a Glance</a:t>
            </a:r>
            <a:endParaRPr>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400"/>
              <a:buFont typeface="Arial"/>
              <a:buNone/>
            </a:pPr>
            <a:endParaRPr>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400"/>
              <a:buFont typeface="Arial"/>
              <a:buNone/>
            </a:pPr>
            <a:r>
              <a:rPr lang="en-US">
                <a:latin typeface="Quattrocento Sans"/>
                <a:ea typeface="Quattrocento Sans"/>
                <a:cs typeface="Quattrocento Sans"/>
                <a:sym typeface="Quattrocento Sans"/>
              </a:rPr>
              <a:t> </a:t>
            </a:r>
            <a:endParaRPr>
              <a:latin typeface="Quattrocento Sans"/>
              <a:ea typeface="Quattrocento Sans"/>
              <a:cs typeface="Quattrocento Sans"/>
              <a:sym typeface="Quattrocento Sans"/>
            </a:endParaRPr>
          </a:p>
          <a:p>
            <a:pPr marL="0" lvl="0" indent="0" algn="l" rtl="0">
              <a:spcBef>
                <a:spcPts val="0"/>
              </a:spcBef>
              <a:spcAft>
                <a:spcPts val="0"/>
              </a:spcAft>
              <a:buNone/>
            </a:pPr>
            <a:endParaRPr>
              <a:latin typeface="Quattrocento Sans"/>
              <a:ea typeface="Quattrocento Sans"/>
              <a:cs typeface="Quattrocento Sans"/>
              <a:sym typeface="Quattrocento Sans"/>
            </a:endParaRPr>
          </a:p>
        </p:txBody>
      </p:sp>
      <p:sp>
        <p:nvSpPr>
          <p:cNvPr id="529" name="Google Shape;529;g1fb1c64da6f_0_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20595163a2c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g20595163a2c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Quattrocento Sans"/>
                <a:ea typeface="Quattrocento Sans"/>
                <a:cs typeface="Quattrocento Sans"/>
                <a:sym typeface="Quattrocento Sans"/>
              </a:rPr>
              <a:t>Facilitator notes:  (15 min)</a:t>
            </a:r>
            <a:endParaRPr>
              <a:latin typeface="Quattrocento Sans"/>
              <a:ea typeface="Quattrocento Sans"/>
              <a:cs typeface="Quattrocento Sans"/>
              <a:sym typeface="Quattrocento Sans"/>
            </a:endParaRPr>
          </a:p>
          <a:p>
            <a:pPr marL="0" lvl="0" indent="0" algn="l" rtl="0">
              <a:lnSpc>
                <a:spcPct val="100000"/>
              </a:lnSpc>
              <a:spcBef>
                <a:spcPts val="0"/>
              </a:spcBef>
              <a:spcAft>
                <a:spcPts val="0"/>
              </a:spcAft>
              <a:buSzPts val="1400"/>
              <a:buNone/>
            </a:pPr>
            <a:r>
              <a:rPr lang="en-US">
                <a:latin typeface="Quattrocento Sans"/>
                <a:ea typeface="Quattrocento Sans"/>
                <a:cs typeface="Quattrocento Sans"/>
                <a:sym typeface="Quattrocento Sans"/>
              </a:rPr>
              <a:t>Provide individual reflection time, 5 minutes</a:t>
            </a:r>
            <a:endParaRPr>
              <a:latin typeface="Quattrocento Sans"/>
              <a:ea typeface="Quattrocento Sans"/>
              <a:cs typeface="Quattrocento Sans"/>
              <a:sym typeface="Quattrocento Sans"/>
            </a:endParaRPr>
          </a:p>
          <a:p>
            <a:pPr marL="0" lvl="0" indent="0" algn="l" rtl="0">
              <a:lnSpc>
                <a:spcPct val="100000"/>
              </a:lnSpc>
              <a:spcBef>
                <a:spcPts val="0"/>
              </a:spcBef>
              <a:spcAft>
                <a:spcPts val="0"/>
              </a:spcAft>
              <a:buSzPts val="1400"/>
              <a:buNone/>
            </a:pPr>
            <a:r>
              <a:rPr lang="en-US">
                <a:latin typeface="Quattrocento Sans"/>
                <a:ea typeface="Quattrocento Sans"/>
                <a:cs typeface="Quattrocento Sans"/>
                <a:sym typeface="Quattrocento Sans"/>
              </a:rPr>
              <a:t>Provide small group discussion time (consider if you want to group by job-alike or mixed groups, depending on audience), (10 minutes)</a:t>
            </a:r>
            <a:endParaRPr>
              <a:latin typeface="Quattrocento Sans"/>
              <a:ea typeface="Quattrocento Sans"/>
              <a:cs typeface="Quattrocento Sans"/>
              <a:sym typeface="Quattrocento Sans"/>
            </a:endParaRPr>
          </a:p>
          <a:p>
            <a:pPr marL="0" lvl="0" indent="0" algn="l" rtl="0">
              <a:lnSpc>
                <a:spcPct val="100000"/>
              </a:lnSpc>
              <a:spcBef>
                <a:spcPts val="0"/>
              </a:spcBef>
              <a:spcAft>
                <a:spcPts val="0"/>
              </a:spcAft>
              <a:buSzPts val="1400"/>
              <a:buNone/>
            </a:pPr>
            <a:endParaRPr>
              <a:latin typeface="Quattrocento Sans"/>
              <a:ea typeface="Quattrocento Sans"/>
              <a:cs typeface="Quattrocento Sans"/>
              <a:sym typeface="Quattrocento Sans"/>
            </a:endParaRPr>
          </a:p>
        </p:txBody>
      </p:sp>
      <p:sp>
        <p:nvSpPr>
          <p:cNvPr id="537" name="Google Shape;537;g20595163a2c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1fb1c64da6f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1fb1c64da6f_0_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Facilitator Notes: There are a lot of short application resources to assist teachers in implementation.</a:t>
            </a:r>
            <a:endParaRPr/>
          </a:p>
        </p:txBody>
      </p:sp>
      <p:sp>
        <p:nvSpPr>
          <p:cNvPr id="545" name="Google Shape;545;g1fb1c64da6f_0_6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1fb1c64da6f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1fb1c64da6f_0_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1000"/>
              </a:spcBef>
              <a:spcAft>
                <a:spcPts val="0"/>
              </a:spcAft>
              <a:buNone/>
            </a:pPr>
            <a:r>
              <a:rPr lang="en-US">
                <a:solidFill>
                  <a:srgbClr val="40403D"/>
                </a:solidFill>
                <a:latin typeface="Quattrocento Sans"/>
                <a:ea typeface="Quattrocento Sans"/>
                <a:cs typeface="Quattrocento Sans"/>
                <a:sym typeface="Quattrocento Sans"/>
              </a:rPr>
              <a:t>Facilitator Notes: </a:t>
            </a:r>
            <a:endParaRPr>
              <a:solidFill>
                <a:srgbClr val="40403D"/>
              </a:solidFill>
              <a:latin typeface="Quattrocento Sans"/>
              <a:ea typeface="Quattrocento Sans"/>
              <a:cs typeface="Quattrocento Sans"/>
              <a:sym typeface="Quattrocento Sans"/>
            </a:endParaRPr>
          </a:p>
          <a:p>
            <a:pPr marL="0" lvl="0" indent="0" algn="ctr" rtl="0">
              <a:lnSpc>
                <a:spcPct val="90000"/>
              </a:lnSpc>
              <a:spcBef>
                <a:spcPts val="1000"/>
              </a:spcBef>
              <a:spcAft>
                <a:spcPts val="0"/>
              </a:spcAft>
              <a:buNone/>
            </a:pPr>
            <a:r>
              <a:rPr lang="en-US" i="1">
                <a:solidFill>
                  <a:srgbClr val="40403D"/>
                </a:solidFill>
                <a:latin typeface="Quattrocento Sans"/>
                <a:ea typeface="Quattrocento Sans"/>
                <a:cs typeface="Quattrocento Sans"/>
                <a:sym typeface="Quattrocento Sans"/>
              </a:rPr>
              <a:t>How Learning Works:</a:t>
            </a:r>
            <a:r>
              <a:rPr lang="en-US" i="1">
                <a:solidFill>
                  <a:srgbClr val="0F1111"/>
                </a:solidFill>
                <a:highlight>
                  <a:schemeClr val="lt1"/>
                </a:highlight>
                <a:latin typeface="Quattrocento Sans"/>
                <a:ea typeface="Quattrocento Sans"/>
                <a:cs typeface="Quattrocento Sans"/>
                <a:sym typeface="Quattrocento Sans"/>
              </a:rPr>
              <a:t>Seven Research-Based Principles for Smart Teaching 1st Edition: </a:t>
            </a:r>
            <a:r>
              <a:rPr lang="en-US">
                <a:solidFill>
                  <a:srgbClr val="0F1111"/>
                </a:solidFill>
                <a:highlight>
                  <a:srgbClr val="FFFFFF"/>
                </a:highlight>
                <a:latin typeface="Quattrocento Sans"/>
                <a:ea typeface="Quattrocento Sans"/>
                <a:cs typeface="Quattrocento Sans"/>
                <a:sym typeface="Quattrocento Sans"/>
              </a:rPr>
              <a:t>by </a:t>
            </a:r>
            <a:r>
              <a:rPr lang="en-US">
                <a:solidFill>
                  <a:srgbClr val="007185"/>
                </a:solidFill>
                <a:highlight>
                  <a:srgbClr val="FFFFFF"/>
                </a:highlight>
                <a:uFill>
                  <a:noFill/>
                </a:uFill>
                <a:latin typeface="Quattrocento Sans"/>
                <a:ea typeface="Quattrocento Sans"/>
                <a:cs typeface="Quattrocento Sans"/>
                <a:sym typeface="Quattrocento Sans"/>
                <a:hlinkClick r:id="rId3">
                  <a:extLst>
                    <a:ext uri="{A12FA001-AC4F-418D-AE19-62706E023703}">
                      <ahyp:hlinkClr xmlns:ahyp="http://schemas.microsoft.com/office/drawing/2018/hyperlinkcolor" val="tx"/>
                    </a:ext>
                  </a:extLst>
                </a:hlinkClick>
              </a:rPr>
              <a:t>Susan A. Ambrose</a:t>
            </a:r>
            <a:r>
              <a:rPr lang="en-US">
                <a:solidFill>
                  <a:srgbClr val="0F1111"/>
                </a:solidFill>
                <a:highlight>
                  <a:srgbClr val="FFFFFF"/>
                </a:highlight>
                <a:latin typeface="Quattrocento Sans"/>
                <a:ea typeface="Quattrocento Sans"/>
                <a:cs typeface="Quattrocento Sans"/>
                <a:sym typeface="Quattrocento Sans"/>
              </a:rPr>
              <a:t> (Author), </a:t>
            </a:r>
            <a:r>
              <a:rPr lang="en-US">
                <a:solidFill>
                  <a:srgbClr val="007185"/>
                </a:solidFill>
                <a:highlight>
                  <a:srgbClr val="FFFFFF"/>
                </a:highlight>
                <a:uFill>
                  <a:noFill/>
                </a:uFill>
                <a:latin typeface="Quattrocento Sans"/>
                <a:ea typeface="Quattrocento Sans"/>
                <a:cs typeface="Quattrocento Sans"/>
                <a:sym typeface="Quattrocento Sans"/>
                <a:hlinkClick r:id="rId4">
                  <a:extLst>
                    <a:ext uri="{A12FA001-AC4F-418D-AE19-62706E023703}">
                      <ahyp:hlinkClr xmlns:ahyp="http://schemas.microsoft.com/office/drawing/2018/hyperlinkcolor" val="tx"/>
                    </a:ext>
                  </a:extLst>
                </a:hlinkClick>
              </a:rPr>
              <a:t>Michael W. Bridges</a:t>
            </a:r>
            <a:r>
              <a:rPr lang="en-US">
                <a:solidFill>
                  <a:srgbClr val="0F1111"/>
                </a:solidFill>
                <a:highlight>
                  <a:srgbClr val="FFFFFF"/>
                </a:highlight>
                <a:latin typeface="Quattrocento Sans"/>
                <a:ea typeface="Quattrocento Sans"/>
                <a:cs typeface="Quattrocento Sans"/>
                <a:sym typeface="Quattrocento Sans"/>
              </a:rPr>
              <a:t> (Author), </a:t>
            </a:r>
            <a:r>
              <a:rPr lang="en-US">
                <a:solidFill>
                  <a:srgbClr val="007185"/>
                </a:solidFill>
                <a:highlight>
                  <a:srgbClr val="FFFFFF"/>
                </a:highlight>
                <a:uFill>
                  <a:noFill/>
                </a:uFill>
                <a:latin typeface="Quattrocento Sans"/>
                <a:ea typeface="Quattrocento Sans"/>
                <a:cs typeface="Quattrocento Sans"/>
                <a:sym typeface="Quattrocento Sans"/>
                <a:hlinkClick r:id="rId5">
                  <a:extLst>
                    <a:ext uri="{A12FA001-AC4F-418D-AE19-62706E023703}">
                      <ahyp:hlinkClr xmlns:ahyp="http://schemas.microsoft.com/office/drawing/2018/hyperlinkcolor" val="tx"/>
                    </a:ext>
                  </a:extLst>
                </a:hlinkClick>
              </a:rPr>
              <a:t>Michele DiPietro</a:t>
            </a:r>
            <a:r>
              <a:rPr lang="en-US">
                <a:solidFill>
                  <a:srgbClr val="0F1111"/>
                </a:solidFill>
                <a:highlight>
                  <a:srgbClr val="FFFFFF"/>
                </a:highlight>
                <a:latin typeface="Quattrocento Sans"/>
                <a:ea typeface="Quattrocento Sans"/>
                <a:cs typeface="Quattrocento Sans"/>
                <a:sym typeface="Quattrocento Sans"/>
              </a:rPr>
              <a:t> (Author), </a:t>
            </a:r>
            <a:r>
              <a:rPr lang="en-US">
                <a:solidFill>
                  <a:srgbClr val="007185"/>
                </a:solidFill>
                <a:highlight>
                  <a:srgbClr val="FFFFFF"/>
                </a:highlight>
                <a:uFill>
                  <a:noFill/>
                </a:uFill>
                <a:latin typeface="Quattrocento Sans"/>
                <a:ea typeface="Quattrocento Sans"/>
                <a:cs typeface="Quattrocento Sans"/>
                <a:sym typeface="Quattrocento Sans"/>
                <a:hlinkClick r:id="rId6">
                  <a:extLst>
                    <a:ext uri="{A12FA001-AC4F-418D-AE19-62706E023703}">
                      <ahyp:hlinkClr xmlns:ahyp="http://schemas.microsoft.com/office/drawing/2018/hyperlinkcolor" val="tx"/>
                    </a:ext>
                  </a:extLst>
                </a:hlinkClick>
              </a:rPr>
              <a:t>Marsha C. Lovett</a:t>
            </a:r>
            <a:r>
              <a:rPr lang="en-US">
                <a:solidFill>
                  <a:srgbClr val="0F1111"/>
                </a:solidFill>
                <a:highlight>
                  <a:srgbClr val="FFFFFF"/>
                </a:highlight>
                <a:latin typeface="Quattrocento Sans"/>
                <a:ea typeface="Quattrocento Sans"/>
                <a:cs typeface="Quattrocento Sans"/>
                <a:sym typeface="Quattrocento Sans"/>
              </a:rPr>
              <a:t> (Author), </a:t>
            </a:r>
            <a:r>
              <a:rPr lang="en-US">
                <a:solidFill>
                  <a:srgbClr val="007185"/>
                </a:solidFill>
                <a:highlight>
                  <a:srgbClr val="FFFFFF"/>
                </a:highlight>
                <a:uFill>
                  <a:noFill/>
                </a:uFill>
                <a:latin typeface="Quattrocento Sans"/>
                <a:ea typeface="Quattrocento Sans"/>
                <a:cs typeface="Quattrocento Sans"/>
                <a:sym typeface="Quattrocento Sans"/>
                <a:hlinkClick r:id="rId7">
                  <a:extLst>
                    <a:ext uri="{A12FA001-AC4F-418D-AE19-62706E023703}">
                      <ahyp:hlinkClr xmlns:ahyp="http://schemas.microsoft.com/office/drawing/2018/hyperlinkcolor" val="tx"/>
                    </a:ext>
                  </a:extLst>
                </a:hlinkClick>
              </a:rPr>
              <a:t>Marie K. Norman</a:t>
            </a:r>
            <a:r>
              <a:rPr lang="en-US">
                <a:solidFill>
                  <a:srgbClr val="0F1111"/>
                </a:solidFill>
                <a:highlight>
                  <a:srgbClr val="FFFFFF"/>
                </a:highlight>
                <a:latin typeface="Quattrocento Sans"/>
                <a:ea typeface="Quattrocento Sans"/>
                <a:cs typeface="Quattrocento Sans"/>
                <a:sym typeface="Quattrocento Sans"/>
              </a:rPr>
              <a:t>  (Author), </a:t>
            </a:r>
            <a:r>
              <a:rPr lang="en-US">
                <a:solidFill>
                  <a:srgbClr val="007185"/>
                </a:solidFill>
                <a:highlight>
                  <a:srgbClr val="FFFFFF"/>
                </a:highlight>
                <a:uFill>
                  <a:noFill/>
                </a:uFill>
                <a:latin typeface="Quattrocento Sans"/>
                <a:ea typeface="Quattrocento Sans"/>
                <a:cs typeface="Quattrocento Sans"/>
                <a:sym typeface="Quattrocento Sans"/>
                <a:hlinkClick r:id="rId8">
                  <a:extLst>
                    <a:ext uri="{A12FA001-AC4F-418D-AE19-62706E023703}">
                      <ahyp:hlinkClr xmlns:ahyp="http://schemas.microsoft.com/office/drawing/2018/hyperlinkcolor" val="tx"/>
                    </a:ext>
                  </a:extLst>
                </a:hlinkClick>
              </a:rPr>
              <a:t>Richard E. Mayer</a:t>
            </a:r>
            <a:r>
              <a:rPr lang="en-US">
                <a:solidFill>
                  <a:srgbClr val="0F1111"/>
                </a:solidFill>
                <a:highlight>
                  <a:srgbClr val="FFFFFF"/>
                </a:highlight>
                <a:latin typeface="Quattrocento Sans"/>
                <a:ea typeface="Quattrocento Sans"/>
                <a:cs typeface="Quattrocento Sans"/>
                <a:sym typeface="Quattrocento Sans"/>
              </a:rPr>
              <a:t> (Foreword) </a:t>
            </a:r>
            <a:endParaRPr>
              <a:solidFill>
                <a:srgbClr val="0F1111"/>
              </a:solidFill>
              <a:highlight>
                <a:srgbClr val="FFFFFF"/>
              </a:highlight>
              <a:latin typeface="Quattrocento Sans"/>
              <a:ea typeface="Quattrocento Sans"/>
              <a:cs typeface="Quattrocento Sans"/>
              <a:sym typeface="Quattrocento Sans"/>
            </a:endParaRPr>
          </a:p>
          <a:p>
            <a:pPr marL="0" lvl="0" indent="0" algn="l" rtl="0">
              <a:lnSpc>
                <a:spcPct val="90000"/>
              </a:lnSpc>
              <a:spcBef>
                <a:spcPts val="1000"/>
              </a:spcBef>
              <a:spcAft>
                <a:spcPts val="0"/>
              </a:spcAft>
              <a:buNone/>
            </a:pPr>
            <a:r>
              <a:rPr lang="en-US" u="sng">
                <a:solidFill>
                  <a:schemeClr val="hlink"/>
                </a:solidFill>
                <a:highlight>
                  <a:srgbClr val="FFFFFF"/>
                </a:highlight>
                <a:latin typeface="Quattrocento Sans"/>
                <a:ea typeface="Quattrocento Sans"/>
                <a:cs typeface="Quattrocento Sans"/>
                <a:sym typeface="Quattrocento Sans"/>
                <a:hlinkClick r:id="rId9"/>
              </a:rPr>
              <a:t>Five Reasons Students Should Own the Assessment Process - John Spencer</a:t>
            </a:r>
            <a:endParaRPr>
              <a:solidFill>
                <a:srgbClr val="0F1111"/>
              </a:solidFill>
              <a:highlight>
                <a:srgbClr val="FFFFFF"/>
              </a:highlight>
              <a:latin typeface="Quattrocento Sans"/>
              <a:ea typeface="Quattrocento Sans"/>
              <a:cs typeface="Quattrocento Sans"/>
              <a:sym typeface="Quattrocento Sans"/>
            </a:endParaRPr>
          </a:p>
          <a:p>
            <a:pPr marL="0" lvl="0" indent="0" algn="l" rtl="0">
              <a:lnSpc>
                <a:spcPct val="90000"/>
              </a:lnSpc>
              <a:spcBef>
                <a:spcPts val="1000"/>
              </a:spcBef>
              <a:spcAft>
                <a:spcPts val="0"/>
              </a:spcAft>
              <a:buClr>
                <a:schemeClr val="dk1"/>
              </a:buClr>
              <a:buSzPts val="1100"/>
              <a:buFont typeface="Arial"/>
              <a:buNone/>
            </a:pPr>
            <a:endParaRPr>
              <a:solidFill>
                <a:srgbClr val="0F1111"/>
              </a:solidFill>
              <a:highlight>
                <a:srgbClr val="FFFFFF"/>
              </a:highlight>
              <a:latin typeface="Quattrocento Sans"/>
              <a:ea typeface="Quattrocento Sans"/>
              <a:cs typeface="Quattrocento Sans"/>
              <a:sym typeface="Quattrocento Sans"/>
            </a:endParaRPr>
          </a:p>
          <a:p>
            <a:pPr marL="0" lvl="0" indent="0" algn="ctr" rtl="0">
              <a:lnSpc>
                <a:spcPct val="115000"/>
              </a:lnSpc>
              <a:spcBef>
                <a:spcPts val="0"/>
              </a:spcBef>
              <a:spcAft>
                <a:spcPts val="0"/>
              </a:spcAft>
              <a:buClr>
                <a:schemeClr val="dk1"/>
              </a:buClr>
              <a:buSzPts val="1100"/>
              <a:buFont typeface="Arial"/>
              <a:buNone/>
            </a:pPr>
            <a:endParaRPr>
              <a:solidFill>
                <a:srgbClr val="007185"/>
              </a:solidFill>
              <a:highlight>
                <a:schemeClr val="lt1"/>
              </a:highlight>
              <a:latin typeface="Quattrocento Sans"/>
              <a:ea typeface="Quattrocento Sans"/>
              <a:cs typeface="Quattrocento Sans"/>
              <a:sym typeface="Quattrocento Sans"/>
            </a:endParaRPr>
          </a:p>
          <a:p>
            <a:pPr marL="0" lvl="0" indent="0" algn="ctr" rtl="0">
              <a:lnSpc>
                <a:spcPct val="90000"/>
              </a:lnSpc>
              <a:spcBef>
                <a:spcPts val="1000"/>
              </a:spcBef>
              <a:spcAft>
                <a:spcPts val="0"/>
              </a:spcAft>
              <a:buClr>
                <a:schemeClr val="dk1"/>
              </a:buClr>
              <a:buSzPts val="1100"/>
              <a:buFont typeface="Arial"/>
              <a:buNone/>
            </a:pPr>
            <a:endParaRPr>
              <a:solidFill>
                <a:srgbClr val="40403D"/>
              </a:solidFill>
              <a:latin typeface="Quattrocento Sans"/>
              <a:ea typeface="Quattrocento Sans"/>
              <a:cs typeface="Quattrocento Sans"/>
              <a:sym typeface="Quattrocento Sans"/>
            </a:endParaRPr>
          </a:p>
          <a:p>
            <a:pPr marL="0" lvl="0" indent="0" algn="ctr" rtl="0">
              <a:lnSpc>
                <a:spcPct val="90000"/>
              </a:lnSpc>
              <a:spcBef>
                <a:spcPts val="1000"/>
              </a:spcBef>
              <a:spcAft>
                <a:spcPts val="0"/>
              </a:spcAft>
              <a:buClr>
                <a:schemeClr val="dk1"/>
              </a:buClr>
              <a:buSzPts val="1100"/>
              <a:buFont typeface="Arial"/>
              <a:buNone/>
            </a:pPr>
            <a:endParaRPr>
              <a:solidFill>
                <a:srgbClr val="40403D"/>
              </a:solidFill>
              <a:latin typeface="Quattrocento Sans"/>
              <a:ea typeface="Quattrocento Sans"/>
              <a:cs typeface="Quattrocento Sans"/>
              <a:sym typeface="Quattrocento Sans"/>
            </a:endParaRPr>
          </a:p>
          <a:p>
            <a:pPr marL="0" lvl="0" indent="0" algn="l" rtl="0">
              <a:spcBef>
                <a:spcPts val="0"/>
              </a:spcBef>
              <a:spcAft>
                <a:spcPts val="0"/>
              </a:spcAft>
              <a:buNone/>
            </a:pPr>
            <a:endParaRPr/>
          </a:p>
        </p:txBody>
      </p:sp>
      <p:sp>
        <p:nvSpPr>
          <p:cNvPr id="553" name="Google Shape;553;g1fb1c64da6f_0_6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21181177a36_1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0" name="Google Shape;560;g21181177a36_1_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latin typeface="Quattrocento Sans"/>
                <a:ea typeface="Quattrocento Sans"/>
                <a:cs typeface="Quattrocento Sans"/>
                <a:sym typeface="Quattrocento Sans"/>
              </a:rPr>
              <a:t>Facilitator Notes: Closure: 5 mins - read quote/questions/links/contacts</a:t>
            </a:r>
            <a:endParaRPr>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400"/>
              <a:buFont typeface="Arial"/>
              <a:buNone/>
            </a:pPr>
            <a:r>
              <a:rPr lang="en-US">
                <a:latin typeface="Quattrocento Sans"/>
                <a:ea typeface="Quattrocento Sans"/>
                <a:cs typeface="Quattrocento Sans"/>
                <a:sym typeface="Quattrocento Sans"/>
              </a:rPr>
              <a:t>If helpful, please feel free to share the url for the TPEP website:</a:t>
            </a:r>
            <a:r>
              <a:rPr lang="en-US" u="sng">
                <a:solidFill>
                  <a:schemeClr val="hlink"/>
                </a:solidFill>
                <a:latin typeface="Quattrocento Sans"/>
                <a:ea typeface="Quattrocento Sans"/>
                <a:cs typeface="Quattrocento Sans"/>
                <a:sym typeface="Quattrocento Sans"/>
                <a:hlinkClick r:id="rId3"/>
              </a:rPr>
              <a:t>https://www.k12.wa.us/educator-support/teacherprincipal-evaluation-program</a:t>
            </a:r>
            <a:endParaRPr>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400"/>
              <a:buFont typeface="Arial"/>
              <a:buNone/>
            </a:pPr>
            <a:endParaRPr>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400"/>
              <a:buFont typeface="Arial"/>
              <a:buNone/>
            </a:pPr>
            <a:r>
              <a:rPr lang="en-US">
                <a:latin typeface="Quattrocento Sans"/>
                <a:ea typeface="Quattrocento Sans"/>
                <a:cs typeface="Quattrocento Sans"/>
                <a:sym typeface="Quattrocento Sans"/>
              </a:rPr>
              <a:t>And the direct link to the Student Growth Goals page: </a:t>
            </a:r>
            <a:r>
              <a:rPr lang="en-US" u="sng">
                <a:solidFill>
                  <a:schemeClr val="hlink"/>
                </a:solidFill>
                <a:latin typeface="Quattrocento Sans"/>
                <a:ea typeface="Quattrocento Sans"/>
                <a:cs typeface="Quattrocento Sans"/>
                <a:sym typeface="Quattrocento Sans"/>
                <a:hlinkClick r:id="rId4"/>
              </a:rPr>
              <a:t>https://www.k12.wa.us/educator-support/teacherprincipal-evaluation-program/frameworks-and-student-growth/student-growth</a:t>
            </a:r>
            <a:endParaRPr>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400"/>
              <a:buFont typeface="Arial"/>
              <a:buNone/>
            </a:pPr>
            <a:endParaRPr>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400"/>
              <a:buFont typeface="Arial"/>
              <a:buNone/>
            </a:pPr>
            <a:endParaRPr>
              <a:latin typeface="Quattrocento Sans"/>
              <a:ea typeface="Quattrocento Sans"/>
              <a:cs typeface="Quattrocento Sans"/>
              <a:sym typeface="Quattrocento Sans"/>
            </a:endParaRPr>
          </a:p>
          <a:p>
            <a:pPr marL="0" lvl="0" indent="0" algn="l" rtl="0">
              <a:spcBef>
                <a:spcPts val="0"/>
              </a:spcBef>
              <a:spcAft>
                <a:spcPts val="0"/>
              </a:spcAft>
              <a:buClr>
                <a:schemeClr val="dk1"/>
              </a:buClr>
              <a:buSzPts val="1400"/>
              <a:buFont typeface="Arial"/>
              <a:buNone/>
            </a:pPr>
            <a:r>
              <a:rPr lang="en-US"/>
              <a:t>And contact information for Sue Anderson, Director in the Educator Effectiveness Office: </a:t>
            </a:r>
            <a:r>
              <a:rPr lang="en-US" u="sng">
                <a:solidFill>
                  <a:schemeClr val="hlink"/>
                </a:solidFill>
                <a:hlinkClick r:id="rId5"/>
              </a:rPr>
              <a:t>Sue.Anderson@k12.wa.us</a:t>
            </a:r>
            <a:r>
              <a:rPr lang="en-US"/>
              <a:t>  and Katie Taylor, Associate Director in the Educator Effectiveness Office: </a:t>
            </a:r>
            <a:r>
              <a:rPr lang="en-US" u="sng">
                <a:solidFill>
                  <a:schemeClr val="hlink"/>
                </a:solidFill>
                <a:hlinkClick r:id="rId6"/>
              </a:rPr>
              <a:t>Katie.Taylor@k12.wa.us</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None/>
            </a:pPr>
            <a:endParaRPr/>
          </a:p>
        </p:txBody>
      </p:sp>
      <p:sp>
        <p:nvSpPr>
          <p:cNvPr id="561" name="Google Shape;561;g21181177a36_1_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1290b03674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g1290b03674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b="1">
                <a:latin typeface="Quattrocento Sans"/>
                <a:ea typeface="Quattrocento Sans"/>
                <a:cs typeface="Quattrocento Sans"/>
                <a:sym typeface="Quattrocento Sans"/>
              </a:rPr>
              <a:t>Facilitator Notes:</a:t>
            </a:r>
            <a:endParaRPr b="1">
              <a:latin typeface="Quattrocento Sans"/>
              <a:ea typeface="Quattrocento Sans"/>
              <a:cs typeface="Quattrocento Sans"/>
              <a:sym typeface="Quattrocento Sans"/>
            </a:endParaRPr>
          </a:p>
          <a:p>
            <a:pPr marL="457200" marR="0" lvl="0" indent="-228600" algn="l" rtl="0">
              <a:lnSpc>
                <a:spcPct val="100000"/>
              </a:lnSpc>
              <a:spcBef>
                <a:spcPts val="0"/>
              </a:spcBef>
              <a:spcAft>
                <a:spcPts val="0"/>
              </a:spcAft>
              <a:buSzPts val="1400"/>
              <a:buNone/>
            </a:pPr>
            <a:r>
              <a:rPr lang="en-US">
                <a:latin typeface="Quattrocento Sans"/>
                <a:ea typeface="Quattrocento Sans"/>
                <a:cs typeface="Quattrocento Sans"/>
                <a:sym typeface="Quattrocento Sans"/>
              </a:rPr>
              <a:t>Total time for all sections of this module = 255 mins</a:t>
            </a:r>
            <a:endParaRPr>
              <a:latin typeface="Quattrocento Sans"/>
              <a:ea typeface="Quattrocento Sans"/>
              <a:cs typeface="Quattrocento Sans"/>
              <a:sym typeface="Quattrocento Sans"/>
            </a:endParaRPr>
          </a:p>
          <a:p>
            <a:pPr marL="457200" marR="0" lvl="0" indent="-228600" algn="l" rtl="0">
              <a:lnSpc>
                <a:spcPct val="100000"/>
              </a:lnSpc>
              <a:spcBef>
                <a:spcPts val="0"/>
              </a:spcBef>
              <a:spcAft>
                <a:spcPts val="0"/>
              </a:spcAft>
              <a:buSzPts val="1400"/>
              <a:buNone/>
            </a:pPr>
            <a:r>
              <a:rPr lang="en-US">
                <a:latin typeface="Quattrocento Sans"/>
                <a:ea typeface="Quattrocento Sans"/>
                <a:cs typeface="Quattrocento Sans"/>
                <a:sym typeface="Quattrocento Sans"/>
              </a:rPr>
              <a:t>The module is designed with flexibility in mind based on available time and options for asynchronous reading or viewing prior to meeting. Due to the length of this module, it is advised to break this up over several learning opportunities.  </a:t>
            </a:r>
            <a:endParaRPr>
              <a:latin typeface="Quattrocento Sans"/>
              <a:ea typeface="Quattrocento Sans"/>
              <a:cs typeface="Quattrocento Sans"/>
              <a:sym typeface="Quattrocento Sans"/>
            </a:endParaRPr>
          </a:p>
          <a:p>
            <a:pPr marL="457200" marR="0" lvl="0" indent="-228600" algn="l" rtl="0">
              <a:lnSpc>
                <a:spcPct val="100000"/>
              </a:lnSpc>
              <a:spcBef>
                <a:spcPts val="0"/>
              </a:spcBef>
              <a:spcAft>
                <a:spcPts val="0"/>
              </a:spcAft>
              <a:buSzPts val="1400"/>
              <a:buNone/>
            </a:pPr>
            <a:endParaRPr>
              <a:latin typeface="Quattrocento Sans"/>
              <a:ea typeface="Quattrocento Sans"/>
              <a:cs typeface="Quattrocento Sans"/>
              <a:sym typeface="Quattrocento Sans"/>
            </a:endParaRPr>
          </a:p>
          <a:p>
            <a:pPr marL="457200" marR="0" lvl="0" indent="-228600" algn="l" rtl="0">
              <a:lnSpc>
                <a:spcPct val="100000"/>
              </a:lnSpc>
              <a:spcBef>
                <a:spcPts val="0"/>
              </a:spcBef>
              <a:spcAft>
                <a:spcPts val="0"/>
              </a:spcAft>
              <a:buSzPts val="1400"/>
              <a:buNone/>
            </a:pPr>
            <a:endParaRPr>
              <a:latin typeface="Quattrocento Sans"/>
              <a:ea typeface="Quattrocento Sans"/>
              <a:cs typeface="Quattrocento Sans"/>
              <a:sym typeface="Quattrocento Sans"/>
            </a:endParaRPr>
          </a:p>
          <a:p>
            <a:pPr marL="457200" marR="0" lvl="0" indent="-228600" algn="l" rtl="0">
              <a:lnSpc>
                <a:spcPct val="100000"/>
              </a:lnSpc>
              <a:spcBef>
                <a:spcPts val="0"/>
              </a:spcBef>
              <a:spcAft>
                <a:spcPts val="0"/>
              </a:spcAft>
              <a:buSzPts val="1400"/>
              <a:buNone/>
            </a:pPr>
            <a:r>
              <a:rPr lang="en-US">
                <a:latin typeface="Quattrocento Sans"/>
                <a:ea typeface="Quattrocento Sans"/>
                <a:cs typeface="Quattrocento Sans"/>
                <a:sym typeface="Quattrocento Sans"/>
              </a:rPr>
              <a:t>  Materials needed:</a:t>
            </a:r>
            <a:endParaRPr>
              <a:latin typeface="Quattrocento Sans"/>
              <a:ea typeface="Quattrocento Sans"/>
              <a:cs typeface="Quattrocento Sans"/>
              <a:sym typeface="Quattrocento Sans"/>
            </a:endParaRPr>
          </a:p>
          <a:p>
            <a:pPr marL="457200" lvl="0" indent="-304800" algn="l" rtl="0">
              <a:lnSpc>
                <a:spcPct val="100000"/>
              </a:lnSpc>
              <a:spcBef>
                <a:spcPts val="0"/>
              </a:spcBef>
              <a:spcAft>
                <a:spcPts val="0"/>
              </a:spcAft>
              <a:buSzPts val="1200"/>
              <a:buFont typeface="Quattrocento Sans"/>
              <a:buChar char="●"/>
            </a:pPr>
            <a:r>
              <a:rPr lang="en-US">
                <a:latin typeface="Quattrocento Sans"/>
                <a:ea typeface="Quattrocento Sans"/>
                <a:cs typeface="Quattrocento Sans"/>
                <a:sym typeface="Quattrocento Sans"/>
              </a:rPr>
              <a:t>Copy of instructional frameworks</a:t>
            </a:r>
            <a:endParaRPr>
              <a:latin typeface="Quattrocento Sans"/>
              <a:ea typeface="Quattrocento Sans"/>
              <a:cs typeface="Quattrocento Sans"/>
              <a:sym typeface="Quattrocento Sans"/>
            </a:endParaRPr>
          </a:p>
          <a:p>
            <a:pPr marL="457200" lvl="0" indent="-304800" algn="l" rtl="0">
              <a:lnSpc>
                <a:spcPct val="100000"/>
              </a:lnSpc>
              <a:spcBef>
                <a:spcPts val="0"/>
              </a:spcBef>
              <a:spcAft>
                <a:spcPts val="0"/>
              </a:spcAft>
              <a:buSzPts val="1200"/>
              <a:buFont typeface="Quattrocento Sans"/>
              <a:buChar char="●"/>
            </a:pPr>
            <a:r>
              <a:rPr lang="en-US">
                <a:latin typeface="Quattrocento Sans"/>
                <a:ea typeface="Quattrocento Sans"/>
                <a:cs typeface="Quattrocento Sans"/>
                <a:sym typeface="Quattrocento Sans"/>
              </a:rPr>
              <a:t>SSG rubric</a:t>
            </a:r>
            <a:endParaRPr>
              <a:latin typeface="Quattrocento Sans"/>
              <a:ea typeface="Quattrocento Sans"/>
              <a:cs typeface="Quattrocento Sans"/>
              <a:sym typeface="Quattrocento Sans"/>
            </a:endParaRPr>
          </a:p>
          <a:p>
            <a:pPr marL="457200" lvl="0" indent="-317500" algn="l" rtl="0">
              <a:lnSpc>
                <a:spcPct val="100000"/>
              </a:lnSpc>
              <a:spcBef>
                <a:spcPts val="0"/>
              </a:spcBef>
              <a:spcAft>
                <a:spcPts val="0"/>
              </a:spcAft>
              <a:buSzPts val="1400"/>
              <a:buFont typeface="Quattrocento Sans"/>
              <a:buChar char="●"/>
            </a:pPr>
            <a:r>
              <a:rPr lang="en-US">
                <a:latin typeface="Quattrocento Sans"/>
                <a:ea typeface="Quattrocento Sans"/>
                <a:cs typeface="Quattrocento Sans"/>
                <a:sym typeface="Quattrocento Sans"/>
              </a:rPr>
              <a:t>Articles and video links provided in slide notes</a:t>
            </a:r>
            <a:endParaRPr>
              <a:latin typeface="Quattrocento Sans"/>
              <a:ea typeface="Quattrocento Sans"/>
              <a:cs typeface="Quattrocento Sans"/>
              <a:sym typeface="Quattrocento Sans"/>
            </a:endParaRPr>
          </a:p>
          <a:p>
            <a:pPr marL="0" lvl="0" indent="0" algn="l" rtl="0">
              <a:lnSpc>
                <a:spcPct val="100000"/>
              </a:lnSpc>
              <a:spcBef>
                <a:spcPts val="0"/>
              </a:spcBef>
              <a:spcAft>
                <a:spcPts val="0"/>
              </a:spcAft>
              <a:buSzPts val="1400"/>
              <a:buNone/>
            </a:pPr>
            <a:endParaRPr>
              <a:latin typeface="Quattrocento Sans"/>
              <a:ea typeface="Quattrocento Sans"/>
              <a:cs typeface="Quattrocento Sans"/>
              <a:sym typeface="Quattrocento Sans"/>
            </a:endParaRPr>
          </a:p>
          <a:p>
            <a:pPr marL="457200" marR="0" lvl="0" indent="-228600" algn="l" rtl="0">
              <a:lnSpc>
                <a:spcPct val="100000"/>
              </a:lnSpc>
              <a:spcBef>
                <a:spcPts val="0"/>
              </a:spcBef>
              <a:spcAft>
                <a:spcPts val="0"/>
              </a:spcAft>
              <a:buSzPts val="1400"/>
              <a:buNone/>
            </a:pPr>
            <a:r>
              <a:rPr lang="en-US">
                <a:latin typeface="Quattrocento Sans"/>
                <a:ea typeface="Quattrocento Sans"/>
                <a:cs typeface="Quattrocento Sans"/>
                <a:sym typeface="Quattrocento Sans"/>
              </a:rPr>
              <a:t> </a:t>
            </a:r>
            <a:endParaRPr>
              <a:latin typeface="Quattrocento Sans"/>
              <a:ea typeface="Quattrocento Sans"/>
              <a:cs typeface="Quattrocento Sans"/>
              <a:sym typeface="Quattrocento Sans"/>
            </a:endParaRPr>
          </a:p>
        </p:txBody>
      </p:sp>
      <p:sp>
        <p:nvSpPr>
          <p:cNvPr id="390" name="Google Shape;390;g1290b03674c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5c4b8ef315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g15c4b8ef315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Clr>
                <a:schemeClr val="dk1"/>
              </a:buClr>
              <a:buSzPts val="1100"/>
              <a:buFont typeface="Arial"/>
              <a:buNone/>
            </a:pPr>
            <a:endParaRPr>
              <a:solidFill>
                <a:srgbClr val="40403D"/>
              </a:solidFill>
              <a:latin typeface="Quattrocento Sans"/>
              <a:ea typeface="Quattrocento Sans"/>
              <a:cs typeface="Quattrocento Sans"/>
              <a:sym typeface="Quattrocento Sans"/>
            </a:endParaRPr>
          </a:p>
          <a:p>
            <a:pPr marL="0" lvl="0" indent="0" algn="l" rtl="0">
              <a:spcBef>
                <a:spcPts val="0"/>
              </a:spcBef>
              <a:spcAft>
                <a:spcPts val="0"/>
              </a:spcAft>
              <a:buNone/>
            </a:pPr>
            <a:r>
              <a:rPr lang="en-US">
                <a:latin typeface="Quattrocento Sans"/>
                <a:ea typeface="Quattrocento Sans"/>
                <a:cs typeface="Quattrocento Sans"/>
                <a:sym typeface="Quattrocento Sans"/>
              </a:rPr>
              <a:t>Review learning targets</a:t>
            </a:r>
            <a:endParaRPr>
              <a:latin typeface="Quattrocento Sans"/>
              <a:ea typeface="Quattrocento Sans"/>
              <a:cs typeface="Quattrocento Sans"/>
              <a:sym typeface="Quattrocento Sans"/>
            </a:endParaRPr>
          </a:p>
          <a:p>
            <a:pPr marL="457200" lvl="0" indent="-317500" algn="l" rtl="0">
              <a:lnSpc>
                <a:spcPct val="90000"/>
              </a:lnSpc>
              <a:spcBef>
                <a:spcPts val="1000"/>
              </a:spcBef>
              <a:spcAft>
                <a:spcPts val="0"/>
              </a:spcAft>
              <a:buSzPts val="1400"/>
              <a:buFont typeface="Quattrocento Sans"/>
              <a:buChar char="●"/>
            </a:pPr>
            <a:r>
              <a:rPr lang="en-US">
                <a:latin typeface="Quattrocento Sans"/>
                <a:ea typeface="Quattrocento Sans"/>
                <a:cs typeface="Quattrocento Sans"/>
                <a:sym typeface="Quattrocento Sans"/>
              </a:rPr>
              <a:t> Understand how student engagement in assessment is part of formative assessment</a:t>
            </a:r>
            <a:endParaRPr>
              <a:latin typeface="Quattrocento Sans"/>
              <a:ea typeface="Quattrocento Sans"/>
              <a:cs typeface="Quattrocento Sans"/>
              <a:sym typeface="Quattrocento Sans"/>
            </a:endParaRPr>
          </a:p>
          <a:p>
            <a:pPr marL="457200" lvl="0" indent="-317500" algn="l" rtl="0">
              <a:lnSpc>
                <a:spcPct val="90000"/>
              </a:lnSpc>
              <a:spcBef>
                <a:spcPts val="0"/>
              </a:spcBef>
              <a:spcAft>
                <a:spcPts val="0"/>
              </a:spcAft>
              <a:buSzPts val="1400"/>
              <a:buFont typeface="Quattrocento Sans"/>
              <a:buChar char="●"/>
            </a:pPr>
            <a:r>
              <a:rPr lang="en-US">
                <a:latin typeface="Quattrocento Sans"/>
                <a:ea typeface="Quattrocento Sans"/>
                <a:cs typeface="Quattrocento Sans"/>
                <a:sym typeface="Quattrocento Sans"/>
              </a:rPr>
              <a:t>Learn ways to engage students in the formative assessment process</a:t>
            </a:r>
            <a:endParaRPr>
              <a:latin typeface="Quattrocento Sans"/>
              <a:ea typeface="Quattrocento Sans"/>
              <a:cs typeface="Quattrocento Sans"/>
              <a:sym typeface="Quattrocento Sans"/>
            </a:endParaRPr>
          </a:p>
          <a:p>
            <a:pPr marL="457200" lvl="0" indent="-317500" algn="l" rtl="0">
              <a:lnSpc>
                <a:spcPct val="90000"/>
              </a:lnSpc>
              <a:spcBef>
                <a:spcPts val="0"/>
              </a:spcBef>
              <a:spcAft>
                <a:spcPts val="0"/>
              </a:spcAft>
              <a:buSzPts val="1400"/>
              <a:buFont typeface="Quattrocento Sans"/>
              <a:buChar char="●"/>
            </a:pPr>
            <a:r>
              <a:rPr lang="en-US">
                <a:latin typeface="Quattrocento Sans"/>
                <a:ea typeface="Quattrocento Sans"/>
                <a:cs typeface="Quattrocento Sans"/>
                <a:sym typeface="Quattrocento Sans"/>
              </a:rPr>
              <a:t>Understand why student matters</a:t>
            </a:r>
            <a:endParaRPr>
              <a:latin typeface="Quattrocento Sans"/>
              <a:ea typeface="Quattrocento Sans"/>
              <a:cs typeface="Quattrocento Sans"/>
              <a:sym typeface="Quattrocento Sans"/>
            </a:endParaRPr>
          </a:p>
          <a:p>
            <a:pPr marL="457200" lvl="0" indent="-317500" algn="l" rtl="0">
              <a:lnSpc>
                <a:spcPct val="90000"/>
              </a:lnSpc>
              <a:spcBef>
                <a:spcPts val="0"/>
              </a:spcBef>
              <a:spcAft>
                <a:spcPts val="0"/>
              </a:spcAft>
              <a:buSzPts val="1400"/>
              <a:buFont typeface="Quattrocento Sans"/>
              <a:buChar char="●"/>
            </a:pPr>
            <a:r>
              <a:rPr lang="en-US">
                <a:latin typeface="Quattrocento Sans"/>
                <a:ea typeface="Quattrocento Sans"/>
                <a:cs typeface="Quattrocento Sans"/>
                <a:sym typeface="Quattrocento Sans"/>
              </a:rPr>
              <a:t>Identify where student engagement in assessment connects to your instructional framework</a:t>
            </a:r>
            <a:endParaRPr>
              <a:latin typeface="Quattrocento Sans"/>
              <a:ea typeface="Quattrocento Sans"/>
              <a:cs typeface="Quattrocento Sans"/>
              <a:sym typeface="Quattrocento Sans"/>
            </a:endParaRPr>
          </a:p>
          <a:p>
            <a:pPr marL="457200" lvl="0" indent="-317500" algn="l" rtl="0">
              <a:lnSpc>
                <a:spcPct val="90000"/>
              </a:lnSpc>
              <a:spcBef>
                <a:spcPts val="0"/>
              </a:spcBef>
              <a:spcAft>
                <a:spcPts val="0"/>
              </a:spcAft>
              <a:buSzPts val="1400"/>
              <a:buFont typeface="Quattrocento Sans"/>
              <a:buChar char="●"/>
            </a:pPr>
            <a:r>
              <a:rPr lang="en-US">
                <a:latin typeface="Quattrocento Sans"/>
                <a:ea typeface="Quattrocento Sans"/>
                <a:cs typeface="Quattrocento Sans"/>
                <a:sym typeface="Quattrocento Sans"/>
              </a:rPr>
              <a:t>Consider how to discuss and demonstrate student engagement in assessment in conversations between teachers and principals </a:t>
            </a:r>
            <a:endParaRPr>
              <a:latin typeface="Quattrocento Sans"/>
              <a:ea typeface="Quattrocento Sans"/>
              <a:cs typeface="Quattrocento Sans"/>
              <a:sym typeface="Quattrocento Sans"/>
            </a:endParaRPr>
          </a:p>
          <a:p>
            <a:pPr marL="0" lvl="0" indent="0" algn="l" rtl="0">
              <a:lnSpc>
                <a:spcPct val="90000"/>
              </a:lnSpc>
              <a:spcBef>
                <a:spcPts val="1000"/>
              </a:spcBef>
              <a:spcAft>
                <a:spcPts val="0"/>
              </a:spcAft>
              <a:buNone/>
            </a:pPr>
            <a:r>
              <a:rPr lang="en-US">
                <a:latin typeface="Quattrocento Sans"/>
                <a:ea typeface="Quattrocento Sans"/>
                <a:cs typeface="Quattrocento Sans"/>
                <a:sym typeface="Quattrocento Sans"/>
              </a:rPr>
              <a:t> </a:t>
            </a:r>
            <a:r>
              <a:rPr lang="en-US">
                <a:solidFill>
                  <a:srgbClr val="40403D"/>
                </a:solidFill>
                <a:latin typeface="Quattrocento Sans"/>
                <a:ea typeface="Quattrocento Sans"/>
                <a:cs typeface="Quattrocento Sans"/>
                <a:sym typeface="Quattrocento Sans"/>
              </a:rPr>
              <a:t>Understand that formative assessment increases student achievement, improves the quality of instruction, and increases motivation.</a:t>
            </a:r>
            <a:endParaRPr>
              <a:solidFill>
                <a:srgbClr val="40403D"/>
              </a:solidFill>
              <a:latin typeface="Quattrocento Sans"/>
              <a:ea typeface="Quattrocento Sans"/>
              <a:cs typeface="Quattrocento Sans"/>
              <a:sym typeface="Quattrocento Sans"/>
            </a:endParaRPr>
          </a:p>
          <a:p>
            <a:pPr marL="0" lvl="0" indent="0" algn="l" rtl="0">
              <a:lnSpc>
                <a:spcPct val="70000"/>
              </a:lnSpc>
              <a:spcBef>
                <a:spcPts val="600"/>
              </a:spcBef>
              <a:spcAft>
                <a:spcPts val="0"/>
              </a:spcAft>
              <a:buClr>
                <a:schemeClr val="dk1"/>
              </a:buClr>
              <a:buSzPts val="1100"/>
              <a:buFont typeface="Arial"/>
              <a:buNone/>
            </a:pPr>
            <a:endParaRPr>
              <a:solidFill>
                <a:srgbClr val="40403D"/>
              </a:solidFill>
              <a:latin typeface="Quattrocento Sans"/>
              <a:ea typeface="Quattrocento Sans"/>
              <a:cs typeface="Quattrocento Sans"/>
              <a:sym typeface="Quattrocento Sans"/>
            </a:endParaRPr>
          </a:p>
          <a:p>
            <a:pPr marL="457200" lvl="0" indent="-304800" algn="l" rtl="0">
              <a:lnSpc>
                <a:spcPct val="70000"/>
              </a:lnSpc>
              <a:spcBef>
                <a:spcPts val="600"/>
              </a:spcBef>
              <a:spcAft>
                <a:spcPts val="0"/>
              </a:spcAft>
              <a:buClr>
                <a:schemeClr val="dk1"/>
              </a:buClr>
              <a:buSzPts val="1200"/>
              <a:buFont typeface="Quattrocento Sans"/>
              <a:buChar char="●"/>
            </a:pPr>
            <a:r>
              <a:rPr lang="en-US">
                <a:solidFill>
                  <a:srgbClr val="40403D"/>
                </a:solidFill>
                <a:latin typeface="Quattrocento Sans"/>
                <a:ea typeface="Quattrocento Sans"/>
                <a:cs typeface="Quattrocento Sans"/>
                <a:sym typeface="Quattrocento Sans"/>
              </a:rPr>
              <a:t>Understand that student engagement in assessment includes reflection and self-assessment, use of feedback, goal-setting, revision, and presentation. </a:t>
            </a:r>
            <a:endParaRPr>
              <a:solidFill>
                <a:srgbClr val="40403D"/>
              </a:solidFill>
              <a:latin typeface="Quattrocento Sans"/>
              <a:ea typeface="Quattrocento Sans"/>
              <a:cs typeface="Quattrocento Sans"/>
              <a:sym typeface="Quattrocento Sans"/>
            </a:endParaRPr>
          </a:p>
          <a:p>
            <a:pPr marL="0" lvl="0" indent="0" algn="l" rtl="0">
              <a:lnSpc>
                <a:spcPct val="70000"/>
              </a:lnSpc>
              <a:spcBef>
                <a:spcPts val="600"/>
              </a:spcBef>
              <a:spcAft>
                <a:spcPts val="0"/>
              </a:spcAft>
              <a:buClr>
                <a:schemeClr val="dk1"/>
              </a:buClr>
              <a:buSzPts val="852"/>
              <a:buFont typeface="Arial"/>
              <a:buNone/>
            </a:pPr>
            <a:endParaRPr>
              <a:latin typeface="Quattrocento Sans"/>
              <a:ea typeface="Quattrocento Sans"/>
              <a:cs typeface="Quattrocento Sans"/>
              <a:sym typeface="Quattrocento Sans"/>
            </a:endParaRPr>
          </a:p>
          <a:p>
            <a:pPr marL="457200" lvl="0" indent="-304800" algn="l" rtl="0">
              <a:lnSpc>
                <a:spcPct val="70000"/>
              </a:lnSpc>
              <a:spcBef>
                <a:spcPts val="600"/>
              </a:spcBef>
              <a:spcAft>
                <a:spcPts val="0"/>
              </a:spcAft>
              <a:buClr>
                <a:schemeClr val="dk1"/>
              </a:buClr>
              <a:buSzPts val="1200"/>
              <a:buFont typeface="Quattrocento Sans"/>
              <a:buChar char="●"/>
            </a:pPr>
            <a:r>
              <a:rPr lang="en-US">
                <a:latin typeface="Quattrocento Sans"/>
                <a:ea typeface="Quattrocento Sans"/>
                <a:cs typeface="Quattrocento Sans"/>
                <a:sym typeface="Quattrocento Sans"/>
              </a:rPr>
              <a:t>Describe how student engagement in assessment promotes student voice and places students in the driver seat in monitoring, communicating, and promoting their own growth,</a:t>
            </a:r>
            <a:endParaRPr>
              <a:latin typeface="Quattrocento Sans"/>
              <a:ea typeface="Quattrocento Sans"/>
              <a:cs typeface="Quattrocento Sans"/>
              <a:sym typeface="Quattrocento Sans"/>
            </a:endParaRPr>
          </a:p>
          <a:p>
            <a:pPr marL="457200" lvl="0" indent="0" algn="l" rtl="0">
              <a:lnSpc>
                <a:spcPct val="70000"/>
              </a:lnSpc>
              <a:spcBef>
                <a:spcPts val="600"/>
              </a:spcBef>
              <a:spcAft>
                <a:spcPts val="0"/>
              </a:spcAft>
              <a:buClr>
                <a:schemeClr val="dk1"/>
              </a:buClr>
              <a:buSzPts val="1100"/>
              <a:buFont typeface="Arial"/>
              <a:buNone/>
            </a:pPr>
            <a:endParaRPr>
              <a:latin typeface="Quattrocento Sans"/>
              <a:ea typeface="Quattrocento Sans"/>
              <a:cs typeface="Quattrocento Sans"/>
              <a:sym typeface="Quattrocento Sans"/>
            </a:endParaRPr>
          </a:p>
          <a:p>
            <a:pPr marL="0" lvl="0" indent="0" algn="l" rtl="0">
              <a:lnSpc>
                <a:spcPct val="90000"/>
              </a:lnSpc>
              <a:spcBef>
                <a:spcPts val="1000"/>
              </a:spcBef>
              <a:spcAft>
                <a:spcPts val="0"/>
              </a:spcAft>
              <a:buNone/>
            </a:pPr>
            <a:endParaRPr>
              <a:latin typeface="Quattrocento Sans"/>
              <a:ea typeface="Quattrocento Sans"/>
              <a:cs typeface="Quattrocento Sans"/>
              <a:sym typeface="Quattrocento Sans"/>
            </a:endParaRPr>
          </a:p>
        </p:txBody>
      </p:sp>
      <p:sp>
        <p:nvSpPr>
          <p:cNvPr id="398" name="Google Shape;398;g15c4b8ef315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120dba3a867_0_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g120dba3a867_0_0:notes"/>
          <p:cNvSpPr txBox="1">
            <a:spLocks noGrp="1"/>
          </p:cNvSpPr>
          <p:nvPr>
            <p:ph type="body" idx="1"/>
          </p:nvPr>
        </p:nvSpPr>
        <p:spPr>
          <a:xfrm>
            <a:off x="685800" y="4343401"/>
            <a:ext cx="5486400" cy="4114800"/>
          </a:xfrm>
          <a:prstGeom prst="rect">
            <a:avLst/>
          </a:prstGeom>
          <a:noFill/>
          <a:ln>
            <a:noFill/>
          </a:ln>
        </p:spPr>
        <p:txBody>
          <a:bodyPr spcFirstLastPara="1" wrap="square" lIns="91325" tIns="45650" rIns="91325" bIns="45650" anchor="t" anchorCtr="0">
            <a:noAutofit/>
          </a:bodyPr>
          <a:lstStyle/>
          <a:p>
            <a:pPr marL="0" lvl="0" indent="0" algn="l" rtl="0">
              <a:spcBef>
                <a:spcPts val="0"/>
              </a:spcBef>
              <a:spcAft>
                <a:spcPts val="0"/>
              </a:spcAft>
              <a:buNone/>
            </a:pPr>
            <a:r>
              <a:rPr lang="en-US"/>
              <a:t>Facilitator Notes: Activator - (5 mins) This activator is intended to draw a throughline from Module 6 (Summative/Formative assessment and Feedback) to Module 7 Student Engagement in Assessment and continue through Module 8..</a:t>
            </a:r>
            <a:endParaRPr/>
          </a:p>
        </p:txBody>
      </p:sp>
      <p:sp>
        <p:nvSpPr>
          <p:cNvPr id="407" name="Google Shape;407;g120dba3a867_0_0:notes"/>
          <p:cNvSpPr txBox="1">
            <a:spLocks noGrp="1"/>
          </p:cNvSpPr>
          <p:nvPr>
            <p:ph type="sldNum" idx="12"/>
          </p:nvPr>
        </p:nvSpPr>
        <p:spPr>
          <a:xfrm>
            <a:off x="3884614" y="8685213"/>
            <a:ext cx="2971800" cy="457200"/>
          </a:xfrm>
          <a:prstGeom prst="rect">
            <a:avLst/>
          </a:prstGeom>
          <a:noFill/>
          <a:ln>
            <a:noFill/>
          </a:ln>
        </p:spPr>
        <p:txBody>
          <a:bodyPr spcFirstLastPara="1" wrap="square" lIns="91325" tIns="45650" rIns="91325" bIns="4565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20462c2170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20462c2170f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Facilitator Notes: Share Research quotes taken from:   </a:t>
            </a:r>
            <a:r>
              <a:rPr lang="en-US" u="sng">
                <a:solidFill>
                  <a:schemeClr val="hlink"/>
                </a:solidFill>
                <a:hlinkClick r:id="rId3"/>
              </a:rPr>
              <a:t>Why Student-‐Engaged Assessment Matters</a:t>
            </a:r>
            <a:r>
              <a:rPr lang="en-US"/>
              <a:t>, Leader of Their Own Learning: Transforming Schools through Student-Engaged Assessment  ELE Education.org, 2014.</a:t>
            </a:r>
            <a:endParaRPr/>
          </a:p>
          <a:p>
            <a:pPr marL="0" lvl="0" indent="0" algn="l" rtl="0">
              <a:spcBef>
                <a:spcPts val="0"/>
              </a:spcBef>
              <a:spcAft>
                <a:spcPts val="0"/>
              </a:spcAft>
              <a:buNone/>
            </a:pPr>
            <a:endParaRPr/>
          </a:p>
          <a:p>
            <a:pPr marL="0" lvl="0" indent="0" algn="l" rtl="0">
              <a:spcBef>
                <a:spcPts val="0"/>
              </a:spcBef>
              <a:spcAft>
                <a:spcPts val="0"/>
              </a:spcAft>
              <a:buNone/>
            </a:pPr>
            <a:r>
              <a:rPr lang="en-US"/>
              <a:t>Facilitator talking point:  In Module 6 we covered formative, summative, and feedback. Module 7 is where we can engage students in the assessment process through formative assessment and feedback to encourage student ownership of learning. </a:t>
            </a:r>
            <a:endParaRPr/>
          </a:p>
        </p:txBody>
      </p:sp>
      <p:sp>
        <p:nvSpPr>
          <p:cNvPr id="416" name="Google Shape;416;g20462c2170f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20f5dc0a9c4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20f5dc0a9c4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Facilitator Notes: Share Key Factors</a:t>
            </a:r>
            <a:endParaRPr/>
          </a:p>
          <a:p>
            <a:pPr marL="0" lvl="0" indent="0" algn="l" rtl="0">
              <a:spcBef>
                <a:spcPts val="0"/>
              </a:spcBef>
              <a:spcAft>
                <a:spcPts val="0"/>
              </a:spcAft>
              <a:buNone/>
            </a:pPr>
            <a:r>
              <a:rPr lang="en-US">
                <a:solidFill>
                  <a:srgbClr val="333333"/>
                </a:solidFill>
                <a:highlight>
                  <a:srgbClr val="FFFFFF"/>
                </a:highlight>
                <a:latin typeface="Quattrocento Sans"/>
                <a:ea typeface="Quattrocento Sans"/>
                <a:cs typeface="Quattrocento Sans"/>
                <a:sym typeface="Quattrocento Sans"/>
              </a:rPr>
              <a:t>A key to improved learning is through the intentional use of assessment in the classroom. Assessment includes 3 approaches that together contribute to student learning: </a:t>
            </a:r>
            <a:r>
              <a:rPr lang="en-US" b="1">
                <a:solidFill>
                  <a:srgbClr val="333333"/>
                </a:solidFill>
                <a:highlight>
                  <a:srgbClr val="FFFFFF"/>
                </a:highlight>
                <a:latin typeface="Quattrocento Sans"/>
                <a:ea typeface="Quattrocento Sans"/>
                <a:cs typeface="Quattrocento Sans"/>
                <a:sym typeface="Quattrocento Sans"/>
              </a:rPr>
              <a:t>assessment for learning, assessment as learning and assessment of learning.</a:t>
            </a:r>
            <a:endParaRPr b="1">
              <a:latin typeface="Quattrocento Sans"/>
              <a:ea typeface="Quattrocento Sans"/>
              <a:cs typeface="Quattrocento Sans"/>
              <a:sym typeface="Quattrocento Sans"/>
            </a:endParaRPr>
          </a:p>
          <a:p>
            <a:pPr marL="0" lvl="0" indent="0" algn="l" rtl="0">
              <a:spcBef>
                <a:spcPts val="0"/>
              </a:spcBef>
              <a:spcAft>
                <a:spcPts val="0"/>
              </a:spcAft>
              <a:buNone/>
            </a:pPr>
            <a:r>
              <a:rPr lang="en-US" b="1" u="sng">
                <a:solidFill>
                  <a:schemeClr val="hlink"/>
                </a:solidFill>
                <a:latin typeface="Quattrocento Sans"/>
                <a:ea typeface="Quattrocento Sans"/>
                <a:cs typeface="Quattrocento Sans"/>
                <a:sym typeface="Quattrocento Sans"/>
                <a:hlinkClick r:id="rId3"/>
              </a:rPr>
              <a:t>Aspects of assessment</a:t>
            </a:r>
            <a:endParaRPr b="1">
              <a:latin typeface="Quattrocento Sans"/>
              <a:ea typeface="Quattrocento Sans"/>
              <a:cs typeface="Quattrocento Sans"/>
              <a:sym typeface="Quattrocento Sans"/>
            </a:endParaRPr>
          </a:p>
          <a:p>
            <a:pPr marL="0" lvl="0" indent="0" algn="l" rtl="0">
              <a:spcBef>
                <a:spcPts val="0"/>
              </a:spcBef>
              <a:spcAft>
                <a:spcPts val="0"/>
              </a:spcAft>
              <a:buNone/>
            </a:pPr>
            <a:endParaRPr/>
          </a:p>
        </p:txBody>
      </p:sp>
      <p:sp>
        <p:nvSpPr>
          <p:cNvPr id="424" name="Google Shape;424;g20f5dc0a9c4_0_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142c92757c2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142c92757c2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Facilitator Notes: These definitions are from the SGG rubric. Have participants identify a word or words that resonate with them and make connections to their own understanding of “Student Engagement in Assessment” (3 minutes)</a:t>
            </a:r>
            <a:endParaRPr/>
          </a:p>
          <a:p>
            <a:pPr marL="0" lvl="0" indent="0" algn="l" rtl="0">
              <a:spcBef>
                <a:spcPts val="0"/>
              </a:spcBef>
              <a:spcAft>
                <a:spcPts val="0"/>
              </a:spcAft>
              <a:buNone/>
            </a:pPr>
            <a:r>
              <a:rPr lang="en-US" u="sng">
                <a:solidFill>
                  <a:schemeClr val="hlink"/>
                </a:solidFill>
                <a:hlinkClick r:id="rId3"/>
              </a:rPr>
              <a:t>https://www.k12.wa.us/sites/default/files/public/tpep/studentgrowth/Final%20Revised%20Student%20Growth%20Goal%20Rubrics.pdf</a:t>
            </a:r>
            <a:endParaRPr/>
          </a:p>
          <a:p>
            <a:pPr marL="0" lvl="0" indent="0" algn="l" rtl="0">
              <a:spcBef>
                <a:spcPts val="0"/>
              </a:spcBef>
              <a:spcAft>
                <a:spcPts val="0"/>
              </a:spcAft>
              <a:buNone/>
            </a:pPr>
            <a:endParaRPr/>
          </a:p>
        </p:txBody>
      </p:sp>
      <p:sp>
        <p:nvSpPr>
          <p:cNvPr id="432" name="Google Shape;432;g142c92757c2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20763a987ff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20763a987ff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Facilitator Notes: Student voice needs to be in everything! </a:t>
            </a:r>
            <a:endParaRPr/>
          </a:p>
          <a:p>
            <a:pPr marL="0" lvl="0" indent="0" algn="l" rtl="0">
              <a:spcBef>
                <a:spcPts val="0"/>
              </a:spcBef>
              <a:spcAft>
                <a:spcPts val="0"/>
              </a:spcAft>
              <a:buNone/>
            </a:pPr>
            <a:r>
              <a:rPr lang="en-US" u="sng">
                <a:solidFill>
                  <a:schemeClr val="hlink"/>
                </a:solidFill>
                <a:hlinkClick r:id="rId3"/>
              </a:rPr>
              <a:t>Quaglia Institute</a:t>
            </a:r>
            <a:endParaRPr/>
          </a:p>
          <a:p>
            <a:pPr marL="0" lvl="0" indent="0" algn="l" rtl="0">
              <a:spcBef>
                <a:spcPts val="0"/>
              </a:spcBef>
              <a:spcAft>
                <a:spcPts val="0"/>
              </a:spcAft>
              <a:buNone/>
            </a:pPr>
            <a:endParaRPr/>
          </a:p>
        </p:txBody>
      </p:sp>
      <p:sp>
        <p:nvSpPr>
          <p:cNvPr id="440" name="Google Shape;440;g20763a987ff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hyperlink" Target="https://creativecommons.org/licenses/by/4.0/" TargetMode="External"/><Relationship Id="rId4" Type="http://schemas.openxmlformats.org/officeDocument/2006/relationships/hyperlink" Target="http://k12.wa.us/" TargetMode="Externa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Master" Target="../slideMasters/slideMaster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dt" idx="10"/>
          </p:nvPr>
        </p:nvSpPr>
        <p:spPr>
          <a:xfrm>
            <a:off x="9776298" y="6311900"/>
            <a:ext cx="1065056"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sldNum" idx="12"/>
          </p:nvPr>
        </p:nvSpPr>
        <p:spPr>
          <a:xfrm>
            <a:off x="10709328" y="6311900"/>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6" name="Google Shape;16;p2"/>
          <p:cNvSpPr txBox="1">
            <a:spLocks noGrp="1"/>
          </p:cNvSpPr>
          <p:nvPr>
            <p:ph type="ftr" idx="11"/>
          </p:nvPr>
        </p:nvSpPr>
        <p:spPr>
          <a:xfrm>
            <a:off x="5750668" y="631190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2"/>
          <p:cNvSpPr/>
          <p:nvPr/>
        </p:nvSpPr>
        <p:spPr>
          <a:xfrm>
            <a:off x="0" y="0"/>
            <a:ext cx="12192000" cy="356433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 name="Google Shape;18;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Quattrocento Sans"/>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0" name="Google Shape;20;p2" title="OSPI logo"/>
          <p:cNvPicPr preferRelativeResize="0"/>
          <p:nvPr/>
        </p:nvPicPr>
        <p:blipFill rotWithShape="1">
          <a:blip r:embed="rId2">
            <a:alphaModFix/>
          </a:blip>
          <a:srcRect/>
          <a:stretch/>
        </p:blipFill>
        <p:spPr>
          <a:xfrm>
            <a:off x="663423" y="6188131"/>
            <a:ext cx="2737153" cy="45795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Section Slide 4">
  <p:cSld name="3_Section Slide 4">
    <p:spTree>
      <p:nvGrpSpPr>
        <p:cNvPr id="1" name="Shape 69"/>
        <p:cNvGrpSpPr/>
        <p:nvPr/>
      </p:nvGrpSpPr>
      <p:grpSpPr>
        <a:xfrm>
          <a:off x="0" y="0"/>
          <a:ext cx="0" cy="0"/>
          <a:chOff x="0" y="0"/>
          <a:chExt cx="0" cy="0"/>
        </a:xfrm>
      </p:grpSpPr>
      <p:sp>
        <p:nvSpPr>
          <p:cNvPr id="70" name="Google Shape;70;p11"/>
          <p:cNvSpPr txBox="1">
            <a:spLocks noGrp="1"/>
          </p:cNvSpPr>
          <p:nvPr>
            <p:ph type="dt" idx="10"/>
          </p:nvPr>
        </p:nvSpPr>
        <p:spPr>
          <a:xfrm>
            <a:off x="9776298" y="6311900"/>
            <a:ext cx="1065056"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1"/>
          <p:cNvSpPr txBox="1">
            <a:spLocks noGrp="1"/>
          </p:cNvSpPr>
          <p:nvPr>
            <p:ph type="sldNum" idx="12"/>
          </p:nvPr>
        </p:nvSpPr>
        <p:spPr>
          <a:xfrm>
            <a:off x="10709328" y="6311900"/>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72" name="Google Shape;72;p11"/>
          <p:cNvSpPr txBox="1">
            <a:spLocks noGrp="1"/>
          </p:cNvSpPr>
          <p:nvPr>
            <p:ph type="ftr" idx="11"/>
          </p:nvPr>
        </p:nvSpPr>
        <p:spPr>
          <a:xfrm>
            <a:off x="5750668" y="631190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title"/>
          </p:nvPr>
        </p:nvSpPr>
        <p:spPr>
          <a:xfrm>
            <a:off x="803031" y="4462341"/>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Quattrocen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4" name="Google Shape;74;p11" descr="Man helping child put on mask."/>
          <p:cNvPicPr preferRelativeResize="0"/>
          <p:nvPr/>
        </p:nvPicPr>
        <p:blipFill rotWithShape="1">
          <a:blip r:embed="rId2">
            <a:alphaModFix/>
          </a:blip>
          <a:srcRect/>
          <a:stretch/>
        </p:blipFill>
        <p:spPr>
          <a:xfrm>
            <a:off x="-9910" y="0"/>
            <a:ext cx="12201906" cy="391795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Section Slide 4">
  <p:cSld name="4_Section Slide 4">
    <p:spTree>
      <p:nvGrpSpPr>
        <p:cNvPr id="1" name="Shape 75"/>
        <p:cNvGrpSpPr/>
        <p:nvPr/>
      </p:nvGrpSpPr>
      <p:grpSpPr>
        <a:xfrm>
          <a:off x="0" y="0"/>
          <a:ext cx="0" cy="0"/>
          <a:chOff x="0" y="0"/>
          <a:chExt cx="0" cy="0"/>
        </a:xfrm>
      </p:grpSpPr>
      <p:sp>
        <p:nvSpPr>
          <p:cNvPr id="76" name="Google Shape;76;p12"/>
          <p:cNvSpPr txBox="1">
            <a:spLocks noGrp="1"/>
          </p:cNvSpPr>
          <p:nvPr>
            <p:ph type="dt" idx="10"/>
          </p:nvPr>
        </p:nvSpPr>
        <p:spPr>
          <a:xfrm>
            <a:off x="9776298" y="6311900"/>
            <a:ext cx="1065056"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2"/>
          <p:cNvSpPr txBox="1">
            <a:spLocks noGrp="1"/>
          </p:cNvSpPr>
          <p:nvPr>
            <p:ph type="sldNum" idx="12"/>
          </p:nvPr>
        </p:nvSpPr>
        <p:spPr>
          <a:xfrm>
            <a:off x="10709328" y="6311900"/>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78" name="Google Shape;78;p12"/>
          <p:cNvSpPr txBox="1">
            <a:spLocks noGrp="1"/>
          </p:cNvSpPr>
          <p:nvPr>
            <p:ph type="ftr" idx="11"/>
          </p:nvPr>
        </p:nvSpPr>
        <p:spPr>
          <a:xfrm>
            <a:off x="5750668" y="631190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12"/>
          <p:cNvSpPr txBox="1">
            <a:spLocks noGrp="1"/>
          </p:cNvSpPr>
          <p:nvPr>
            <p:ph type="title"/>
          </p:nvPr>
        </p:nvSpPr>
        <p:spPr>
          <a:xfrm>
            <a:off x="803031" y="4462341"/>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Quattrocen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0" name="Google Shape;80;p12" descr="Child in glasses and mask"/>
          <p:cNvPicPr preferRelativeResize="0"/>
          <p:nvPr/>
        </p:nvPicPr>
        <p:blipFill rotWithShape="1">
          <a:blip r:embed="rId2">
            <a:alphaModFix/>
          </a:blip>
          <a:srcRect/>
          <a:stretch/>
        </p:blipFill>
        <p:spPr>
          <a:xfrm>
            <a:off x="-9909" y="0"/>
            <a:ext cx="12201903" cy="391795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Section Slide 4">
  <p:cSld name="5_Section Slide 4">
    <p:spTree>
      <p:nvGrpSpPr>
        <p:cNvPr id="1" name="Shape 81"/>
        <p:cNvGrpSpPr/>
        <p:nvPr/>
      </p:nvGrpSpPr>
      <p:grpSpPr>
        <a:xfrm>
          <a:off x="0" y="0"/>
          <a:ext cx="0" cy="0"/>
          <a:chOff x="0" y="0"/>
          <a:chExt cx="0" cy="0"/>
        </a:xfrm>
      </p:grpSpPr>
      <p:sp>
        <p:nvSpPr>
          <p:cNvPr id="82" name="Google Shape;82;p13"/>
          <p:cNvSpPr txBox="1">
            <a:spLocks noGrp="1"/>
          </p:cNvSpPr>
          <p:nvPr>
            <p:ph type="dt" idx="10"/>
          </p:nvPr>
        </p:nvSpPr>
        <p:spPr>
          <a:xfrm>
            <a:off x="9776298" y="6311900"/>
            <a:ext cx="1065056"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3"/>
          <p:cNvSpPr txBox="1">
            <a:spLocks noGrp="1"/>
          </p:cNvSpPr>
          <p:nvPr>
            <p:ph type="sldNum" idx="12"/>
          </p:nvPr>
        </p:nvSpPr>
        <p:spPr>
          <a:xfrm>
            <a:off x="10709328" y="6311900"/>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84" name="Google Shape;84;p13"/>
          <p:cNvSpPr txBox="1">
            <a:spLocks noGrp="1"/>
          </p:cNvSpPr>
          <p:nvPr>
            <p:ph type="ftr" idx="11"/>
          </p:nvPr>
        </p:nvSpPr>
        <p:spPr>
          <a:xfrm>
            <a:off x="5750668" y="631190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13"/>
          <p:cNvSpPr txBox="1">
            <a:spLocks noGrp="1"/>
          </p:cNvSpPr>
          <p:nvPr>
            <p:ph type="title"/>
          </p:nvPr>
        </p:nvSpPr>
        <p:spPr>
          <a:xfrm>
            <a:off x="803031" y="4462341"/>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Quattrocen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6" name="Google Shape;86;p13" descr="Two teachers wearing masks in classroom"/>
          <p:cNvPicPr preferRelativeResize="0"/>
          <p:nvPr/>
        </p:nvPicPr>
        <p:blipFill rotWithShape="1">
          <a:blip r:embed="rId2">
            <a:alphaModFix/>
          </a:blip>
          <a:srcRect/>
          <a:stretch/>
        </p:blipFill>
        <p:spPr>
          <a:xfrm>
            <a:off x="-9909" y="0"/>
            <a:ext cx="12201903" cy="391795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Slide Alt">
  <p:cSld name="Section Slide Alt">
    <p:spTree>
      <p:nvGrpSpPr>
        <p:cNvPr id="1" name="Shape 87"/>
        <p:cNvGrpSpPr/>
        <p:nvPr/>
      </p:nvGrpSpPr>
      <p:grpSpPr>
        <a:xfrm>
          <a:off x="0" y="0"/>
          <a:ext cx="0" cy="0"/>
          <a:chOff x="0" y="0"/>
          <a:chExt cx="0" cy="0"/>
        </a:xfrm>
      </p:grpSpPr>
      <p:sp>
        <p:nvSpPr>
          <p:cNvPr id="88" name="Google Shape;88;p14"/>
          <p:cNvSpPr txBox="1">
            <a:spLocks noGrp="1"/>
          </p:cNvSpPr>
          <p:nvPr>
            <p:ph type="dt" idx="10"/>
          </p:nvPr>
        </p:nvSpPr>
        <p:spPr>
          <a:xfrm>
            <a:off x="9776298" y="6311900"/>
            <a:ext cx="1065056"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4"/>
          <p:cNvSpPr txBox="1">
            <a:spLocks noGrp="1"/>
          </p:cNvSpPr>
          <p:nvPr>
            <p:ph type="sldNum" idx="12"/>
          </p:nvPr>
        </p:nvSpPr>
        <p:spPr>
          <a:xfrm>
            <a:off x="10709328" y="6311900"/>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90" name="Google Shape;90;p14"/>
          <p:cNvSpPr txBox="1">
            <a:spLocks noGrp="1"/>
          </p:cNvSpPr>
          <p:nvPr>
            <p:ph type="ftr" idx="11"/>
          </p:nvPr>
        </p:nvSpPr>
        <p:spPr>
          <a:xfrm>
            <a:off x="5750668" y="631190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14"/>
          <p:cNvSpPr/>
          <p:nvPr/>
        </p:nvSpPr>
        <p:spPr>
          <a:xfrm>
            <a:off x="0" y="0"/>
            <a:ext cx="6110514" cy="6858000"/>
          </a:xfrm>
          <a:prstGeom prst="rect">
            <a:avLst/>
          </a:prstGeom>
          <a:solidFill>
            <a:srgbClr val="4040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2" name="Google Shape;92;p14"/>
          <p:cNvSpPr txBox="1"/>
          <p:nvPr/>
        </p:nvSpPr>
        <p:spPr>
          <a:xfrm>
            <a:off x="638629" y="2873829"/>
            <a:ext cx="48768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F7F5EB"/>
                </a:solidFill>
                <a:latin typeface="Quattrocento Sans"/>
                <a:ea typeface="Quattrocento Sans"/>
                <a:cs typeface="Quattrocento Sans"/>
                <a:sym typeface="Quattrocento Sans"/>
              </a:rPr>
              <a:t>Section Title</a:t>
            </a:r>
            <a:endParaRPr sz="1400" b="0" i="0" u="none" strike="noStrike" cap="none">
              <a:solidFill>
                <a:srgbClr val="000000"/>
              </a:solidFill>
              <a:latin typeface="Arial"/>
              <a:ea typeface="Arial"/>
              <a:cs typeface="Arial"/>
              <a:sym typeface="Arial"/>
            </a:endParaRPr>
          </a:p>
        </p:txBody>
      </p:sp>
      <p:pic>
        <p:nvPicPr>
          <p:cNvPr id="93" name="Google Shape;93;p14" title="OSPI logo"/>
          <p:cNvPicPr preferRelativeResize="0"/>
          <p:nvPr/>
        </p:nvPicPr>
        <p:blipFill rotWithShape="1">
          <a:blip r:embed="rId2">
            <a:alphaModFix/>
          </a:blip>
          <a:srcRect/>
          <a:stretch/>
        </p:blipFill>
        <p:spPr>
          <a:xfrm>
            <a:off x="638629" y="5678455"/>
            <a:ext cx="4864704" cy="813910"/>
          </a:xfrm>
          <a:prstGeom prst="rect">
            <a:avLst/>
          </a:prstGeom>
          <a:noFill/>
          <a:ln>
            <a:noFill/>
          </a:ln>
        </p:spPr>
      </p:pic>
      <p:sp>
        <p:nvSpPr>
          <p:cNvPr id="94" name="Google Shape;94;p14"/>
          <p:cNvSpPr txBox="1"/>
          <p:nvPr/>
        </p:nvSpPr>
        <p:spPr>
          <a:xfrm>
            <a:off x="6571343" y="698160"/>
            <a:ext cx="5181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40403D"/>
              </a:buClr>
              <a:buSzPts val="2800"/>
              <a:buFont typeface="Arial"/>
              <a:buChar char="•"/>
            </a:pPr>
            <a:r>
              <a:rPr lang="en-US" sz="2800" b="0" i="0" u="none" strike="noStrike" cap="none">
                <a:solidFill>
                  <a:srgbClr val="40403D"/>
                </a:solidFill>
                <a:latin typeface="Quattrocento Sans"/>
                <a:ea typeface="Quattrocento Sans"/>
                <a:cs typeface="Quattrocento Sans"/>
                <a:sym typeface="Quattrocento Sans"/>
              </a:rPr>
              <a:t>Edit Master text styles</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40403D"/>
              </a:buClr>
              <a:buSzPts val="2400"/>
              <a:buFont typeface="Arial"/>
              <a:buChar char="•"/>
            </a:pPr>
            <a:r>
              <a:rPr lang="en-US" sz="2400" b="0" i="0" u="none" strike="noStrike" cap="none">
                <a:solidFill>
                  <a:srgbClr val="40403D"/>
                </a:solidFill>
                <a:latin typeface="Quattrocento Sans"/>
                <a:ea typeface="Quattrocento Sans"/>
                <a:cs typeface="Quattrocento Sans"/>
                <a:sym typeface="Quattrocento Sans"/>
              </a:rPr>
              <a:t>Second level</a:t>
            </a:r>
            <a:endParaRPr sz="1400" b="0" i="0" u="none" strike="noStrike" cap="none">
              <a:solidFill>
                <a:srgbClr val="000000"/>
              </a:solidFill>
              <a:latin typeface="Arial"/>
              <a:ea typeface="Arial"/>
              <a:cs typeface="Arial"/>
              <a:sym typeface="Arial"/>
            </a:endParaRPr>
          </a:p>
          <a:p>
            <a:pPr marL="1143000" marR="0" lvl="2" indent="-228600" algn="l" rtl="0">
              <a:lnSpc>
                <a:spcPct val="90000"/>
              </a:lnSpc>
              <a:spcBef>
                <a:spcPts val="500"/>
              </a:spcBef>
              <a:spcAft>
                <a:spcPts val="0"/>
              </a:spcAft>
              <a:buClr>
                <a:srgbClr val="40403D"/>
              </a:buClr>
              <a:buSzPts val="2000"/>
              <a:buFont typeface="Arial"/>
              <a:buChar char="•"/>
            </a:pPr>
            <a:r>
              <a:rPr lang="en-US" sz="2000" b="0" i="0" u="none" strike="noStrike" cap="none">
                <a:solidFill>
                  <a:srgbClr val="40403D"/>
                </a:solidFill>
                <a:latin typeface="Quattrocento Sans"/>
                <a:ea typeface="Quattrocento Sans"/>
                <a:cs typeface="Quattrocento Sans"/>
                <a:sym typeface="Quattrocento Sans"/>
              </a:rPr>
              <a:t>Third level</a:t>
            </a:r>
            <a:endParaRPr sz="1400" b="0" i="0" u="none" strike="noStrike" cap="none">
              <a:solidFill>
                <a:srgbClr val="000000"/>
              </a:solidFill>
              <a:latin typeface="Arial"/>
              <a:ea typeface="Arial"/>
              <a:cs typeface="Arial"/>
              <a:sym typeface="Arial"/>
            </a:endParaRPr>
          </a:p>
          <a:p>
            <a:pPr marL="1600200" marR="0" lvl="3" indent="-228600" algn="l" rtl="0">
              <a:lnSpc>
                <a:spcPct val="90000"/>
              </a:lnSpc>
              <a:spcBef>
                <a:spcPts val="500"/>
              </a:spcBef>
              <a:spcAft>
                <a:spcPts val="0"/>
              </a:spcAft>
              <a:buClr>
                <a:srgbClr val="40403D"/>
              </a:buClr>
              <a:buSzPts val="1800"/>
              <a:buFont typeface="Arial"/>
              <a:buChar char="•"/>
            </a:pPr>
            <a:r>
              <a:rPr lang="en-US" sz="1800" b="0" i="0" u="none" strike="noStrike" cap="none">
                <a:solidFill>
                  <a:srgbClr val="40403D"/>
                </a:solidFill>
                <a:latin typeface="Quattrocento Sans"/>
                <a:ea typeface="Quattrocento Sans"/>
                <a:cs typeface="Quattrocento Sans"/>
                <a:sym typeface="Quattrocento Sans"/>
              </a:rPr>
              <a:t>Fourth level</a:t>
            </a:r>
            <a:endParaRPr sz="1400" b="0" i="0" u="none" strike="noStrike" cap="none">
              <a:solidFill>
                <a:srgbClr val="000000"/>
              </a:solidFill>
              <a:latin typeface="Arial"/>
              <a:ea typeface="Arial"/>
              <a:cs typeface="Arial"/>
              <a:sym typeface="Arial"/>
            </a:endParaRPr>
          </a:p>
          <a:p>
            <a:pPr marL="2057400" marR="0" lvl="4" indent="-228600" algn="l" rtl="0">
              <a:lnSpc>
                <a:spcPct val="90000"/>
              </a:lnSpc>
              <a:spcBef>
                <a:spcPts val="500"/>
              </a:spcBef>
              <a:spcAft>
                <a:spcPts val="0"/>
              </a:spcAft>
              <a:buClr>
                <a:srgbClr val="40403D"/>
              </a:buClr>
              <a:buSzPts val="1800"/>
              <a:buFont typeface="Arial"/>
              <a:buChar char="•"/>
            </a:pPr>
            <a:r>
              <a:rPr lang="en-US" sz="1800" b="0" i="0" u="none" strike="noStrike" cap="none">
                <a:solidFill>
                  <a:srgbClr val="40403D"/>
                </a:solidFill>
                <a:latin typeface="Quattrocento Sans"/>
                <a:ea typeface="Quattrocento Sans"/>
                <a:cs typeface="Quattrocento Sans"/>
                <a:sym typeface="Quattrocento Sans"/>
              </a:rPr>
              <a:t>Fifth level</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nect with OSPI">
  <p:cSld name="Connect with OSPI">
    <p:spTree>
      <p:nvGrpSpPr>
        <p:cNvPr id="1" name="Shape 95"/>
        <p:cNvGrpSpPr/>
        <p:nvPr/>
      </p:nvGrpSpPr>
      <p:grpSpPr>
        <a:xfrm>
          <a:off x="0" y="0"/>
          <a:ext cx="0" cy="0"/>
          <a:chOff x="0" y="0"/>
          <a:chExt cx="0" cy="0"/>
        </a:xfrm>
      </p:grpSpPr>
      <p:sp>
        <p:nvSpPr>
          <p:cNvPr id="96" name="Google Shape;96;p15"/>
          <p:cNvSpPr txBox="1">
            <a:spLocks noGrp="1"/>
          </p:cNvSpPr>
          <p:nvPr>
            <p:ph type="dt" idx="10"/>
          </p:nvPr>
        </p:nvSpPr>
        <p:spPr>
          <a:xfrm>
            <a:off x="9776298" y="6311900"/>
            <a:ext cx="1065056"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15"/>
          <p:cNvSpPr txBox="1">
            <a:spLocks noGrp="1"/>
          </p:cNvSpPr>
          <p:nvPr>
            <p:ph type="sldNum" idx="12"/>
          </p:nvPr>
        </p:nvSpPr>
        <p:spPr>
          <a:xfrm>
            <a:off x="10709328" y="6311900"/>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98" name="Google Shape;98;p15"/>
          <p:cNvSpPr txBox="1">
            <a:spLocks noGrp="1"/>
          </p:cNvSpPr>
          <p:nvPr>
            <p:ph type="ftr" idx="11"/>
          </p:nvPr>
        </p:nvSpPr>
        <p:spPr>
          <a:xfrm>
            <a:off x="5750668" y="631190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pic>
        <p:nvPicPr>
          <p:cNvPr id="99" name="Google Shape;99;p15" title="OSPI logo"/>
          <p:cNvPicPr preferRelativeResize="0"/>
          <p:nvPr/>
        </p:nvPicPr>
        <p:blipFill rotWithShape="1">
          <a:blip r:embed="rId2">
            <a:alphaModFix/>
          </a:blip>
          <a:srcRect/>
          <a:stretch/>
        </p:blipFill>
        <p:spPr>
          <a:xfrm>
            <a:off x="1931779" y="833184"/>
            <a:ext cx="7738478" cy="1294719"/>
          </a:xfrm>
          <a:prstGeom prst="rect">
            <a:avLst/>
          </a:prstGeom>
          <a:noFill/>
          <a:ln>
            <a:noFill/>
          </a:ln>
        </p:spPr>
      </p:pic>
      <p:sp>
        <p:nvSpPr>
          <p:cNvPr id="100" name="Google Shape;100;p15"/>
          <p:cNvSpPr txBox="1"/>
          <p:nvPr/>
        </p:nvSpPr>
        <p:spPr>
          <a:xfrm>
            <a:off x="1837346" y="2290273"/>
            <a:ext cx="8015955"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a:solidFill>
                  <a:schemeClr val="dk1"/>
                </a:solidFill>
                <a:latin typeface="Calibri"/>
                <a:ea typeface="Calibri"/>
                <a:cs typeface="Calibri"/>
                <a:sym typeface="Calibri"/>
              </a:rPr>
              <a:t>Connect with us!</a:t>
            </a:r>
            <a:endParaRPr sz="1400" b="0" i="0" u="none" strike="noStrike" cap="none">
              <a:solidFill>
                <a:srgbClr val="000000"/>
              </a:solidFill>
              <a:latin typeface="Arial"/>
              <a:ea typeface="Arial"/>
              <a:cs typeface="Arial"/>
              <a:sym typeface="Arial"/>
            </a:endParaRPr>
          </a:p>
        </p:txBody>
      </p:sp>
      <p:sp>
        <p:nvSpPr>
          <p:cNvPr id="101" name="Google Shape;101;p15"/>
          <p:cNvSpPr/>
          <p:nvPr/>
        </p:nvSpPr>
        <p:spPr>
          <a:xfrm>
            <a:off x="0" y="3247402"/>
            <a:ext cx="12192000" cy="361059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2" name="Google Shape;102;p15"/>
          <p:cNvPicPr preferRelativeResize="0"/>
          <p:nvPr/>
        </p:nvPicPr>
        <p:blipFill rotWithShape="1">
          <a:blip r:embed="rId3">
            <a:alphaModFix/>
          </a:blip>
          <a:srcRect/>
          <a:stretch/>
        </p:blipFill>
        <p:spPr>
          <a:xfrm>
            <a:off x="6461513" y="3784874"/>
            <a:ext cx="553212" cy="553212"/>
          </a:xfrm>
          <a:prstGeom prst="rect">
            <a:avLst/>
          </a:prstGeom>
          <a:noFill/>
          <a:ln>
            <a:noFill/>
          </a:ln>
        </p:spPr>
      </p:pic>
      <p:pic>
        <p:nvPicPr>
          <p:cNvPr id="103" name="Google Shape;103;p15"/>
          <p:cNvPicPr preferRelativeResize="0"/>
          <p:nvPr/>
        </p:nvPicPr>
        <p:blipFill rotWithShape="1">
          <a:blip r:embed="rId4">
            <a:alphaModFix/>
          </a:blip>
          <a:srcRect/>
          <a:stretch/>
        </p:blipFill>
        <p:spPr>
          <a:xfrm>
            <a:off x="1921656" y="3815951"/>
            <a:ext cx="539718" cy="539718"/>
          </a:xfrm>
          <a:prstGeom prst="rect">
            <a:avLst/>
          </a:prstGeom>
          <a:noFill/>
          <a:ln>
            <a:noFill/>
          </a:ln>
        </p:spPr>
      </p:pic>
      <p:pic>
        <p:nvPicPr>
          <p:cNvPr id="104" name="Google Shape;104;p15"/>
          <p:cNvPicPr preferRelativeResize="0"/>
          <p:nvPr/>
        </p:nvPicPr>
        <p:blipFill rotWithShape="1">
          <a:blip r:embed="rId5">
            <a:alphaModFix/>
          </a:blip>
          <a:srcRect/>
          <a:stretch/>
        </p:blipFill>
        <p:spPr>
          <a:xfrm>
            <a:off x="6461513" y="5580016"/>
            <a:ext cx="553212" cy="553212"/>
          </a:xfrm>
          <a:prstGeom prst="rect">
            <a:avLst/>
          </a:prstGeom>
          <a:noFill/>
          <a:ln>
            <a:noFill/>
          </a:ln>
        </p:spPr>
      </p:pic>
      <p:pic>
        <p:nvPicPr>
          <p:cNvPr id="105" name="Google Shape;105;p15"/>
          <p:cNvPicPr preferRelativeResize="0"/>
          <p:nvPr/>
        </p:nvPicPr>
        <p:blipFill rotWithShape="1">
          <a:blip r:embed="rId6">
            <a:alphaModFix/>
          </a:blip>
          <a:srcRect/>
          <a:stretch/>
        </p:blipFill>
        <p:spPr>
          <a:xfrm>
            <a:off x="1914909" y="5629554"/>
            <a:ext cx="553212" cy="553212"/>
          </a:xfrm>
          <a:prstGeom prst="rect">
            <a:avLst/>
          </a:prstGeom>
          <a:noFill/>
          <a:ln>
            <a:noFill/>
          </a:ln>
        </p:spPr>
      </p:pic>
      <p:pic>
        <p:nvPicPr>
          <p:cNvPr id="106" name="Google Shape;106;p15"/>
          <p:cNvPicPr preferRelativeResize="0"/>
          <p:nvPr/>
        </p:nvPicPr>
        <p:blipFill rotWithShape="1">
          <a:blip r:embed="rId7">
            <a:alphaModFix/>
          </a:blip>
          <a:srcRect/>
          <a:stretch/>
        </p:blipFill>
        <p:spPr>
          <a:xfrm>
            <a:off x="1914909" y="4764484"/>
            <a:ext cx="553212" cy="553212"/>
          </a:xfrm>
          <a:prstGeom prst="rect">
            <a:avLst/>
          </a:prstGeom>
          <a:noFill/>
          <a:ln>
            <a:noFill/>
          </a:ln>
        </p:spPr>
      </p:pic>
      <p:pic>
        <p:nvPicPr>
          <p:cNvPr id="107" name="Google Shape;107;p15"/>
          <p:cNvPicPr preferRelativeResize="0"/>
          <p:nvPr/>
        </p:nvPicPr>
        <p:blipFill rotWithShape="1">
          <a:blip r:embed="rId8">
            <a:alphaModFix/>
          </a:blip>
          <a:srcRect/>
          <a:stretch/>
        </p:blipFill>
        <p:spPr>
          <a:xfrm>
            <a:off x="6461513" y="4721316"/>
            <a:ext cx="553212" cy="553212"/>
          </a:xfrm>
          <a:prstGeom prst="rect">
            <a:avLst/>
          </a:prstGeom>
          <a:noFill/>
          <a:ln>
            <a:noFill/>
          </a:ln>
        </p:spPr>
      </p:pic>
      <p:sp>
        <p:nvSpPr>
          <p:cNvPr id="108" name="Google Shape;108;p15"/>
          <p:cNvSpPr txBox="1"/>
          <p:nvPr/>
        </p:nvSpPr>
        <p:spPr>
          <a:xfrm>
            <a:off x="7181113" y="3863209"/>
            <a:ext cx="3179035"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facebook.com/waospi</a:t>
            </a:r>
            <a:endParaRPr sz="2000" b="0" i="0" u="none" strike="noStrike" cap="none">
              <a:solidFill>
                <a:schemeClr val="lt1"/>
              </a:solidFill>
              <a:latin typeface="Calibri"/>
              <a:ea typeface="Calibri"/>
              <a:cs typeface="Calibri"/>
              <a:sym typeface="Calibri"/>
            </a:endParaRPr>
          </a:p>
        </p:txBody>
      </p:sp>
      <p:sp>
        <p:nvSpPr>
          <p:cNvPr id="109" name="Google Shape;109;p15"/>
          <p:cNvSpPr txBox="1"/>
          <p:nvPr/>
        </p:nvSpPr>
        <p:spPr>
          <a:xfrm>
            <a:off x="2620317" y="4852987"/>
            <a:ext cx="3179035"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twitter.com/waospi</a:t>
            </a:r>
            <a:endParaRPr sz="2000" b="0" i="0" u="none" strike="noStrike" cap="none">
              <a:solidFill>
                <a:schemeClr val="lt1"/>
              </a:solidFill>
              <a:latin typeface="Calibri"/>
              <a:ea typeface="Calibri"/>
              <a:cs typeface="Calibri"/>
              <a:sym typeface="Calibri"/>
            </a:endParaRPr>
          </a:p>
        </p:txBody>
      </p:sp>
      <p:sp>
        <p:nvSpPr>
          <p:cNvPr id="110" name="Google Shape;110;p15"/>
          <p:cNvSpPr txBox="1"/>
          <p:nvPr/>
        </p:nvSpPr>
        <p:spPr>
          <a:xfrm>
            <a:off x="7155817" y="4783765"/>
            <a:ext cx="3179035"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youtube.com/waospi</a:t>
            </a:r>
            <a:endParaRPr sz="2000" b="0" i="0" u="none" strike="noStrike" cap="none">
              <a:solidFill>
                <a:schemeClr val="lt1"/>
              </a:solidFill>
              <a:latin typeface="Calibri"/>
              <a:ea typeface="Calibri"/>
              <a:cs typeface="Calibri"/>
              <a:sym typeface="Calibri"/>
            </a:endParaRPr>
          </a:p>
        </p:txBody>
      </p:sp>
      <p:sp>
        <p:nvSpPr>
          <p:cNvPr id="111" name="Google Shape;111;p15"/>
          <p:cNvSpPr txBox="1"/>
          <p:nvPr/>
        </p:nvSpPr>
        <p:spPr>
          <a:xfrm>
            <a:off x="2609213" y="5706105"/>
            <a:ext cx="3179035"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medium.com/waospi</a:t>
            </a:r>
            <a:endParaRPr sz="2000" b="0" i="0" u="none" strike="noStrike" cap="none">
              <a:solidFill>
                <a:schemeClr val="lt1"/>
              </a:solidFill>
              <a:latin typeface="Calibri"/>
              <a:ea typeface="Calibri"/>
              <a:cs typeface="Calibri"/>
              <a:sym typeface="Calibri"/>
            </a:endParaRPr>
          </a:p>
        </p:txBody>
      </p:sp>
      <p:sp>
        <p:nvSpPr>
          <p:cNvPr id="112" name="Google Shape;112;p15"/>
          <p:cNvSpPr txBox="1"/>
          <p:nvPr/>
        </p:nvSpPr>
        <p:spPr>
          <a:xfrm>
            <a:off x="7155817" y="5660123"/>
            <a:ext cx="3677862"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linkedin.com/company/waospi</a:t>
            </a:r>
            <a:endParaRPr sz="2000" b="0" i="0" u="none" strike="noStrike" cap="none">
              <a:solidFill>
                <a:schemeClr val="lt1"/>
              </a:solidFill>
              <a:latin typeface="Calibri"/>
              <a:ea typeface="Calibri"/>
              <a:cs typeface="Calibri"/>
              <a:sym typeface="Calibri"/>
            </a:endParaRPr>
          </a:p>
        </p:txBody>
      </p:sp>
      <p:sp>
        <p:nvSpPr>
          <p:cNvPr id="113" name="Google Shape;113;p15"/>
          <p:cNvSpPr txBox="1"/>
          <p:nvPr/>
        </p:nvSpPr>
        <p:spPr>
          <a:xfrm>
            <a:off x="2597651" y="3868910"/>
            <a:ext cx="2704755"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k12.wa.us</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4"/>
        <p:cNvGrpSpPr/>
        <p:nvPr/>
      </p:nvGrpSpPr>
      <p:grpSpPr>
        <a:xfrm>
          <a:off x="0" y="0"/>
          <a:ext cx="0" cy="0"/>
          <a:chOff x="0" y="0"/>
          <a:chExt cx="0" cy="0"/>
        </a:xfrm>
      </p:grpSpPr>
      <p:sp>
        <p:nvSpPr>
          <p:cNvPr id="115" name="Google Shape;115;p1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6" name="Google Shape;116;p1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7" name="Google Shape;117;p1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8"/>
        <p:cNvGrpSpPr/>
        <p:nvPr/>
      </p:nvGrpSpPr>
      <p:grpSpPr>
        <a:xfrm>
          <a:off x="0" y="0"/>
          <a:ext cx="0" cy="0"/>
          <a:chOff x="0" y="0"/>
          <a:chExt cx="0" cy="0"/>
        </a:xfrm>
      </p:grpSpPr>
      <p:sp>
        <p:nvSpPr>
          <p:cNvPr id="119" name="Google Shape;119;p1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0" name="Google Shape;120;p17"/>
          <p:cNvSpPr txBox="1">
            <a:spLocks noGrp="1"/>
          </p:cNvSpPr>
          <p:nvPr>
            <p:ph type="body" idx="1"/>
          </p:nvPr>
        </p:nvSpPr>
        <p:spPr>
          <a:xfrm>
            <a:off x="838200" y="1825625"/>
            <a:ext cx="10515600" cy="4255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21" name="Google Shape;121;p17" title="OSPI logo"/>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122" name="Google Shape;122;p17"/>
          <p:cNvSpPr txBox="1">
            <a:spLocks noGrp="1"/>
          </p:cNvSpPr>
          <p:nvPr>
            <p:ph type="dt" idx="10"/>
          </p:nvPr>
        </p:nvSpPr>
        <p:spPr>
          <a:xfrm>
            <a:off x="9309783" y="6253532"/>
            <a:ext cx="1531500" cy="3651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sz="1600">
                <a:solidFill>
                  <a:srgbClr val="40403D"/>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3" name="Google Shape;123;p17"/>
          <p:cNvSpPr txBox="1">
            <a:spLocks noGrp="1"/>
          </p:cNvSpPr>
          <p:nvPr>
            <p:ph type="sldNum" idx="12"/>
          </p:nvPr>
        </p:nvSpPr>
        <p:spPr>
          <a:xfrm>
            <a:off x="10709328" y="6253532"/>
            <a:ext cx="6444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124" name="Google Shape;124;p17"/>
          <p:cNvSpPr txBox="1">
            <a:spLocks noGrp="1"/>
          </p:cNvSpPr>
          <p:nvPr>
            <p:ph type="ftr" idx="11"/>
          </p:nvPr>
        </p:nvSpPr>
        <p:spPr>
          <a:xfrm>
            <a:off x="3550596" y="6253532"/>
            <a:ext cx="5817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sz="1600">
                <a:solidFill>
                  <a:srgbClr val="40403D"/>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5"/>
        <p:cNvGrpSpPr/>
        <p:nvPr/>
      </p:nvGrpSpPr>
      <p:grpSpPr>
        <a:xfrm>
          <a:off x="0" y="0"/>
          <a:ext cx="0" cy="0"/>
          <a:chOff x="0" y="0"/>
          <a:chExt cx="0" cy="0"/>
        </a:xfrm>
      </p:grpSpPr>
      <p:sp>
        <p:nvSpPr>
          <p:cNvPr id="126" name="Google Shape;126;p1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7" name="Google Shape;127;p18"/>
          <p:cNvSpPr txBox="1">
            <a:spLocks noGrp="1"/>
          </p:cNvSpPr>
          <p:nvPr>
            <p:ph type="body" idx="1"/>
          </p:nvPr>
        </p:nvSpPr>
        <p:spPr>
          <a:xfrm>
            <a:off x="838200" y="1825625"/>
            <a:ext cx="5181600" cy="4183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28" name="Google Shape;128;p18"/>
          <p:cNvSpPr txBox="1">
            <a:spLocks noGrp="1"/>
          </p:cNvSpPr>
          <p:nvPr>
            <p:ph type="body" idx="2"/>
          </p:nvPr>
        </p:nvSpPr>
        <p:spPr>
          <a:xfrm>
            <a:off x="6172200" y="1825625"/>
            <a:ext cx="5181600" cy="4183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29" name="Google Shape;129;p18" title="OSPI logo"/>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130" name="Google Shape;130;p18"/>
          <p:cNvSpPr txBox="1">
            <a:spLocks noGrp="1"/>
          </p:cNvSpPr>
          <p:nvPr>
            <p:ph type="dt" idx="10"/>
          </p:nvPr>
        </p:nvSpPr>
        <p:spPr>
          <a:xfrm>
            <a:off x="9309783" y="6253532"/>
            <a:ext cx="1531500" cy="3672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sz="1600">
                <a:solidFill>
                  <a:srgbClr val="40403D"/>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1" name="Google Shape;131;p18"/>
          <p:cNvSpPr txBox="1">
            <a:spLocks noGrp="1"/>
          </p:cNvSpPr>
          <p:nvPr>
            <p:ph type="sldNum" idx="12"/>
          </p:nvPr>
        </p:nvSpPr>
        <p:spPr>
          <a:xfrm>
            <a:off x="10709328" y="6253532"/>
            <a:ext cx="6444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132" name="Google Shape;132;p18"/>
          <p:cNvSpPr txBox="1">
            <a:spLocks noGrp="1"/>
          </p:cNvSpPr>
          <p:nvPr>
            <p:ph type="ftr" idx="11"/>
          </p:nvPr>
        </p:nvSpPr>
        <p:spPr>
          <a:xfrm>
            <a:off x="3550596" y="6253532"/>
            <a:ext cx="5817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sz="1600">
                <a:solidFill>
                  <a:srgbClr val="40403D"/>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1">
  <p:cSld name="Two Content">
    <p:spTree>
      <p:nvGrpSpPr>
        <p:cNvPr id="1" name="Shape 133"/>
        <p:cNvGrpSpPr/>
        <p:nvPr/>
      </p:nvGrpSpPr>
      <p:grpSpPr>
        <a:xfrm>
          <a:off x="0" y="0"/>
          <a:ext cx="0" cy="0"/>
          <a:chOff x="0" y="0"/>
          <a:chExt cx="0" cy="0"/>
        </a:xfrm>
      </p:grpSpPr>
      <p:sp>
        <p:nvSpPr>
          <p:cNvPr id="134" name="Google Shape;134;p19"/>
          <p:cNvSpPr txBox="1">
            <a:spLocks noGrp="1"/>
          </p:cNvSpPr>
          <p:nvPr>
            <p:ph type="sldNum" idx="12"/>
          </p:nvPr>
        </p:nvSpPr>
        <p:spPr>
          <a:xfrm>
            <a:off x="816864" y="6356350"/>
            <a:ext cx="2641500" cy="365700"/>
          </a:xfrm>
          <a:prstGeom prst="rect">
            <a:avLst/>
          </a:prstGeom>
          <a:noFill/>
          <a:ln>
            <a:noFill/>
          </a:ln>
        </p:spPr>
        <p:txBody>
          <a:bodyPr spcFirstLastPara="1" wrap="square" lIns="91425" tIns="45700" rIns="91425" bIns="45700" anchor="t" anchorCtr="0">
            <a:noAutofit/>
          </a:bodyPr>
          <a:lstStyle>
            <a:lvl1pPr marL="0" lvl="0" indent="0" algn="l" rtl="0">
              <a:spcBef>
                <a:spcPts val="0"/>
              </a:spcBef>
              <a:buNone/>
              <a:defRPr/>
            </a:lvl1pPr>
            <a:lvl2pPr marL="0" lvl="1" indent="0" algn="l" rtl="0">
              <a:spcBef>
                <a:spcPts val="0"/>
              </a:spcBef>
              <a:buNone/>
              <a:defRPr/>
            </a:lvl2pPr>
            <a:lvl3pPr marL="0" lvl="2" indent="0" algn="l" rtl="0">
              <a:spcBef>
                <a:spcPts val="0"/>
              </a:spcBef>
              <a:buNone/>
              <a:defRPr/>
            </a:lvl3pPr>
            <a:lvl4pPr marL="0" lvl="3" indent="0" algn="l" rtl="0">
              <a:spcBef>
                <a:spcPts val="0"/>
              </a:spcBef>
              <a:buNone/>
              <a:defRPr/>
            </a:lvl4pPr>
            <a:lvl5pPr marL="0" lvl="4" indent="0" algn="l" rtl="0">
              <a:spcBef>
                <a:spcPts val="0"/>
              </a:spcBef>
              <a:buNone/>
              <a:defRPr/>
            </a:lvl5pPr>
            <a:lvl6pPr marL="0" lvl="5" indent="0" algn="l" rtl="0">
              <a:spcBef>
                <a:spcPts val="0"/>
              </a:spcBef>
              <a:buNone/>
              <a:defRPr/>
            </a:lvl6pPr>
            <a:lvl7pPr marL="0" lvl="6" indent="0" algn="l" rtl="0">
              <a:spcBef>
                <a:spcPts val="0"/>
              </a:spcBef>
              <a:buNone/>
              <a:defRPr/>
            </a:lvl7pPr>
            <a:lvl8pPr marL="0" lvl="7" indent="0" algn="l" rtl="0">
              <a:spcBef>
                <a:spcPts val="0"/>
              </a:spcBef>
              <a:buNone/>
              <a:defRPr/>
            </a:lvl8pPr>
            <a:lvl9pPr marL="0" lvl="8" indent="0" algn="l" rtl="0">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35" name="Google Shape;135;p19"/>
          <p:cNvSpPr txBox="1">
            <a:spLocks noGrp="1"/>
          </p:cNvSpPr>
          <p:nvPr>
            <p:ph type="body" idx="1"/>
          </p:nvPr>
        </p:nvSpPr>
        <p:spPr>
          <a:xfrm>
            <a:off x="632881" y="1233488"/>
            <a:ext cx="5450100" cy="4923600"/>
          </a:xfrm>
          <a:prstGeom prst="rect">
            <a:avLst/>
          </a:prstGeom>
          <a:noFill/>
          <a:ln>
            <a:noFill/>
          </a:ln>
        </p:spPr>
        <p:txBody>
          <a:bodyPr spcFirstLastPara="1" wrap="square" lIns="91425" tIns="45700" rIns="91425" bIns="45700" anchor="t" anchorCtr="0">
            <a:normAutofit/>
          </a:bodyPr>
          <a:lstStyle>
            <a:lvl1pPr marL="457200" lvl="0" indent="-354076" algn="l" rtl="0">
              <a:spcBef>
                <a:spcPts val="600"/>
              </a:spcBef>
              <a:spcAft>
                <a:spcPts val="0"/>
              </a:spcAft>
              <a:buSzPts val="1976"/>
              <a:buChar char="•"/>
              <a:defRPr>
                <a:solidFill>
                  <a:schemeClr val="dk2"/>
                </a:solidFill>
              </a:defRPr>
            </a:lvl1pPr>
            <a:lvl2pPr marL="914400" lvl="1" indent="-339597" algn="l" rtl="0">
              <a:spcBef>
                <a:spcPts val="500"/>
              </a:spcBef>
              <a:spcAft>
                <a:spcPts val="0"/>
              </a:spcAft>
              <a:buSzPts val="1748"/>
              <a:buChar char="•"/>
              <a:defRPr>
                <a:solidFill>
                  <a:schemeClr val="dk2"/>
                </a:solidFill>
              </a:defRPr>
            </a:lvl2pPr>
            <a:lvl3pPr marL="1371600" lvl="2" indent="-325119" algn="l" rtl="0">
              <a:spcBef>
                <a:spcPts val="500"/>
              </a:spcBef>
              <a:spcAft>
                <a:spcPts val="0"/>
              </a:spcAft>
              <a:buSzPts val="1520"/>
              <a:buChar char="•"/>
              <a:defRPr>
                <a:solidFill>
                  <a:schemeClr val="dk2"/>
                </a:solidFill>
              </a:defRPr>
            </a:lvl3pPr>
            <a:lvl4pPr marL="1828800" lvl="3" indent="-308610" algn="l" rtl="0">
              <a:spcBef>
                <a:spcPts val="400"/>
              </a:spcBef>
              <a:spcAft>
                <a:spcPts val="0"/>
              </a:spcAft>
              <a:buSzPts val="1260"/>
              <a:buChar char="•"/>
              <a:defRPr>
                <a:solidFill>
                  <a:schemeClr val="dk2"/>
                </a:solidFill>
              </a:defRPr>
            </a:lvl4pPr>
            <a:lvl5pPr marL="2286000" lvl="4" indent="-299720" algn="l" rtl="0">
              <a:spcBef>
                <a:spcPts val="300"/>
              </a:spcBef>
              <a:spcAft>
                <a:spcPts val="0"/>
              </a:spcAft>
              <a:buSzPts val="1120"/>
              <a:buChar char="•"/>
              <a:defRPr>
                <a:solidFill>
                  <a:schemeClr val="dk2"/>
                </a:solidFill>
              </a:defRPr>
            </a:lvl5pPr>
            <a:lvl6pPr marL="2743200" lvl="5" indent="-314325" algn="l" rtl="0">
              <a:spcBef>
                <a:spcPts val="300"/>
              </a:spcBef>
              <a:spcAft>
                <a:spcPts val="0"/>
              </a:spcAft>
              <a:buSzPts val="1350"/>
              <a:buChar char="•"/>
              <a:defRPr/>
            </a:lvl6pPr>
            <a:lvl7pPr marL="3200400" lvl="6" indent="-314325" algn="l" rtl="0">
              <a:spcBef>
                <a:spcPts val="300"/>
              </a:spcBef>
              <a:spcAft>
                <a:spcPts val="0"/>
              </a:spcAft>
              <a:buSzPts val="1350"/>
              <a:buChar char="•"/>
              <a:defRPr/>
            </a:lvl7pPr>
            <a:lvl8pPr marL="3657600" lvl="7" indent="-314325" algn="l" rtl="0">
              <a:spcBef>
                <a:spcPts val="300"/>
              </a:spcBef>
              <a:spcAft>
                <a:spcPts val="0"/>
              </a:spcAft>
              <a:buSzPts val="1350"/>
              <a:buChar char="•"/>
              <a:defRPr/>
            </a:lvl8pPr>
            <a:lvl9pPr marL="4114800" lvl="8" indent="-314325" algn="l" rtl="0">
              <a:spcBef>
                <a:spcPts val="300"/>
              </a:spcBef>
              <a:spcAft>
                <a:spcPts val="0"/>
              </a:spcAft>
              <a:buSzPts val="1350"/>
              <a:buChar char="•"/>
              <a:defRPr/>
            </a:lvl9pPr>
          </a:lstStyle>
          <a:p>
            <a:endParaRPr/>
          </a:p>
        </p:txBody>
      </p:sp>
      <p:sp>
        <p:nvSpPr>
          <p:cNvPr id="136" name="Google Shape;136;p19"/>
          <p:cNvSpPr txBox="1">
            <a:spLocks noGrp="1"/>
          </p:cNvSpPr>
          <p:nvPr>
            <p:ph type="body" idx="2"/>
          </p:nvPr>
        </p:nvSpPr>
        <p:spPr>
          <a:xfrm>
            <a:off x="6176264" y="1233488"/>
            <a:ext cx="5448300" cy="4920300"/>
          </a:xfrm>
          <a:prstGeom prst="rect">
            <a:avLst/>
          </a:prstGeom>
          <a:noFill/>
          <a:ln>
            <a:noFill/>
          </a:ln>
        </p:spPr>
        <p:txBody>
          <a:bodyPr spcFirstLastPara="1" wrap="square" lIns="91425" tIns="45700" rIns="91425" bIns="45700" anchor="t" anchorCtr="0">
            <a:normAutofit/>
          </a:bodyPr>
          <a:lstStyle>
            <a:lvl1pPr marL="457200" lvl="0" indent="-354076" algn="l" rtl="0">
              <a:spcBef>
                <a:spcPts val="600"/>
              </a:spcBef>
              <a:spcAft>
                <a:spcPts val="0"/>
              </a:spcAft>
              <a:buSzPts val="1976"/>
              <a:buChar char="•"/>
              <a:defRPr>
                <a:solidFill>
                  <a:schemeClr val="dk2"/>
                </a:solidFill>
              </a:defRPr>
            </a:lvl1pPr>
            <a:lvl2pPr marL="914400" lvl="1" indent="-339597" algn="l" rtl="0">
              <a:spcBef>
                <a:spcPts val="500"/>
              </a:spcBef>
              <a:spcAft>
                <a:spcPts val="0"/>
              </a:spcAft>
              <a:buSzPts val="1748"/>
              <a:buChar char="•"/>
              <a:defRPr>
                <a:solidFill>
                  <a:schemeClr val="dk2"/>
                </a:solidFill>
              </a:defRPr>
            </a:lvl2pPr>
            <a:lvl3pPr marL="1371600" lvl="2" indent="-325119" algn="l" rtl="0">
              <a:spcBef>
                <a:spcPts val="500"/>
              </a:spcBef>
              <a:spcAft>
                <a:spcPts val="0"/>
              </a:spcAft>
              <a:buSzPts val="1520"/>
              <a:buChar char="•"/>
              <a:defRPr>
                <a:solidFill>
                  <a:schemeClr val="dk2"/>
                </a:solidFill>
              </a:defRPr>
            </a:lvl3pPr>
            <a:lvl4pPr marL="1828800" lvl="3" indent="-308610" algn="l" rtl="0">
              <a:spcBef>
                <a:spcPts val="400"/>
              </a:spcBef>
              <a:spcAft>
                <a:spcPts val="0"/>
              </a:spcAft>
              <a:buSzPts val="1260"/>
              <a:buChar char="•"/>
              <a:defRPr>
                <a:solidFill>
                  <a:schemeClr val="dk2"/>
                </a:solidFill>
              </a:defRPr>
            </a:lvl4pPr>
            <a:lvl5pPr marL="2286000" lvl="4" indent="-299720" algn="l" rtl="0">
              <a:spcBef>
                <a:spcPts val="300"/>
              </a:spcBef>
              <a:spcAft>
                <a:spcPts val="0"/>
              </a:spcAft>
              <a:buSzPts val="1120"/>
              <a:buChar char="•"/>
              <a:defRPr>
                <a:solidFill>
                  <a:schemeClr val="dk2"/>
                </a:solidFill>
              </a:defRPr>
            </a:lvl5pPr>
            <a:lvl6pPr marL="2743200" lvl="5" indent="-314325" algn="l" rtl="0">
              <a:spcBef>
                <a:spcPts val="300"/>
              </a:spcBef>
              <a:spcAft>
                <a:spcPts val="0"/>
              </a:spcAft>
              <a:buSzPts val="1350"/>
              <a:buChar char="•"/>
              <a:defRPr/>
            </a:lvl6pPr>
            <a:lvl7pPr marL="3200400" lvl="6" indent="-314325" algn="l" rtl="0">
              <a:spcBef>
                <a:spcPts val="300"/>
              </a:spcBef>
              <a:spcAft>
                <a:spcPts val="0"/>
              </a:spcAft>
              <a:buSzPts val="1350"/>
              <a:buChar char="•"/>
              <a:defRPr/>
            </a:lvl7pPr>
            <a:lvl8pPr marL="3657600" lvl="7" indent="-314325" algn="l" rtl="0">
              <a:spcBef>
                <a:spcPts val="300"/>
              </a:spcBef>
              <a:spcAft>
                <a:spcPts val="0"/>
              </a:spcAft>
              <a:buSzPts val="1350"/>
              <a:buChar char="•"/>
              <a:defRPr/>
            </a:lvl8pPr>
            <a:lvl9pPr marL="4114800" lvl="8" indent="-314325" algn="l" rtl="0">
              <a:spcBef>
                <a:spcPts val="300"/>
              </a:spcBef>
              <a:spcAft>
                <a:spcPts val="0"/>
              </a:spcAft>
              <a:buSzPts val="1350"/>
              <a:buChar char="•"/>
              <a:defRPr/>
            </a:lvl9pPr>
          </a:lstStyle>
          <a:p>
            <a:endParaRPr/>
          </a:p>
        </p:txBody>
      </p:sp>
      <p:sp>
        <p:nvSpPr>
          <p:cNvPr id="137" name="Google Shape;137;p19"/>
          <p:cNvSpPr txBox="1">
            <a:spLocks noGrp="1"/>
          </p:cNvSpPr>
          <p:nvPr>
            <p:ph type="title"/>
          </p:nvPr>
        </p:nvSpPr>
        <p:spPr>
          <a:xfrm>
            <a:off x="632883" y="155575"/>
            <a:ext cx="10992000" cy="10239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chemeClr val="accen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138"/>
        <p:cNvGrpSpPr/>
        <p:nvPr/>
      </p:nvGrpSpPr>
      <p:grpSpPr>
        <a:xfrm>
          <a:off x="0" y="0"/>
          <a:ext cx="0" cy="0"/>
          <a:chOff x="0" y="0"/>
          <a:chExt cx="0" cy="0"/>
        </a:xfrm>
      </p:grpSpPr>
      <p:sp>
        <p:nvSpPr>
          <p:cNvPr id="139" name="Google Shape;139;p2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0" name="Google Shape;140;p20"/>
          <p:cNvSpPr txBox="1">
            <a:spLocks noGrp="1"/>
          </p:cNvSpPr>
          <p:nvPr>
            <p:ph type="body" idx="1"/>
          </p:nvPr>
        </p:nvSpPr>
        <p:spPr>
          <a:xfrm>
            <a:off x="838200" y="1825625"/>
            <a:ext cx="10515600" cy="4255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41" name="Google Shape;141;p20" title="OSPI logo"/>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142" name="Google Shape;142;p20"/>
          <p:cNvSpPr txBox="1">
            <a:spLocks noGrp="1"/>
          </p:cNvSpPr>
          <p:nvPr>
            <p:ph type="dt" idx="10"/>
          </p:nvPr>
        </p:nvSpPr>
        <p:spPr>
          <a:xfrm>
            <a:off x="9309783" y="6253532"/>
            <a:ext cx="1531500" cy="365100"/>
          </a:xfrm>
          <a:prstGeom prst="rect">
            <a:avLst/>
          </a:prstGeom>
          <a:noFill/>
          <a:ln>
            <a:noFill/>
          </a:ln>
        </p:spPr>
        <p:txBody>
          <a:bodyPr spcFirstLastPara="1" wrap="square" lIns="91425" tIns="45700" rIns="91425" bIns="45700" anchor="ctr" anchorCtr="0">
            <a:noAutofit/>
          </a:bodyPr>
          <a:lstStyle>
            <a:lvl1pPr lvl="0" algn="r" rtl="0">
              <a:lnSpc>
                <a:spcPct val="100000"/>
              </a:lnSpc>
              <a:spcBef>
                <a:spcPts val="0"/>
              </a:spcBef>
              <a:spcAft>
                <a:spcPts val="0"/>
              </a:spcAft>
              <a:buSzPts val="1400"/>
              <a:buNone/>
              <a:defRPr sz="1600">
                <a:solidFill>
                  <a:srgbClr val="40403D"/>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3" name="Google Shape;143;p20"/>
          <p:cNvSpPr txBox="1">
            <a:spLocks noGrp="1"/>
          </p:cNvSpPr>
          <p:nvPr>
            <p:ph type="sldNum" idx="12"/>
          </p:nvPr>
        </p:nvSpPr>
        <p:spPr>
          <a:xfrm>
            <a:off x="10709328" y="6253532"/>
            <a:ext cx="6444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144" name="Google Shape;144;p20"/>
          <p:cNvSpPr txBox="1">
            <a:spLocks noGrp="1"/>
          </p:cNvSpPr>
          <p:nvPr>
            <p:ph type="ftr" idx="11"/>
          </p:nvPr>
        </p:nvSpPr>
        <p:spPr>
          <a:xfrm>
            <a:off x="3550596" y="6253532"/>
            <a:ext cx="58176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sz="1600">
                <a:solidFill>
                  <a:srgbClr val="40403D"/>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Slide 1">
  <p:cSld name="Section Slide 1">
    <p:spTree>
      <p:nvGrpSpPr>
        <p:cNvPr id="1" name="Shape 21"/>
        <p:cNvGrpSpPr/>
        <p:nvPr/>
      </p:nvGrpSpPr>
      <p:grpSpPr>
        <a:xfrm>
          <a:off x="0" y="0"/>
          <a:ext cx="0" cy="0"/>
          <a:chOff x="0" y="0"/>
          <a:chExt cx="0" cy="0"/>
        </a:xfrm>
      </p:grpSpPr>
      <p:sp>
        <p:nvSpPr>
          <p:cNvPr id="22" name="Google Shape;22;p3"/>
          <p:cNvSpPr txBox="1">
            <a:spLocks noGrp="1"/>
          </p:cNvSpPr>
          <p:nvPr>
            <p:ph type="dt" idx="10"/>
          </p:nvPr>
        </p:nvSpPr>
        <p:spPr>
          <a:xfrm>
            <a:off x="9776298" y="6311900"/>
            <a:ext cx="1065056"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sldNum" idx="12"/>
          </p:nvPr>
        </p:nvSpPr>
        <p:spPr>
          <a:xfrm>
            <a:off x="10709328" y="6311900"/>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4" name="Google Shape;24;p3"/>
          <p:cNvSpPr txBox="1">
            <a:spLocks noGrp="1"/>
          </p:cNvSpPr>
          <p:nvPr>
            <p:ph type="ftr" idx="11"/>
          </p:nvPr>
        </p:nvSpPr>
        <p:spPr>
          <a:xfrm>
            <a:off x="5750668" y="631190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title"/>
          </p:nvPr>
        </p:nvSpPr>
        <p:spPr>
          <a:xfrm>
            <a:off x="803031" y="4462341"/>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Quattrocen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6" name="Google Shape;26;p3" descr="High school student in a hallway"/>
          <p:cNvPicPr preferRelativeResize="0"/>
          <p:nvPr/>
        </p:nvPicPr>
        <p:blipFill rotWithShape="1">
          <a:blip r:embed="rId2">
            <a:alphaModFix/>
          </a:blip>
          <a:srcRect/>
          <a:stretch/>
        </p:blipFill>
        <p:spPr>
          <a:xfrm>
            <a:off x="0" y="0"/>
            <a:ext cx="12192000" cy="391477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1"/>
        <p:cNvGrpSpPr/>
        <p:nvPr/>
      </p:nvGrpSpPr>
      <p:grpSpPr>
        <a:xfrm>
          <a:off x="0" y="0"/>
          <a:ext cx="0" cy="0"/>
          <a:chOff x="0" y="0"/>
          <a:chExt cx="0" cy="0"/>
        </a:xfrm>
      </p:grpSpPr>
      <p:pic>
        <p:nvPicPr>
          <p:cNvPr id="152" name="Google Shape;152;p22" title="OSPI logo"/>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153" name="Google Shape;153;p22"/>
          <p:cNvSpPr txBox="1">
            <a:spLocks noGrp="1"/>
          </p:cNvSpPr>
          <p:nvPr>
            <p:ph type="dt" idx="10"/>
          </p:nvPr>
        </p:nvSpPr>
        <p:spPr>
          <a:xfrm>
            <a:off x="9309783" y="6253532"/>
            <a:ext cx="1531571" cy="36712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22"/>
          <p:cNvSpPr txBox="1">
            <a:spLocks noGrp="1"/>
          </p:cNvSpPr>
          <p:nvPr>
            <p:ph type="sldNum" idx="12"/>
          </p:nvPr>
        </p:nvSpPr>
        <p:spPr>
          <a:xfrm>
            <a:off x="10709328" y="6253532"/>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155" name="Google Shape;155;p22"/>
          <p:cNvSpPr txBox="1">
            <a:spLocks noGrp="1"/>
          </p:cNvSpPr>
          <p:nvPr>
            <p:ph type="ftr" idx="11"/>
          </p:nvPr>
        </p:nvSpPr>
        <p:spPr>
          <a:xfrm>
            <a:off x="3550596" y="6253532"/>
            <a:ext cx="581755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6"/>
        <p:cNvGrpSpPr/>
        <p:nvPr/>
      </p:nvGrpSpPr>
      <p:grpSpPr>
        <a:xfrm>
          <a:off x="0" y="0"/>
          <a:ext cx="0" cy="0"/>
          <a:chOff x="0" y="0"/>
          <a:chExt cx="0" cy="0"/>
        </a:xfrm>
      </p:grpSpPr>
      <p:sp>
        <p:nvSpPr>
          <p:cNvPr id="157" name="Google Shape;157;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23"/>
          <p:cNvSpPr txBox="1">
            <a:spLocks noGrp="1"/>
          </p:cNvSpPr>
          <p:nvPr>
            <p:ph type="body" idx="1"/>
          </p:nvPr>
        </p:nvSpPr>
        <p:spPr>
          <a:xfrm>
            <a:off x="838200" y="1825625"/>
            <a:ext cx="5181600" cy="418328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23"/>
          <p:cNvSpPr txBox="1">
            <a:spLocks noGrp="1"/>
          </p:cNvSpPr>
          <p:nvPr>
            <p:ph type="body" idx="2"/>
          </p:nvPr>
        </p:nvSpPr>
        <p:spPr>
          <a:xfrm>
            <a:off x="6172200" y="1825625"/>
            <a:ext cx="5181600" cy="418328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0" name="Google Shape;160;p23" title="OSPI logo"/>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161" name="Google Shape;161;p23"/>
          <p:cNvSpPr txBox="1">
            <a:spLocks noGrp="1"/>
          </p:cNvSpPr>
          <p:nvPr>
            <p:ph type="dt" idx="10"/>
          </p:nvPr>
        </p:nvSpPr>
        <p:spPr>
          <a:xfrm>
            <a:off x="9309783" y="6253532"/>
            <a:ext cx="1531571" cy="36712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23"/>
          <p:cNvSpPr txBox="1">
            <a:spLocks noGrp="1"/>
          </p:cNvSpPr>
          <p:nvPr>
            <p:ph type="sldNum" idx="12"/>
          </p:nvPr>
        </p:nvSpPr>
        <p:spPr>
          <a:xfrm>
            <a:off x="10709328" y="6253532"/>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163" name="Google Shape;163;p23"/>
          <p:cNvSpPr txBox="1">
            <a:spLocks noGrp="1"/>
          </p:cNvSpPr>
          <p:nvPr>
            <p:ph type="ftr" idx="11"/>
          </p:nvPr>
        </p:nvSpPr>
        <p:spPr>
          <a:xfrm>
            <a:off x="3550596" y="6253532"/>
            <a:ext cx="581755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4"/>
        <p:cNvGrpSpPr/>
        <p:nvPr/>
      </p:nvGrpSpPr>
      <p:grpSpPr>
        <a:xfrm>
          <a:off x="0" y="0"/>
          <a:ext cx="0" cy="0"/>
          <a:chOff x="0" y="0"/>
          <a:chExt cx="0" cy="0"/>
        </a:xfrm>
      </p:grpSpPr>
      <p:sp>
        <p:nvSpPr>
          <p:cNvPr id="165" name="Google Shape;165;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24"/>
          <p:cNvSpPr txBox="1">
            <a:spLocks noGrp="1"/>
          </p:cNvSpPr>
          <p:nvPr>
            <p:ph type="body" idx="1"/>
          </p:nvPr>
        </p:nvSpPr>
        <p:spPr>
          <a:xfrm>
            <a:off x="838200" y="1825625"/>
            <a:ext cx="10515600" cy="425586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7" name="Google Shape;167;p24" title="OSPI logo"/>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168" name="Google Shape;168;p24"/>
          <p:cNvSpPr txBox="1">
            <a:spLocks noGrp="1"/>
          </p:cNvSpPr>
          <p:nvPr>
            <p:ph type="dt" idx="10"/>
          </p:nvPr>
        </p:nvSpPr>
        <p:spPr>
          <a:xfrm>
            <a:off x="9309783" y="6253532"/>
            <a:ext cx="1531571"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24"/>
          <p:cNvSpPr txBox="1">
            <a:spLocks noGrp="1"/>
          </p:cNvSpPr>
          <p:nvPr>
            <p:ph type="sldNum" idx="12"/>
          </p:nvPr>
        </p:nvSpPr>
        <p:spPr>
          <a:xfrm>
            <a:off x="10709328" y="6253532"/>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170" name="Google Shape;170;p24"/>
          <p:cNvSpPr txBox="1">
            <a:spLocks noGrp="1"/>
          </p:cNvSpPr>
          <p:nvPr>
            <p:ph type="ftr" idx="11"/>
          </p:nvPr>
        </p:nvSpPr>
        <p:spPr>
          <a:xfrm>
            <a:off x="3550596" y="6253532"/>
            <a:ext cx="581755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1"/>
        <p:cNvGrpSpPr/>
        <p:nvPr/>
      </p:nvGrpSpPr>
      <p:grpSpPr>
        <a:xfrm>
          <a:off x="0" y="0"/>
          <a:ext cx="0" cy="0"/>
          <a:chOff x="0" y="0"/>
          <a:chExt cx="0" cy="0"/>
        </a:xfrm>
      </p:grpSpPr>
      <p:sp>
        <p:nvSpPr>
          <p:cNvPr id="172" name="Google Shape;172;p2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Quattrocento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2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90908F"/>
              </a:buClr>
              <a:buSzPts val="2400"/>
              <a:buNone/>
              <a:defRPr sz="2400">
                <a:solidFill>
                  <a:srgbClr val="90908F"/>
                </a:solidFill>
              </a:defRPr>
            </a:lvl1pPr>
            <a:lvl2pPr marL="914400" lvl="1" indent="-228600" algn="l">
              <a:lnSpc>
                <a:spcPct val="90000"/>
              </a:lnSpc>
              <a:spcBef>
                <a:spcPts val="500"/>
              </a:spcBef>
              <a:spcAft>
                <a:spcPts val="0"/>
              </a:spcAft>
              <a:buClr>
                <a:srgbClr val="90908F"/>
              </a:buClr>
              <a:buSzPts val="2000"/>
              <a:buNone/>
              <a:defRPr sz="2000">
                <a:solidFill>
                  <a:srgbClr val="90908F"/>
                </a:solidFill>
              </a:defRPr>
            </a:lvl2pPr>
            <a:lvl3pPr marL="1371600" lvl="2" indent="-228600" algn="l">
              <a:lnSpc>
                <a:spcPct val="90000"/>
              </a:lnSpc>
              <a:spcBef>
                <a:spcPts val="500"/>
              </a:spcBef>
              <a:spcAft>
                <a:spcPts val="0"/>
              </a:spcAft>
              <a:buClr>
                <a:srgbClr val="90908F"/>
              </a:buClr>
              <a:buSzPts val="1800"/>
              <a:buNone/>
              <a:defRPr sz="1800">
                <a:solidFill>
                  <a:srgbClr val="90908F"/>
                </a:solidFill>
              </a:defRPr>
            </a:lvl3pPr>
            <a:lvl4pPr marL="1828800" lvl="3" indent="-228600" algn="l">
              <a:lnSpc>
                <a:spcPct val="90000"/>
              </a:lnSpc>
              <a:spcBef>
                <a:spcPts val="500"/>
              </a:spcBef>
              <a:spcAft>
                <a:spcPts val="0"/>
              </a:spcAft>
              <a:buClr>
                <a:srgbClr val="90908F"/>
              </a:buClr>
              <a:buSzPts val="1600"/>
              <a:buNone/>
              <a:defRPr sz="1600">
                <a:solidFill>
                  <a:srgbClr val="90908F"/>
                </a:solidFill>
              </a:defRPr>
            </a:lvl4pPr>
            <a:lvl5pPr marL="2286000" lvl="4" indent="-228600" algn="l">
              <a:lnSpc>
                <a:spcPct val="90000"/>
              </a:lnSpc>
              <a:spcBef>
                <a:spcPts val="500"/>
              </a:spcBef>
              <a:spcAft>
                <a:spcPts val="0"/>
              </a:spcAft>
              <a:buClr>
                <a:srgbClr val="90908F"/>
              </a:buClr>
              <a:buSzPts val="1600"/>
              <a:buNone/>
              <a:defRPr sz="1600">
                <a:solidFill>
                  <a:srgbClr val="90908F"/>
                </a:solidFill>
              </a:defRPr>
            </a:lvl5pPr>
            <a:lvl6pPr marL="2743200" lvl="5" indent="-228600" algn="l">
              <a:lnSpc>
                <a:spcPct val="90000"/>
              </a:lnSpc>
              <a:spcBef>
                <a:spcPts val="500"/>
              </a:spcBef>
              <a:spcAft>
                <a:spcPts val="0"/>
              </a:spcAft>
              <a:buClr>
                <a:srgbClr val="90908F"/>
              </a:buClr>
              <a:buSzPts val="1600"/>
              <a:buNone/>
              <a:defRPr sz="1600">
                <a:solidFill>
                  <a:srgbClr val="90908F"/>
                </a:solidFill>
              </a:defRPr>
            </a:lvl6pPr>
            <a:lvl7pPr marL="3200400" lvl="6" indent="-228600" algn="l">
              <a:lnSpc>
                <a:spcPct val="90000"/>
              </a:lnSpc>
              <a:spcBef>
                <a:spcPts val="500"/>
              </a:spcBef>
              <a:spcAft>
                <a:spcPts val="0"/>
              </a:spcAft>
              <a:buClr>
                <a:srgbClr val="90908F"/>
              </a:buClr>
              <a:buSzPts val="1600"/>
              <a:buNone/>
              <a:defRPr sz="1600">
                <a:solidFill>
                  <a:srgbClr val="90908F"/>
                </a:solidFill>
              </a:defRPr>
            </a:lvl7pPr>
            <a:lvl8pPr marL="3657600" lvl="7" indent="-228600" algn="l">
              <a:lnSpc>
                <a:spcPct val="90000"/>
              </a:lnSpc>
              <a:spcBef>
                <a:spcPts val="500"/>
              </a:spcBef>
              <a:spcAft>
                <a:spcPts val="0"/>
              </a:spcAft>
              <a:buClr>
                <a:srgbClr val="90908F"/>
              </a:buClr>
              <a:buSzPts val="1600"/>
              <a:buNone/>
              <a:defRPr sz="1600">
                <a:solidFill>
                  <a:srgbClr val="90908F"/>
                </a:solidFill>
              </a:defRPr>
            </a:lvl8pPr>
            <a:lvl9pPr marL="4114800" lvl="8" indent="-228600" algn="l">
              <a:lnSpc>
                <a:spcPct val="90000"/>
              </a:lnSpc>
              <a:spcBef>
                <a:spcPts val="500"/>
              </a:spcBef>
              <a:spcAft>
                <a:spcPts val="0"/>
              </a:spcAft>
              <a:buClr>
                <a:srgbClr val="90908F"/>
              </a:buClr>
              <a:buSzPts val="1600"/>
              <a:buNone/>
              <a:defRPr sz="1600">
                <a:solidFill>
                  <a:srgbClr val="90908F"/>
                </a:solidFill>
              </a:defRPr>
            </a:lvl9pPr>
          </a:lstStyle>
          <a:p>
            <a:endParaRPr/>
          </a:p>
        </p:txBody>
      </p:sp>
      <p:pic>
        <p:nvPicPr>
          <p:cNvPr id="174" name="Google Shape;174;p25" title="OSPI logo"/>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175" name="Google Shape;175;p25"/>
          <p:cNvSpPr txBox="1">
            <a:spLocks noGrp="1"/>
          </p:cNvSpPr>
          <p:nvPr>
            <p:ph type="dt" idx="10"/>
          </p:nvPr>
        </p:nvSpPr>
        <p:spPr>
          <a:xfrm>
            <a:off x="9309783" y="6253532"/>
            <a:ext cx="1531571" cy="36712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25"/>
          <p:cNvSpPr txBox="1">
            <a:spLocks noGrp="1"/>
          </p:cNvSpPr>
          <p:nvPr>
            <p:ph type="sldNum" idx="12"/>
          </p:nvPr>
        </p:nvSpPr>
        <p:spPr>
          <a:xfrm>
            <a:off x="10709328" y="6253532"/>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177" name="Google Shape;177;p25"/>
          <p:cNvSpPr txBox="1">
            <a:spLocks noGrp="1"/>
          </p:cNvSpPr>
          <p:nvPr>
            <p:ph type="ftr" idx="11"/>
          </p:nvPr>
        </p:nvSpPr>
        <p:spPr>
          <a:xfrm>
            <a:off x="3550596" y="6253532"/>
            <a:ext cx="581755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8"/>
        <p:cNvGrpSpPr/>
        <p:nvPr/>
      </p:nvGrpSpPr>
      <p:grpSpPr>
        <a:xfrm>
          <a:off x="0" y="0"/>
          <a:ext cx="0" cy="0"/>
          <a:chOff x="0" y="0"/>
          <a:chExt cx="0" cy="0"/>
        </a:xfrm>
      </p:grpSpPr>
      <p:sp>
        <p:nvSpPr>
          <p:cNvPr id="179" name="Google Shape;179;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1" name="Google Shape;181;p26"/>
          <p:cNvSpPr txBox="1">
            <a:spLocks noGrp="1"/>
          </p:cNvSpPr>
          <p:nvPr>
            <p:ph type="body" idx="2"/>
          </p:nvPr>
        </p:nvSpPr>
        <p:spPr>
          <a:xfrm>
            <a:off x="839788" y="2505075"/>
            <a:ext cx="5157787" cy="354738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2" name="Google Shape;182;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3" name="Google Shape;183;p26"/>
          <p:cNvSpPr txBox="1">
            <a:spLocks noGrp="1"/>
          </p:cNvSpPr>
          <p:nvPr>
            <p:ph type="body" idx="4"/>
          </p:nvPr>
        </p:nvSpPr>
        <p:spPr>
          <a:xfrm>
            <a:off x="6172200" y="2505075"/>
            <a:ext cx="5183188" cy="354738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84" name="Google Shape;184;p26" title="OSPI logo"/>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185" name="Google Shape;185;p26"/>
          <p:cNvSpPr txBox="1">
            <a:spLocks noGrp="1"/>
          </p:cNvSpPr>
          <p:nvPr>
            <p:ph type="dt" idx="10"/>
          </p:nvPr>
        </p:nvSpPr>
        <p:spPr>
          <a:xfrm>
            <a:off x="9309783" y="6253532"/>
            <a:ext cx="1531571" cy="36712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p26"/>
          <p:cNvSpPr txBox="1">
            <a:spLocks noGrp="1"/>
          </p:cNvSpPr>
          <p:nvPr>
            <p:ph type="sldNum" idx="12"/>
          </p:nvPr>
        </p:nvSpPr>
        <p:spPr>
          <a:xfrm>
            <a:off x="10709328" y="6253532"/>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187" name="Google Shape;187;p26"/>
          <p:cNvSpPr txBox="1">
            <a:spLocks noGrp="1"/>
          </p:cNvSpPr>
          <p:nvPr>
            <p:ph type="ftr" idx="11"/>
          </p:nvPr>
        </p:nvSpPr>
        <p:spPr>
          <a:xfrm>
            <a:off x="3550596" y="6253532"/>
            <a:ext cx="581755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act &amp; Creative Commons">
  <p:cSld name="Contact &amp; Creative Commons">
    <p:spTree>
      <p:nvGrpSpPr>
        <p:cNvPr id="1" name="Shape 188"/>
        <p:cNvGrpSpPr/>
        <p:nvPr/>
      </p:nvGrpSpPr>
      <p:grpSpPr>
        <a:xfrm>
          <a:off x="0" y="0"/>
          <a:ext cx="0" cy="0"/>
          <a:chOff x="0" y="0"/>
          <a:chExt cx="0" cy="0"/>
        </a:xfrm>
      </p:grpSpPr>
      <p:pic>
        <p:nvPicPr>
          <p:cNvPr id="189" name="Google Shape;189;p27" title="OSPI logo"/>
          <p:cNvPicPr preferRelativeResize="0"/>
          <p:nvPr/>
        </p:nvPicPr>
        <p:blipFill rotWithShape="1">
          <a:blip r:embed="rId2">
            <a:alphaModFix/>
          </a:blip>
          <a:srcRect/>
          <a:stretch/>
        </p:blipFill>
        <p:spPr>
          <a:xfrm>
            <a:off x="663423" y="6188131"/>
            <a:ext cx="2737153" cy="457951"/>
          </a:xfrm>
          <a:prstGeom prst="rect">
            <a:avLst/>
          </a:prstGeom>
          <a:noFill/>
          <a:ln>
            <a:noFill/>
          </a:ln>
        </p:spPr>
      </p:pic>
      <p:pic>
        <p:nvPicPr>
          <p:cNvPr id="190" name="Google Shape;190;p27" descr="CreativeCommons logo&#10;&#10;http://mirrors.creativecommons.org/presskit/buttons/88x31/png/by.png" title="CC Logo "/>
          <p:cNvPicPr preferRelativeResize="0"/>
          <p:nvPr/>
        </p:nvPicPr>
        <p:blipFill rotWithShape="1">
          <a:blip r:embed="rId3">
            <a:alphaModFix/>
          </a:blip>
          <a:srcRect/>
          <a:stretch/>
        </p:blipFill>
        <p:spPr>
          <a:xfrm>
            <a:off x="765041" y="5241583"/>
            <a:ext cx="1124177" cy="393323"/>
          </a:xfrm>
          <a:prstGeom prst="rect">
            <a:avLst/>
          </a:prstGeom>
          <a:noFill/>
          <a:ln>
            <a:noFill/>
          </a:ln>
        </p:spPr>
      </p:pic>
      <p:sp>
        <p:nvSpPr>
          <p:cNvPr id="191" name="Google Shape;191;p27"/>
          <p:cNvSpPr txBox="1"/>
          <p:nvPr/>
        </p:nvSpPr>
        <p:spPr>
          <a:xfrm>
            <a:off x="2250974" y="5115080"/>
            <a:ext cx="848254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0403D"/>
              </a:buClr>
              <a:buSzPts val="1800"/>
              <a:buFont typeface="Quattrocento Sans"/>
              <a:buNone/>
            </a:pPr>
            <a:r>
              <a:rPr lang="en-US" sz="1800" b="0" i="0" u="none" strike="noStrike" cap="none">
                <a:solidFill>
                  <a:srgbClr val="40403D"/>
                </a:solidFill>
                <a:latin typeface="Quattrocento Sans"/>
                <a:ea typeface="Quattrocento Sans"/>
                <a:cs typeface="Quattrocento Sans"/>
                <a:sym typeface="Quattrocento Sans"/>
              </a:rPr>
              <a:t>Except where otherwise noted, this work by the </a:t>
            </a:r>
            <a:r>
              <a:rPr lang="en-US" sz="1800" b="0" i="0" u="sng" strike="noStrike" cap="none">
                <a:solidFill>
                  <a:schemeClr val="hlink"/>
                </a:solidFill>
                <a:latin typeface="Quattrocento Sans"/>
                <a:ea typeface="Quattrocento Sans"/>
                <a:cs typeface="Quattrocento Sans"/>
                <a:sym typeface="Quattrocento Sans"/>
                <a:hlinkClick r:id="rId4"/>
              </a:rPr>
              <a:t>Office of Superintendent of Public Instruction </a:t>
            </a:r>
            <a:r>
              <a:rPr lang="en-US" sz="1800" b="0" i="0" u="none" strike="noStrike" cap="none">
                <a:solidFill>
                  <a:srgbClr val="40403D"/>
                </a:solidFill>
                <a:latin typeface="Quattrocento Sans"/>
                <a:ea typeface="Quattrocento Sans"/>
                <a:cs typeface="Quattrocento Sans"/>
                <a:sym typeface="Quattrocento Sans"/>
              </a:rPr>
              <a:t>is licensed under a </a:t>
            </a:r>
            <a:r>
              <a:rPr lang="en-US" sz="1800" b="0" i="0" u="sng" strike="noStrike" cap="none">
                <a:solidFill>
                  <a:schemeClr val="hlink"/>
                </a:solidFill>
                <a:latin typeface="Quattrocento Sans"/>
                <a:ea typeface="Quattrocento Sans"/>
                <a:cs typeface="Quattrocento Sans"/>
                <a:sym typeface="Quattrocento Sans"/>
                <a:hlinkClick r:id="rId5"/>
              </a:rPr>
              <a:t>Creative Commons 4.0 International License</a:t>
            </a:r>
            <a:r>
              <a:rPr lang="en-US" sz="1800" b="0" i="0" u="none" strike="noStrike" cap="none">
                <a:solidFill>
                  <a:srgbClr val="40403D"/>
                </a:solidFill>
                <a:latin typeface="Quattrocento Sans"/>
                <a:ea typeface="Quattrocento Sans"/>
                <a:cs typeface="Quattrocento Sans"/>
                <a:sym typeface="Quattrocento Sans"/>
              </a:rPr>
              <a:t>.</a:t>
            </a:r>
            <a:endParaRPr sz="1400" b="0" i="0" u="none" strike="noStrike" cap="none">
              <a:solidFill>
                <a:srgbClr val="000000"/>
              </a:solidFill>
              <a:latin typeface="Arial"/>
              <a:ea typeface="Arial"/>
              <a:cs typeface="Arial"/>
              <a:sym typeface="Arial"/>
            </a:endParaRPr>
          </a:p>
        </p:txBody>
      </p:sp>
      <p:sp>
        <p:nvSpPr>
          <p:cNvPr id="192" name="Google Shape;192;p27"/>
          <p:cNvSpPr txBox="1"/>
          <p:nvPr/>
        </p:nvSpPr>
        <p:spPr>
          <a:xfrm>
            <a:off x="765041" y="666572"/>
            <a:ext cx="10481093"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0403D"/>
              </a:buClr>
              <a:buSzPts val="4400"/>
              <a:buFont typeface="Quattrocento Sans"/>
              <a:buNone/>
            </a:pPr>
            <a:r>
              <a:rPr lang="en-US" sz="4400" b="0" i="0" u="none" strike="noStrike" cap="none">
                <a:solidFill>
                  <a:srgbClr val="40403D"/>
                </a:solidFill>
                <a:latin typeface="Quattrocento Sans"/>
                <a:ea typeface="Quattrocento Sans"/>
                <a:cs typeface="Quattrocento Sans"/>
                <a:sym typeface="Quattrocento Sans"/>
              </a:rPr>
              <a:t>Contact Us!</a:t>
            </a:r>
            <a:endParaRPr sz="1400" b="0" i="0" u="none" strike="noStrike" cap="none">
              <a:solidFill>
                <a:srgbClr val="000000"/>
              </a:solidFill>
              <a:latin typeface="Arial"/>
              <a:ea typeface="Arial"/>
              <a:cs typeface="Arial"/>
              <a:sym typeface="Arial"/>
            </a:endParaRPr>
          </a:p>
        </p:txBody>
      </p:sp>
      <p:sp>
        <p:nvSpPr>
          <p:cNvPr id="193" name="Google Shape;193;p27"/>
          <p:cNvSpPr txBox="1">
            <a:spLocks noGrp="1"/>
          </p:cNvSpPr>
          <p:nvPr>
            <p:ph type="body" idx="1"/>
          </p:nvPr>
        </p:nvSpPr>
        <p:spPr>
          <a:xfrm>
            <a:off x="765175" y="1624013"/>
            <a:ext cx="10463213" cy="286543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4" name="Google Shape;194;p27"/>
          <p:cNvSpPr txBox="1">
            <a:spLocks noGrp="1"/>
          </p:cNvSpPr>
          <p:nvPr>
            <p:ph type="dt" idx="10"/>
          </p:nvPr>
        </p:nvSpPr>
        <p:spPr>
          <a:xfrm>
            <a:off x="9309783" y="6253532"/>
            <a:ext cx="1531571" cy="36712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 name="Google Shape;195;p27"/>
          <p:cNvSpPr txBox="1">
            <a:spLocks noGrp="1"/>
          </p:cNvSpPr>
          <p:nvPr>
            <p:ph type="sldNum" idx="12"/>
          </p:nvPr>
        </p:nvSpPr>
        <p:spPr>
          <a:xfrm>
            <a:off x="10709328" y="6253532"/>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196" name="Google Shape;196;p27"/>
          <p:cNvSpPr txBox="1">
            <a:spLocks noGrp="1"/>
          </p:cNvSpPr>
          <p:nvPr>
            <p:ph type="ftr" idx="11"/>
          </p:nvPr>
        </p:nvSpPr>
        <p:spPr>
          <a:xfrm>
            <a:off x="3550596" y="6253532"/>
            <a:ext cx="581755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97"/>
        <p:cNvGrpSpPr/>
        <p:nvPr/>
      </p:nvGrpSpPr>
      <p:grpSpPr>
        <a:xfrm>
          <a:off x="0" y="0"/>
          <a:ext cx="0" cy="0"/>
          <a:chOff x="0" y="0"/>
          <a:chExt cx="0" cy="0"/>
        </a:xfrm>
      </p:grpSpPr>
      <p:sp>
        <p:nvSpPr>
          <p:cNvPr id="198" name="Google Shape;198;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Quattrocento Sans"/>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 name="Google Shape;199;p28"/>
          <p:cNvSpPr>
            <a:spLocks noGrp="1"/>
          </p:cNvSpPr>
          <p:nvPr>
            <p:ph type="pic" idx="2"/>
          </p:nvPr>
        </p:nvSpPr>
        <p:spPr>
          <a:xfrm>
            <a:off x="5183188" y="987425"/>
            <a:ext cx="6172200" cy="4873625"/>
          </a:xfrm>
          <a:prstGeom prst="rect">
            <a:avLst/>
          </a:prstGeom>
          <a:noFill/>
          <a:ln>
            <a:noFill/>
          </a:ln>
        </p:spPr>
      </p:sp>
      <p:sp>
        <p:nvSpPr>
          <p:cNvPr id="200" name="Google Shape;200;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201" name="Google Shape;201;p28" title="OSPI logo"/>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202" name="Google Shape;202;p28"/>
          <p:cNvSpPr txBox="1">
            <a:spLocks noGrp="1"/>
          </p:cNvSpPr>
          <p:nvPr>
            <p:ph type="dt" idx="10"/>
          </p:nvPr>
        </p:nvSpPr>
        <p:spPr>
          <a:xfrm>
            <a:off x="9309783" y="6253532"/>
            <a:ext cx="1531571" cy="367123"/>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28"/>
          <p:cNvSpPr txBox="1">
            <a:spLocks noGrp="1"/>
          </p:cNvSpPr>
          <p:nvPr>
            <p:ph type="sldNum" idx="12"/>
          </p:nvPr>
        </p:nvSpPr>
        <p:spPr>
          <a:xfrm>
            <a:off x="10709328" y="6253532"/>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204" name="Google Shape;204;p28"/>
          <p:cNvSpPr txBox="1">
            <a:spLocks noGrp="1"/>
          </p:cNvSpPr>
          <p:nvPr>
            <p:ph type="ftr" idx="11"/>
          </p:nvPr>
        </p:nvSpPr>
        <p:spPr>
          <a:xfrm>
            <a:off x="3550596" y="6253532"/>
            <a:ext cx="581755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1600">
                <a:solidFill>
                  <a:srgbClr val="40403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5"/>
        <p:cNvGrpSpPr/>
        <p:nvPr/>
      </p:nvGrpSpPr>
      <p:grpSpPr>
        <a:xfrm>
          <a:off x="0" y="0"/>
          <a:ext cx="0" cy="0"/>
          <a:chOff x="0" y="0"/>
          <a:chExt cx="0" cy="0"/>
        </a:xfrm>
      </p:grpSpPr>
      <p:sp>
        <p:nvSpPr>
          <p:cNvPr id="206" name="Google Shape;206;p29"/>
          <p:cNvSpPr txBox="1">
            <a:spLocks noGrp="1"/>
          </p:cNvSpPr>
          <p:nvPr>
            <p:ph type="title"/>
          </p:nvPr>
        </p:nvSpPr>
        <p:spPr>
          <a:xfrm>
            <a:off x="415600" y="593367"/>
            <a:ext cx="11360700" cy="763500"/>
          </a:xfrm>
          <a:prstGeom prst="rect">
            <a:avLst/>
          </a:prstGeom>
        </p:spPr>
        <p:txBody>
          <a:bodyPr spcFirstLastPara="1" wrap="square" lIns="91425" tIns="45700" rIns="91425" bIns="45700" anchor="ctr" anchorCtr="0">
            <a:normAutofit/>
          </a:bodyPr>
          <a:lstStyle>
            <a:lvl1pPr lvl="0" rtl="0">
              <a:spcBef>
                <a:spcPts val="0"/>
              </a:spcBef>
              <a:spcAft>
                <a:spcPts val="0"/>
              </a:spcAft>
              <a:buSzPts val="4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7" name="Google Shape;207;p29"/>
          <p:cNvSpPr txBox="1">
            <a:spLocks noGrp="1"/>
          </p:cNvSpPr>
          <p:nvPr>
            <p:ph type="body" idx="1"/>
          </p:nvPr>
        </p:nvSpPr>
        <p:spPr>
          <a:xfrm>
            <a:off x="415600" y="1536633"/>
            <a:ext cx="11360700" cy="4555200"/>
          </a:xfrm>
          <a:prstGeom prst="rect">
            <a:avLst/>
          </a:prstGeom>
        </p:spPr>
        <p:txBody>
          <a:bodyPr spcFirstLastPara="1" wrap="square" lIns="91425" tIns="45700" rIns="91425" bIns="45700" anchor="t" anchorCtr="0">
            <a:normAutofit/>
          </a:bodyPr>
          <a:lstStyle>
            <a:lvl1pPr marL="457200" lvl="0" indent="-406400" rtl="0">
              <a:spcBef>
                <a:spcPts val="1000"/>
              </a:spcBef>
              <a:spcAft>
                <a:spcPts val="0"/>
              </a:spcAft>
              <a:buSzPts val="2800"/>
              <a:buChar char="•"/>
              <a:defRPr/>
            </a:lvl1pPr>
            <a:lvl2pPr marL="914400" lvl="1" indent="-381000" rtl="0">
              <a:spcBef>
                <a:spcPts val="500"/>
              </a:spcBef>
              <a:spcAft>
                <a:spcPts val="0"/>
              </a:spcAft>
              <a:buSzPts val="2400"/>
              <a:buChar char="•"/>
              <a:defRPr/>
            </a:lvl2pPr>
            <a:lvl3pPr marL="1371600" lvl="2" indent="-355600" rtl="0">
              <a:spcBef>
                <a:spcPts val="500"/>
              </a:spcBef>
              <a:spcAft>
                <a:spcPts val="0"/>
              </a:spcAft>
              <a:buSzPts val="2000"/>
              <a:buChar char="•"/>
              <a:defRPr/>
            </a:lvl3pPr>
            <a:lvl4pPr marL="1828800" lvl="3" indent="-342900" rtl="0">
              <a:spcBef>
                <a:spcPts val="500"/>
              </a:spcBef>
              <a:spcAft>
                <a:spcPts val="0"/>
              </a:spcAft>
              <a:buSzPts val="1800"/>
              <a:buChar char="•"/>
              <a:defRPr/>
            </a:lvl4pPr>
            <a:lvl5pPr marL="2286000" lvl="4" indent="-342900" rtl="0">
              <a:spcBef>
                <a:spcPts val="500"/>
              </a:spcBef>
              <a:spcAft>
                <a:spcPts val="0"/>
              </a:spcAft>
              <a:buSzPts val="1800"/>
              <a:buChar char="•"/>
              <a:defRPr/>
            </a:lvl5pPr>
            <a:lvl6pPr marL="2743200" lvl="5" indent="-342900" rtl="0">
              <a:spcBef>
                <a:spcPts val="500"/>
              </a:spcBef>
              <a:spcAft>
                <a:spcPts val="0"/>
              </a:spcAft>
              <a:buSzPts val="1800"/>
              <a:buChar char="•"/>
              <a:defRPr/>
            </a:lvl6pPr>
            <a:lvl7pPr marL="3200400" lvl="6" indent="-342900" rtl="0">
              <a:spcBef>
                <a:spcPts val="500"/>
              </a:spcBef>
              <a:spcAft>
                <a:spcPts val="0"/>
              </a:spcAft>
              <a:buSzPts val="1800"/>
              <a:buChar char="•"/>
              <a:defRPr/>
            </a:lvl7pPr>
            <a:lvl8pPr marL="3657600" lvl="7" indent="-342900" rtl="0">
              <a:spcBef>
                <a:spcPts val="500"/>
              </a:spcBef>
              <a:spcAft>
                <a:spcPts val="0"/>
              </a:spcAft>
              <a:buSzPts val="1800"/>
              <a:buChar char="•"/>
              <a:defRPr/>
            </a:lvl8pPr>
            <a:lvl9pPr marL="4114800" lvl="8" indent="-342900" rtl="0">
              <a:spcBef>
                <a:spcPts val="500"/>
              </a:spcBef>
              <a:spcAft>
                <a:spcPts val="0"/>
              </a:spcAft>
              <a:buSzPts val="1800"/>
              <a:buChar char="•"/>
              <a:defRPr/>
            </a:lvl9pPr>
          </a:lstStyle>
          <a:p>
            <a:endParaRPr/>
          </a:p>
        </p:txBody>
      </p:sp>
      <p:sp>
        <p:nvSpPr>
          <p:cNvPr id="208" name="Google Shape;208;p29"/>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3"/>
        <p:cNvGrpSpPr/>
        <p:nvPr/>
      </p:nvGrpSpPr>
      <p:grpSpPr>
        <a:xfrm>
          <a:off x="0" y="0"/>
          <a:ext cx="0" cy="0"/>
          <a:chOff x="0" y="0"/>
          <a:chExt cx="0" cy="0"/>
        </a:xfrm>
      </p:grpSpPr>
      <p:sp>
        <p:nvSpPr>
          <p:cNvPr id="214" name="Google Shape;214;p31"/>
          <p:cNvSpPr txBox="1">
            <a:spLocks noGrp="1"/>
          </p:cNvSpPr>
          <p:nvPr>
            <p:ph type="dt" idx="10"/>
          </p:nvPr>
        </p:nvSpPr>
        <p:spPr>
          <a:xfrm>
            <a:off x="9776298" y="6311900"/>
            <a:ext cx="1065056"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15" name="Google Shape;215;p31"/>
          <p:cNvSpPr txBox="1">
            <a:spLocks noGrp="1"/>
          </p:cNvSpPr>
          <p:nvPr>
            <p:ph type="sldNum" idx="12"/>
          </p:nvPr>
        </p:nvSpPr>
        <p:spPr>
          <a:xfrm>
            <a:off x="10709328" y="6311900"/>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16" name="Google Shape;216;p31"/>
          <p:cNvSpPr txBox="1">
            <a:spLocks noGrp="1"/>
          </p:cNvSpPr>
          <p:nvPr>
            <p:ph type="ftr" idx="11"/>
          </p:nvPr>
        </p:nvSpPr>
        <p:spPr>
          <a:xfrm>
            <a:off x="5750668" y="631190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17" name="Google Shape;217;p31"/>
          <p:cNvSpPr/>
          <p:nvPr/>
        </p:nvSpPr>
        <p:spPr>
          <a:xfrm>
            <a:off x="0" y="0"/>
            <a:ext cx="12192000" cy="356433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8" name="Google Shape;218;p3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Quattrocento Sans"/>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9" name="Google Shape;219;p3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20" name="Google Shape;220;p31" title="OSPI logo"/>
          <p:cNvPicPr preferRelativeResize="0"/>
          <p:nvPr/>
        </p:nvPicPr>
        <p:blipFill rotWithShape="1">
          <a:blip r:embed="rId2">
            <a:alphaModFix/>
          </a:blip>
          <a:srcRect/>
          <a:stretch/>
        </p:blipFill>
        <p:spPr>
          <a:xfrm>
            <a:off x="663423" y="6188131"/>
            <a:ext cx="2737153" cy="457951"/>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1"/>
        <p:cNvGrpSpPr/>
        <p:nvPr/>
      </p:nvGrpSpPr>
      <p:grpSpPr>
        <a:xfrm>
          <a:off x="0" y="0"/>
          <a:ext cx="0" cy="0"/>
          <a:chOff x="0" y="0"/>
          <a:chExt cx="0" cy="0"/>
        </a:xfrm>
      </p:grpSpPr>
      <p:sp>
        <p:nvSpPr>
          <p:cNvPr id="222" name="Google Shape;222;p3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3" name="Google Shape;223;p3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4" name="Google Shape;224;p3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Section Slide 1">
  <p:cSld name="1_Section Slide 1">
    <p:spTree>
      <p:nvGrpSpPr>
        <p:cNvPr id="1" name="Shape 27"/>
        <p:cNvGrpSpPr/>
        <p:nvPr/>
      </p:nvGrpSpPr>
      <p:grpSpPr>
        <a:xfrm>
          <a:off x="0" y="0"/>
          <a:ext cx="0" cy="0"/>
          <a:chOff x="0" y="0"/>
          <a:chExt cx="0" cy="0"/>
        </a:xfrm>
      </p:grpSpPr>
      <p:sp>
        <p:nvSpPr>
          <p:cNvPr id="28" name="Google Shape;28;p4"/>
          <p:cNvSpPr txBox="1">
            <a:spLocks noGrp="1"/>
          </p:cNvSpPr>
          <p:nvPr>
            <p:ph type="dt" idx="10"/>
          </p:nvPr>
        </p:nvSpPr>
        <p:spPr>
          <a:xfrm>
            <a:off x="9776298" y="6311900"/>
            <a:ext cx="1065056"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4"/>
          <p:cNvSpPr txBox="1">
            <a:spLocks noGrp="1"/>
          </p:cNvSpPr>
          <p:nvPr>
            <p:ph type="sldNum" idx="12"/>
          </p:nvPr>
        </p:nvSpPr>
        <p:spPr>
          <a:xfrm>
            <a:off x="10709328" y="6311900"/>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30" name="Google Shape;30;p4"/>
          <p:cNvSpPr txBox="1">
            <a:spLocks noGrp="1"/>
          </p:cNvSpPr>
          <p:nvPr>
            <p:ph type="ftr" idx="11"/>
          </p:nvPr>
        </p:nvSpPr>
        <p:spPr>
          <a:xfrm>
            <a:off x="5750668" y="631190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4"/>
          <p:cNvSpPr txBox="1">
            <a:spLocks noGrp="1"/>
          </p:cNvSpPr>
          <p:nvPr>
            <p:ph type="title"/>
          </p:nvPr>
        </p:nvSpPr>
        <p:spPr>
          <a:xfrm>
            <a:off x="803031" y="4462341"/>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Quattrocen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2" name="Google Shape;32;p4" descr="A group of people speaking"/>
          <p:cNvPicPr preferRelativeResize="0"/>
          <p:nvPr/>
        </p:nvPicPr>
        <p:blipFill rotWithShape="1">
          <a:blip r:embed="rId2">
            <a:alphaModFix/>
          </a:blip>
          <a:srcRect/>
          <a:stretch/>
        </p:blipFill>
        <p:spPr>
          <a:xfrm>
            <a:off x="0" y="0"/>
            <a:ext cx="12192000" cy="391477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25"/>
        <p:cNvGrpSpPr/>
        <p:nvPr/>
      </p:nvGrpSpPr>
      <p:grpSpPr>
        <a:xfrm>
          <a:off x="0" y="0"/>
          <a:ext cx="0" cy="0"/>
          <a:chOff x="0" y="0"/>
          <a:chExt cx="0" cy="0"/>
        </a:xfrm>
      </p:grpSpPr>
      <p:sp>
        <p:nvSpPr>
          <p:cNvPr id="226" name="Google Shape;226;p3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7" name="Google Shape;227;p33"/>
          <p:cNvSpPr txBox="1">
            <a:spLocks noGrp="1"/>
          </p:cNvSpPr>
          <p:nvPr>
            <p:ph type="body" idx="1"/>
          </p:nvPr>
        </p:nvSpPr>
        <p:spPr>
          <a:xfrm>
            <a:off x="838200" y="1825625"/>
            <a:ext cx="10515600" cy="4255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8" name="Google Shape;228;p33" title="OSPI logo"/>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229" name="Google Shape;229;p33"/>
          <p:cNvSpPr txBox="1">
            <a:spLocks noGrp="1"/>
          </p:cNvSpPr>
          <p:nvPr>
            <p:ph type="dt" idx="10"/>
          </p:nvPr>
        </p:nvSpPr>
        <p:spPr>
          <a:xfrm>
            <a:off x="9309783" y="6253532"/>
            <a:ext cx="15315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600" b="0" i="0" u="none" strike="noStrike" cap="none">
                <a:solidFill>
                  <a:srgbClr val="40403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0" name="Google Shape;230;p33"/>
          <p:cNvSpPr txBox="1">
            <a:spLocks noGrp="1"/>
          </p:cNvSpPr>
          <p:nvPr>
            <p:ph type="sldNum" idx="12"/>
          </p:nvPr>
        </p:nvSpPr>
        <p:spPr>
          <a:xfrm>
            <a:off x="10709328" y="6253532"/>
            <a:ext cx="6444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231" name="Google Shape;231;p33"/>
          <p:cNvSpPr txBox="1">
            <a:spLocks noGrp="1"/>
          </p:cNvSpPr>
          <p:nvPr>
            <p:ph type="ftr" idx="11"/>
          </p:nvPr>
        </p:nvSpPr>
        <p:spPr>
          <a:xfrm>
            <a:off x="3550596" y="6253532"/>
            <a:ext cx="5817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600" b="0" i="0" u="none" strike="noStrike" cap="none">
                <a:solidFill>
                  <a:srgbClr val="40403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2"/>
        <p:cNvGrpSpPr/>
        <p:nvPr/>
      </p:nvGrpSpPr>
      <p:grpSpPr>
        <a:xfrm>
          <a:off x="0" y="0"/>
          <a:ext cx="0" cy="0"/>
          <a:chOff x="0" y="0"/>
          <a:chExt cx="0" cy="0"/>
        </a:xfrm>
      </p:grpSpPr>
      <p:sp>
        <p:nvSpPr>
          <p:cNvPr id="233" name="Google Shape;233;p3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4" name="Google Shape;234;p34"/>
          <p:cNvSpPr txBox="1">
            <a:spLocks noGrp="1"/>
          </p:cNvSpPr>
          <p:nvPr>
            <p:ph type="body" idx="1"/>
          </p:nvPr>
        </p:nvSpPr>
        <p:spPr>
          <a:xfrm>
            <a:off x="838200" y="1825625"/>
            <a:ext cx="5181600" cy="4183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5" name="Google Shape;235;p34"/>
          <p:cNvSpPr txBox="1">
            <a:spLocks noGrp="1"/>
          </p:cNvSpPr>
          <p:nvPr>
            <p:ph type="body" idx="2"/>
          </p:nvPr>
        </p:nvSpPr>
        <p:spPr>
          <a:xfrm>
            <a:off x="6172200" y="1825625"/>
            <a:ext cx="5181600" cy="4183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36" name="Google Shape;236;p34" title="OSPI logo"/>
          <p:cNvPicPr preferRelativeResize="0"/>
          <p:nvPr/>
        </p:nvPicPr>
        <p:blipFill rotWithShape="1">
          <a:blip r:embed="rId2">
            <a:alphaModFix/>
          </a:blip>
          <a:srcRect/>
          <a:stretch/>
        </p:blipFill>
        <p:spPr>
          <a:xfrm>
            <a:off x="663423" y="6188131"/>
            <a:ext cx="2737153" cy="457951"/>
          </a:xfrm>
          <a:prstGeom prst="rect">
            <a:avLst/>
          </a:prstGeom>
          <a:noFill/>
          <a:ln>
            <a:noFill/>
          </a:ln>
        </p:spPr>
      </p:pic>
      <p:sp>
        <p:nvSpPr>
          <p:cNvPr id="237" name="Google Shape;237;p34"/>
          <p:cNvSpPr txBox="1">
            <a:spLocks noGrp="1"/>
          </p:cNvSpPr>
          <p:nvPr>
            <p:ph type="dt" idx="10"/>
          </p:nvPr>
        </p:nvSpPr>
        <p:spPr>
          <a:xfrm>
            <a:off x="9309783" y="6253532"/>
            <a:ext cx="1531500" cy="3672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600" b="0" i="0" u="none" strike="noStrike" cap="none">
                <a:solidFill>
                  <a:srgbClr val="40403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8" name="Google Shape;238;p34"/>
          <p:cNvSpPr txBox="1">
            <a:spLocks noGrp="1"/>
          </p:cNvSpPr>
          <p:nvPr>
            <p:ph type="sldNum" idx="12"/>
          </p:nvPr>
        </p:nvSpPr>
        <p:spPr>
          <a:xfrm>
            <a:off x="10709328" y="6253532"/>
            <a:ext cx="6444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239" name="Google Shape;239;p34"/>
          <p:cNvSpPr txBox="1">
            <a:spLocks noGrp="1"/>
          </p:cNvSpPr>
          <p:nvPr>
            <p:ph type="ftr" idx="11"/>
          </p:nvPr>
        </p:nvSpPr>
        <p:spPr>
          <a:xfrm>
            <a:off x="3550596" y="6253532"/>
            <a:ext cx="5817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600" b="0" i="0" u="none" strike="noStrike" cap="none">
                <a:solidFill>
                  <a:srgbClr val="40403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Slide 1">
  <p:cSld name="Section Slide 1">
    <p:spTree>
      <p:nvGrpSpPr>
        <p:cNvPr id="1" name="Shape 240"/>
        <p:cNvGrpSpPr/>
        <p:nvPr/>
      </p:nvGrpSpPr>
      <p:grpSpPr>
        <a:xfrm>
          <a:off x="0" y="0"/>
          <a:ext cx="0" cy="0"/>
          <a:chOff x="0" y="0"/>
          <a:chExt cx="0" cy="0"/>
        </a:xfrm>
      </p:grpSpPr>
      <p:sp>
        <p:nvSpPr>
          <p:cNvPr id="241" name="Google Shape;241;p35"/>
          <p:cNvSpPr txBox="1">
            <a:spLocks noGrp="1"/>
          </p:cNvSpPr>
          <p:nvPr>
            <p:ph type="dt" idx="10"/>
          </p:nvPr>
        </p:nvSpPr>
        <p:spPr>
          <a:xfrm>
            <a:off x="9776298" y="6311900"/>
            <a:ext cx="1065056"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42" name="Google Shape;242;p35"/>
          <p:cNvSpPr txBox="1">
            <a:spLocks noGrp="1"/>
          </p:cNvSpPr>
          <p:nvPr>
            <p:ph type="sldNum" idx="12"/>
          </p:nvPr>
        </p:nvSpPr>
        <p:spPr>
          <a:xfrm>
            <a:off x="10709328" y="6311900"/>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43" name="Google Shape;243;p35"/>
          <p:cNvSpPr txBox="1">
            <a:spLocks noGrp="1"/>
          </p:cNvSpPr>
          <p:nvPr>
            <p:ph type="ftr" idx="11"/>
          </p:nvPr>
        </p:nvSpPr>
        <p:spPr>
          <a:xfrm>
            <a:off x="5750668" y="631190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44" name="Google Shape;244;p35"/>
          <p:cNvSpPr txBox="1">
            <a:spLocks noGrp="1"/>
          </p:cNvSpPr>
          <p:nvPr>
            <p:ph type="title"/>
          </p:nvPr>
        </p:nvSpPr>
        <p:spPr>
          <a:xfrm>
            <a:off x="803031" y="4462341"/>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Quattrocen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45" name="Google Shape;245;p35" descr="High school student in a hallway"/>
          <p:cNvPicPr preferRelativeResize="0"/>
          <p:nvPr/>
        </p:nvPicPr>
        <p:blipFill rotWithShape="1">
          <a:blip r:embed="rId2">
            <a:alphaModFix/>
          </a:blip>
          <a:srcRect/>
          <a:stretch/>
        </p:blipFill>
        <p:spPr>
          <a:xfrm>
            <a:off x="0" y="0"/>
            <a:ext cx="12192000" cy="3914775"/>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Section Slide 1">
  <p:cSld name="1_Section Slide 1">
    <p:spTree>
      <p:nvGrpSpPr>
        <p:cNvPr id="1" name="Shape 246"/>
        <p:cNvGrpSpPr/>
        <p:nvPr/>
      </p:nvGrpSpPr>
      <p:grpSpPr>
        <a:xfrm>
          <a:off x="0" y="0"/>
          <a:ext cx="0" cy="0"/>
          <a:chOff x="0" y="0"/>
          <a:chExt cx="0" cy="0"/>
        </a:xfrm>
      </p:grpSpPr>
      <p:sp>
        <p:nvSpPr>
          <p:cNvPr id="247" name="Google Shape;247;p36"/>
          <p:cNvSpPr txBox="1">
            <a:spLocks noGrp="1"/>
          </p:cNvSpPr>
          <p:nvPr>
            <p:ph type="dt" idx="10"/>
          </p:nvPr>
        </p:nvSpPr>
        <p:spPr>
          <a:xfrm>
            <a:off x="9776298" y="6311900"/>
            <a:ext cx="1065056"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48" name="Google Shape;248;p36"/>
          <p:cNvSpPr txBox="1">
            <a:spLocks noGrp="1"/>
          </p:cNvSpPr>
          <p:nvPr>
            <p:ph type="sldNum" idx="12"/>
          </p:nvPr>
        </p:nvSpPr>
        <p:spPr>
          <a:xfrm>
            <a:off x="10709328" y="6311900"/>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49" name="Google Shape;249;p36"/>
          <p:cNvSpPr txBox="1">
            <a:spLocks noGrp="1"/>
          </p:cNvSpPr>
          <p:nvPr>
            <p:ph type="ftr" idx="11"/>
          </p:nvPr>
        </p:nvSpPr>
        <p:spPr>
          <a:xfrm>
            <a:off x="5750668" y="631190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50" name="Google Shape;250;p36"/>
          <p:cNvSpPr txBox="1">
            <a:spLocks noGrp="1"/>
          </p:cNvSpPr>
          <p:nvPr>
            <p:ph type="title"/>
          </p:nvPr>
        </p:nvSpPr>
        <p:spPr>
          <a:xfrm>
            <a:off x="803031" y="4462341"/>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Quattrocen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51" name="Google Shape;251;p36" descr="A group of people speaking"/>
          <p:cNvPicPr preferRelativeResize="0"/>
          <p:nvPr/>
        </p:nvPicPr>
        <p:blipFill rotWithShape="1">
          <a:blip r:embed="rId2">
            <a:alphaModFix/>
          </a:blip>
          <a:srcRect/>
          <a:stretch/>
        </p:blipFill>
        <p:spPr>
          <a:xfrm>
            <a:off x="0" y="0"/>
            <a:ext cx="12192000" cy="3914775"/>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Slide 2">
  <p:cSld name="Section Slide 2">
    <p:spTree>
      <p:nvGrpSpPr>
        <p:cNvPr id="1" name="Shape 252"/>
        <p:cNvGrpSpPr/>
        <p:nvPr/>
      </p:nvGrpSpPr>
      <p:grpSpPr>
        <a:xfrm>
          <a:off x="0" y="0"/>
          <a:ext cx="0" cy="0"/>
          <a:chOff x="0" y="0"/>
          <a:chExt cx="0" cy="0"/>
        </a:xfrm>
      </p:grpSpPr>
      <p:sp>
        <p:nvSpPr>
          <p:cNvPr id="253" name="Google Shape;253;p37"/>
          <p:cNvSpPr txBox="1">
            <a:spLocks noGrp="1"/>
          </p:cNvSpPr>
          <p:nvPr>
            <p:ph type="dt" idx="10"/>
          </p:nvPr>
        </p:nvSpPr>
        <p:spPr>
          <a:xfrm>
            <a:off x="9776298" y="6311900"/>
            <a:ext cx="1065056"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54" name="Google Shape;254;p37"/>
          <p:cNvSpPr txBox="1">
            <a:spLocks noGrp="1"/>
          </p:cNvSpPr>
          <p:nvPr>
            <p:ph type="sldNum" idx="12"/>
          </p:nvPr>
        </p:nvSpPr>
        <p:spPr>
          <a:xfrm>
            <a:off x="10709328" y="6311900"/>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55" name="Google Shape;255;p37"/>
          <p:cNvSpPr txBox="1">
            <a:spLocks noGrp="1"/>
          </p:cNvSpPr>
          <p:nvPr>
            <p:ph type="ftr" idx="11"/>
          </p:nvPr>
        </p:nvSpPr>
        <p:spPr>
          <a:xfrm>
            <a:off x="5750668" y="631190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56" name="Google Shape;256;p37"/>
          <p:cNvSpPr txBox="1">
            <a:spLocks noGrp="1"/>
          </p:cNvSpPr>
          <p:nvPr>
            <p:ph type="title"/>
          </p:nvPr>
        </p:nvSpPr>
        <p:spPr>
          <a:xfrm>
            <a:off x="803031" y="4462341"/>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Quattrocen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57" name="Google Shape;257;p37" descr="School buses"/>
          <p:cNvPicPr preferRelativeResize="0"/>
          <p:nvPr/>
        </p:nvPicPr>
        <p:blipFill rotWithShape="1">
          <a:blip r:embed="rId2">
            <a:alphaModFix/>
          </a:blip>
          <a:srcRect/>
          <a:stretch/>
        </p:blipFill>
        <p:spPr>
          <a:xfrm>
            <a:off x="0" y="0"/>
            <a:ext cx="12192000" cy="3914775"/>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Slide 3">
  <p:cSld name="Section Slide 3">
    <p:spTree>
      <p:nvGrpSpPr>
        <p:cNvPr id="1" name="Shape 258"/>
        <p:cNvGrpSpPr/>
        <p:nvPr/>
      </p:nvGrpSpPr>
      <p:grpSpPr>
        <a:xfrm>
          <a:off x="0" y="0"/>
          <a:ext cx="0" cy="0"/>
          <a:chOff x="0" y="0"/>
          <a:chExt cx="0" cy="0"/>
        </a:xfrm>
      </p:grpSpPr>
      <p:sp>
        <p:nvSpPr>
          <p:cNvPr id="259" name="Google Shape;259;p38"/>
          <p:cNvSpPr txBox="1">
            <a:spLocks noGrp="1"/>
          </p:cNvSpPr>
          <p:nvPr>
            <p:ph type="dt" idx="10"/>
          </p:nvPr>
        </p:nvSpPr>
        <p:spPr>
          <a:xfrm>
            <a:off x="9776298" y="6311900"/>
            <a:ext cx="1065056"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60" name="Google Shape;260;p38"/>
          <p:cNvSpPr txBox="1">
            <a:spLocks noGrp="1"/>
          </p:cNvSpPr>
          <p:nvPr>
            <p:ph type="sldNum" idx="12"/>
          </p:nvPr>
        </p:nvSpPr>
        <p:spPr>
          <a:xfrm>
            <a:off x="10709328" y="6311900"/>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61" name="Google Shape;261;p38"/>
          <p:cNvSpPr txBox="1">
            <a:spLocks noGrp="1"/>
          </p:cNvSpPr>
          <p:nvPr>
            <p:ph type="ftr" idx="11"/>
          </p:nvPr>
        </p:nvSpPr>
        <p:spPr>
          <a:xfrm>
            <a:off x="5750668" y="631190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62" name="Google Shape;262;p38"/>
          <p:cNvSpPr txBox="1">
            <a:spLocks noGrp="1"/>
          </p:cNvSpPr>
          <p:nvPr>
            <p:ph type="title"/>
          </p:nvPr>
        </p:nvSpPr>
        <p:spPr>
          <a:xfrm>
            <a:off x="803031" y="4462341"/>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Quattrocen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63" name="Google Shape;263;p38" descr="Group of graduates"/>
          <p:cNvPicPr preferRelativeResize="0"/>
          <p:nvPr/>
        </p:nvPicPr>
        <p:blipFill rotWithShape="1">
          <a:blip r:embed="rId2">
            <a:alphaModFix/>
          </a:blip>
          <a:srcRect/>
          <a:stretch/>
        </p:blipFill>
        <p:spPr>
          <a:xfrm>
            <a:off x="0" y="0"/>
            <a:ext cx="12192000" cy="3914775"/>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Slide 4">
  <p:cSld name="Section Slide 4">
    <p:spTree>
      <p:nvGrpSpPr>
        <p:cNvPr id="1" name="Shape 264"/>
        <p:cNvGrpSpPr/>
        <p:nvPr/>
      </p:nvGrpSpPr>
      <p:grpSpPr>
        <a:xfrm>
          <a:off x="0" y="0"/>
          <a:ext cx="0" cy="0"/>
          <a:chOff x="0" y="0"/>
          <a:chExt cx="0" cy="0"/>
        </a:xfrm>
      </p:grpSpPr>
      <p:sp>
        <p:nvSpPr>
          <p:cNvPr id="265" name="Google Shape;265;p39"/>
          <p:cNvSpPr txBox="1">
            <a:spLocks noGrp="1"/>
          </p:cNvSpPr>
          <p:nvPr>
            <p:ph type="dt" idx="10"/>
          </p:nvPr>
        </p:nvSpPr>
        <p:spPr>
          <a:xfrm>
            <a:off x="9776298" y="6311900"/>
            <a:ext cx="1065056"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66" name="Google Shape;266;p39"/>
          <p:cNvSpPr txBox="1">
            <a:spLocks noGrp="1"/>
          </p:cNvSpPr>
          <p:nvPr>
            <p:ph type="sldNum" idx="12"/>
          </p:nvPr>
        </p:nvSpPr>
        <p:spPr>
          <a:xfrm>
            <a:off x="10709328" y="6311900"/>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67" name="Google Shape;267;p39"/>
          <p:cNvSpPr txBox="1">
            <a:spLocks noGrp="1"/>
          </p:cNvSpPr>
          <p:nvPr>
            <p:ph type="ftr" idx="11"/>
          </p:nvPr>
        </p:nvSpPr>
        <p:spPr>
          <a:xfrm>
            <a:off x="5750668" y="631190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68" name="Google Shape;268;p39"/>
          <p:cNvSpPr txBox="1">
            <a:spLocks noGrp="1"/>
          </p:cNvSpPr>
          <p:nvPr>
            <p:ph type="title"/>
          </p:nvPr>
        </p:nvSpPr>
        <p:spPr>
          <a:xfrm>
            <a:off x="803031" y="4462341"/>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Quattrocen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69" name="Google Shape;269;p39" descr="A woman with two children in a library"/>
          <p:cNvPicPr preferRelativeResize="0"/>
          <p:nvPr/>
        </p:nvPicPr>
        <p:blipFill rotWithShape="1">
          <a:blip r:embed="rId2">
            <a:alphaModFix/>
          </a:blip>
          <a:srcRect/>
          <a:stretch/>
        </p:blipFill>
        <p:spPr>
          <a:xfrm>
            <a:off x="0" y="0"/>
            <a:ext cx="12192000" cy="3914775"/>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_Section Slide 4">
  <p:cSld name="1_Section Slide 4">
    <p:spTree>
      <p:nvGrpSpPr>
        <p:cNvPr id="1" name="Shape 270"/>
        <p:cNvGrpSpPr/>
        <p:nvPr/>
      </p:nvGrpSpPr>
      <p:grpSpPr>
        <a:xfrm>
          <a:off x="0" y="0"/>
          <a:ext cx="0" cy="0"/>
          <a:chOff x="0" y="0"/>
          <a:chExt cx="0" cy="0"/>
        </a:xfrm>
      </p:grpSpPr>
      <p:sp>
        <p:nvSpPr>
          <p:cNvPr id="271" name="Google Shape;271;p40"/>
          <p:cNvSpPr txBox="1">
            <a:spLocks noGrp="1"/>
          </p:cNvSpPr>
          <p:nvPr>
            <p:ph type="dt" idx="10"/>
          </p:nvPr>
        </p:nvSpPr>
        <p:spPr>
          <a:xfrm>
            <a:off x="9776298" y="6311900"/>
            <a:ext cx="1065056"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72" name="Google Shape;272;p40"/>
          <p:cNvSpPr txBox="1">
            <a:spLocks noGrp="1"/>
          </p:cNvSpPr>
          <p:nvPr>
            <p:ph type="sldNum" idx="12"/>
          </p:nvPr>
        </p:nvSpPr>
        <p:spPr>
          <a:xfrm>
            <a:off x="10709328" y="6311900"/>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73" name="Google Shape;273;p40"/>
          <p:cNvSpPr txBox="1">
            <a:spLocks noGrp="1"/>
          </p:cNvSpPr>
          <p:nvPr>
            <p:ph type="ftr" idx="11"/>
          </p:nvPr>
        </p:nvSpPr>
        <p:spPr>
          <a:xfrm>
            <a:off x="5750668" y="631190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74" name="Google Shape;274;p40"/>
          <p:cNvSpPr txBox="1">
            <a:spLocks noGrp="1"/>
          </p:cNvSpPr>
          <p:nvPr>
            <p:ph type="title"/>
          </p:nvPr>
        </p:nvSpPr>
        <p:spPr>
          <a:xfrm>
            <a:off x="803031" y="4462341"/>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Quattrocen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75" name="Google Shape;275;p40" descr="Two adults with three kindergarten students"/>
          <p:cNvPicPr preferRelativeResize="0"/>
          <p:nvPr/>
        </p:nvPicPr>
        <p:blipFill rotWithShape="1">
          <a:blip r:embed="rId2">
            <a:alphaModFix/>
          </a:blip>
          <a:srcRect/>
          <a:stretch/>
        </p:blipFill>
        <p:spPr>
          <a:xfrm>
            <a:off x="-1" y="0"/>
            <a:ext cx="12192000" cy="3914775"/>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7_Section Slide 4">
  <p:cSld name="7_Section Slide 4">
    <p:spTree>
      <p:nvGrpSpPr>
        <p:cNvPr id="1" name="Shape 276"/>
        <p:cNvGrpSpPr/>
        <p:nvPr/>
      </p:nvGrpSpPr>
      <p:grpSpPr>
        <a:xfrm>
          <a:off x="0" y="0"/>
          <a:ext cx="0" cy="0"/>
          <a:chOff x="0" y="0"/>
          <a:chExt cx="0" cy="0"/>
        </a:xfrm>
      </p:grpSpPr>
      <p:sp>
        <p:nvSpPr>
          <p:cNvPr id="277" name="Google Shape;277;p41"/>
          <p:cNvSpPr txBox="1">
            <a:spLocks noGrp="1"/>
          </p:cNvSpPr>
          <p:nvPr>
            <p:ph type="dt" idx="10"/>
          </p:nvPr>
        </p:nvSpPr>
        <p:spPr>
          <a:xfrm>
            <a:off x="9776298" y="6311900"/>
            <a:ext cx="1065056"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78" name="Google Shape;278;p41"/>
          <p:cNvSpPr txBox="1">
            <a:spLocks noGrp="1"/>
          </p:cNvSpPr>
          <p:nvPr>
            <p:ph type="sldNum" idx="12"/>
          </p:nvPr>
        </p:nvSpPr>
        <p:spPr>
          <a:xfrm>
            <a:off x="10709328" y="6311900"/>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79" name="Google Shape;279;p41"/>
          <p:cNvSpPr txBox="1">
            <a:spLocks noGrp="1"/>
          </p:cNvSpPr>
          <p:nvPr>
            <p:ph type="ftr" idx="11"/>
          </p:nvPr>
        </p:nvSpPr>
        <p:spPr>
          <a:xfrm>
            <a:off x="5750668" y="631190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80" name="Google Shape;280;p41"/>
          <p:cNvSpPr txBox="1">
            <a:spLocks noGrp="1"/>
          </p:cNvSpPr>
          <p:nvPr>
            <p:ph type="title"/>
          </p:nvPr>
        </p:nvSpPr>
        <p:spPr>
          <a:xfrm>
            <a:off x="803031" y="4462341"/>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Quattrocen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81" name="Google Shape;281;p41" descr="Students with raised hands"/>
          <p:cNvPicPr preferRelativeResize="0"/>
          <p:nvPr/>
        </p:nvPicPr>
        <p:blipFill rotWithShape="1">
          <a:blip r:embed="rId2">
            <a:alphaModFix/>
          </a:blip>
          <a:srcRect/>
          <a:stretch/>
        </p:blipFill>
        <p:spPr>
          <a:xfrm>
            <a:off x="-1" y="0"/>
            <a:ext cx="12192000" cy="3914775"/>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_Section Slide 4">
  <p:cSld name="2_Section Slide 4">
    <p:spTree>
      <p:nvGrpSpPr>
        <p:cNvPr id="1" name="Shape 282"/>
        <p:cNvGrpSpPr/>
        <p:nvPr/>
      </p:nvGrpSpPr>
      <p:grpSpPr>
        <a:xfrm>
          <a:off x="0" y="0"/>
          <a:ext cx="0" cy="0"/>
          <a:chOff x="0" y="0"/>
          <a:chExt cx="0" cy="0"/>
        </a:xfrm>
      </p:grpSpPr>
      <p:sp>
        <p:nvSpPr>
          <p:cNvPr id="283" name="Google Shape;283;p42"/>
          <p:cNvSpPr txBox="1">
            <a:spLocks noGrp="1"/>
          </p:cNvSpPr>
          <p:nvPr>
            <p:ph type="dt" idx="10"/>
          </p:nvPr>
        </p:nvSpPr>
        <p:spPr>
          <a:xfrm>
            <a:off x="9776298" y="6311900"/>
            <a:ext cx="1065056"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84" name="Google Shape;284;p42"/>
          <p:cNvSpPr txBox="1">
            <a:spLocks noGrp="1"/>
          </p:cNvSpPr>
          <p:nvPr>
            <p:ph type="sldNum" idx="12"/>
          </p:nvPr>
        </p:nvSpPr>
        <p:spPr>
          <a:xfrm>
            <a:off x="10709328" y="6311900"/>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85" name="Google Shape;285;p42"/>
          <p:cNvSpPr txBox="1">
            <a:spLocks noGrp="1"/>
          </p:cNvSpPr>
          <p:nvPr>
            <p:ph type="ftr" idx="11"/>
          </p:nvPr>
        </p:nvSpPr>
        <p:spPr>
          <a:xfrm>
            <a:off x="5750668" y="631190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86" name="Google Shape;286;p42"/>
          <p:cNvSpPr txBox="1">
            <a:spLocks noGrp="1"/>
          </p:cNvSpPr>
          <p:nvPr>
            <p:ph type="title"/>
          </p:nvPr>
        </p:nvSpPr>
        <p:spPr>
          <a:xfrm>
            <a:off x="803031" y="4462341"/>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Quattrocen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87" name="Google Shape;287;p42" descr="High schooler and teacher at whiteboard"/>
          <p:cNvPicPr preferRelativeResize="0"/>
          <p:nvPr/>
        </p:nvPicPr>
        <p:blipFill rotWithShape="1">
          <a:blip r:embed="rId2">
            <a:alphaModFix/>
          </a:blip>
          <a:srcRect/>
          <a:stretch/>
        </p:blipFill>
        <p:spPr>
          <a:xfrm>
            <a:off x="-9908" y="0"/>
            <a:ext cx="12201906" cy="391795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Slide 2">
  <p:cSld name="Section Slide 2">
    <p:spTree>
      <p:nvGrpSpPr>
        <p:cNvPr id="1" name="Shape 33"/>
        <p:cNvGrpSpPr/>
        <p:nvPr/>
      </p:nvGrpSpPr>
      <p:grpSpPr>
        <a:xfrm>
          <a:off x="0" y="0"/>
          <a:ext cx="0" cy="0"/>
          <a:chOff x="0" y="0"/>
          <a:chExt cx="0" cy="0"/>
        </a:xfrm>
      </p:grpSpPr>
      <p:sp>
        <p:nvSpPr>
          <p:cNvPr id="34" name="Google Shape;34;p5"/>
          <p:cNvSpPr txBox="1">
            <a:spLocks noGrp="1"/>
          </p:cNvSpPr>
          <p:nvPr>
            <p:ph type="dt" idx="10"/>
          </p:nvPr>
        </p:nvSpPr>
        <p:spPr>
          <a:xfrm>
            <a:off x="9776298" y="6311900"/>
            <a:ext cx="1065056"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5"/>
          <p:cNvSpPr txBox="1">
            <a:spLocks noGrp="1"/>
          </p:cNvSpPr>
          <p:nvPr>
            <p:ph type="sldNum" idx="12"/>
          </p:nvPr>
        </p:nvSpPr>
        <p:spPr>
          <a:xfrm>
            <a:off x="10709328" y="6311900"/>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36" name="Google Shape;36;p5"/>
          <p:cNvSpPr txBox="1">
            <a:spLocks noGrp="1"/>
          </p:cNvSpPr>
          <p:nvPr>
            <p:ph type="ftr" idx="11"/>
          </p:nvPr>
        </p:nvSpPr>
        <p:spPr>
          <a:xfrm>
            <a:off x="5750668" y="631190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title"/>
          </p:nvPr>
        </p:nvSpPr>
        <p:spPr>
          <a:xfrm>
            <a:off x="803031" y="4462341"/>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Quattrocen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8" name="Google Shape;38;p5" descr="School buses"/>
          <p:cNvPicPr preferRelativeResize="0"/>
          <p:nvPr/>
        </p:nvPicPr>
        <p:blipFill rotWithShape="1">
          <a:blip r:embed="rId2">
            <a:alphaModFix/>
          </a:blip>
          <a:srcRect/>
          <a:stretch/>
        </p:blipFill>
        <p:spPr>
          <a:xfrm>
            <a:off x="0" y="0"/>
            <a:ext cx="12192000" cy="3914775"/>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3_Section Slide 4">
  <p:cSld name="3_Section Slide 4">
    <p:spTree>
      <p:nvGrpSpPr>
        <p:cNvPr id="1" name="Shape 288"/>
        <p:cNvGrpSpPr/>
        <p:nvPr/>
      </p:nvGrpSpPr>
      <p:grpSpPr>
        <a:xfrm>
          <a:off x="0" y="0"/>
          <a:ext cx="0" cy="0"/>
          <a:chOff x="0" y="0"/>
          <a:chExt cx="0" cy="0"/>
        </a:xfrm>
      </p:grpSpPr>
      <p:sp>
        <p:nvSpPr>
          <p:cNvPr id="289" name="Google Shape;289;p43"/>
          <p:cNvSpPr txBox="1">
            <a:spLocks noGrp="1"/>
          </p:cNvSpPr>
          <p:nvPr>
            <p:ph type="dt" idx="10"/>
          </p:nvPr>
        </p:nvSpPr>
        <p:spPr>
          <a:xfrm>
            <a:off x="9776298" y="6311900"/>
            <a:ext cx="1065056"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90" name="Google Shape;290;p43"/>
          <p:cNvSpPr txBox="1">
            <a:spLocks noGrp="1"/>
          </p:cNvSpPr>
          <p:nvPr>
            <p:ph type="sldNum" idx="12"/>
          </p:nvPr>
        </p:nvSpPr>
        <p:spPr>
          <a:xfrm>
            <a:off x="10709328" y="6311900"/>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91" name="Google Shape;291;p43"/>
          <p:cNvSpPr txBox="1">
            <a:spLocks noGrp="1"/>
          </p:cNvSpPr>
          <p:nvPr>
            <p:ph type="ftr" idx="11"/>
          </p:nvPr>
        </p:nvSpPr>
        <p:spPr>
          <a:xfrm>
            <a:off x="5750668" y="631190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92" name="Google Shape;292;p43"/>
          <p:cNvSpPr txBox="1">
            <a:spLocks noGrp="1"/>
          </p:cNvSpPr>
          <p:nvPr>
            <p:ph type="title"/>
          </p:nvPr>
        </p:nvSpPr>
        <p:spPr>
          <a:xfrm>
            <a:off x="803031" y="4462341"/>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Quattrocen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93" name="Google Shape;293;p43" descr="Man helping child put on mask."/>
          <p:cNvPicPr preferRelativeResize="0"/>
          <p:nvPr/>
        </p:nvPicPr>
        <p:blipFill rotWithShape="1">
          <a:blip r:embed="rId2">
            <a:alphaModFix/>
          </a:blip>
          <a:srcRect/>
          <a:stretch/>
        </p:blipFill>
        <p:spPr>
          <a:xfrm>
            <a:off x="-9910" y="0"/>
            <a:ext cx="12201906" cy="3917955"/>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4_Section Slide 4">
  <p:cSld name="4_Section Slide 4">
    <p:spTree>
      <p:nvGrpSpPr>
        <p:cNvPr id="1" name="Shape 294"/>
        <p:cNvGrpSpPr/>
        <p:nvPr/>
      </p:nvGrpSpPr>
      <p:grpSpPr>
        <a:xfrm>
          <a:off x="0" y="0"/>
          <a:ext cx="0" cy="0"/>
          <a:chOff x="0" y="0"/>
          <a:chExt cx="0" cy="0"/>
        </a:xfrm>
      </p:grpSpPr>
      <p:sp>
        <p:nvSpPr>
          <p:cNvPr id="295" name="Google Shape;295;p44"/>
          <p:cNvSpPr txBox="1">
            <a:spLocks noGrp="1"/>
          </p:cNvSpPr>
          <p:nvPr>
            <p:ph type="dt" idx="10"/>
          </p:nvPr>
        </p:nvSpPr>
        <p:spPr>
          <a:xfrm>
            <a:off x="9776298" y="6311900"/>
            <a:ext cx="1065056"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96" name="Google Shape;296;p44"/>
          <p:cNvSpPr txBox="1">
            <a:spLocks noGrp="1"/>
          </p:cNvSpPr>
          <p:nvPr>
            <p:ph type="sldNum" idx="12"/>
          </p:nvPr>
        </p:nvSpPr>
        <p:spPr>
          <a:xfrm>
            <a:off x="10709328" y="6311900"/>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97" name="Google Shape;297;p44"/>
          <p:cNvSpPr txBox="1">
            <a:spLocks noGrp="1"/>
          </p:cNvSpPr>
          <p:nvPr>
            <p:ph type="ftr" idx="11"/>
          </p:nvPr>
        </p:nvSpPr>
        <p:spPr>
          <a:xfrm>
            <a:off x="5750668" y="631190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98" name="Google Shape;298;p44"/>
          <p:cNvSpPr txBox="1">
            <a:spLocks noGrp="1"/>
          </p:cNvSpPr>
          <p:nvPr>
            <p:ph type="title"/>
          </p:nvPr>
        </p:nvSpPr>
        <p:spPr>
          <a:xfrm>
            <a:off x="803031" y="4462341"/>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Quattrocen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99" name="Google Shape;299;p44" descr="Child in glasses and mask"/>
          <p:cNvPicPr preferRelativeResize="0"/>
          <p:nvPr/>
        </p:nvPicPr>
        <p:blipFill rotWithShape="1">
          <a:blip r:embed="rId2">
            <a:alphaModFix/>
          </a:blip>
          <a:srcRect/>
          <a:stretch/>
        </p:blipFill>
        <p:spPr>
          <a:xfrm>
            <a:off x="-9909" y="0"/>
            <a:ext cx="12201903" cy="3917955"/>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5_Section Slide 4">
  <p:cSld name="5_Section Slide 4">
    <p:spTree>
      <p:nvGrpSpPr>
        <p:cNvPr id="1" name="Shape 300"/>
        <p:cNvGrpSpPr/>
        <p:nvPr/>
      </p:nvGrpSpPr>
      <p:grpSpPr>
        <a:xfrm>
          <a:off x="0" y="0"/>
          <a:ext cx="0" cy="0"/>
          <a:chOff x="0" y="0"/>
          <a:chExt cx="0" cy="0"/>
        </a:xfrm>
      </p:grpSpPr>
      <p:sp>
        <p:nvSpPr>
          <p:cNvPr id="301" name="Google Shape;301;p45"/>
          <p:cNvSpPr txBox="1">
            <a:spLocks noGrp="1"/>
          </p:cNvSpPr>
          <p:nvPr>
            <p:ph type="dt" idx="10"/>
          </p:nvPr>
        </p:nvSpPr>
        <p:spPr>
          <a:xfrm>
            <a:off x="9776298" y="6311900"/>
            <a:ext cx="1065056"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02" name="Google Shape;302;p45"/>
          <p:cNvSpPr txBox="1">
            <a:spLocks noGrp="1"/>
          </p:cNvSpPr>
          <p:nvPr>
            <p:ph type="sldNum" idx="12"/>
          </p:nvPr>
        </p:nvSpPr>
        <p:spPr>
          <a:xfrm>
            <a:off x="10709328" y="6311900"/>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303" name="Google Shape;303;p45"/>
          <p:cNvSpPr txBox="1">
            <a:spLocks noGrp="1"/>
          </p:cNvSpPr>
          <p:nvPr>
            <p:ph type="ftr" idx="11"/>
          </p:nvPr>
        </p:nvSpPr>
        <p:spPr>
          <a:xfrm>
            <a:off x="5750668" y="631190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04" name="Google Shape;304;p45"/>
          <p:cNvSpPr txBox="1">
            <a:spLocks noGrp="1"/>
          </p:cNvSpPr>
          <p:nvPr>
            <p:ph type="title"/>
          </p:nvPr>
        </p:nvSpPr>
        <p:spPr>
          <a:xfrm>
            <a:off x="803031" y="4462341"/>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Quattrocen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05" name="Google Shape;305;p45" descr="Two teachers wearing masks in classroom"/>
          <p:cNvPicPr preferRelativeResize="0"/>
          <p:nvPr/>
        </p:nvPicPr>
        <p:blipFill rotWithShape="1">
          <a:blip r:embed="rId2">
            <a:alphaModFix/>
          </a:blip>
          <a:srcRect/>
          <a:stretch/>
        </p:blipFill>
        <p:spPr>
          <a:xfrm>
            <a:off x="-9909" y="0"/>
            <a:ext cx="12201903" cy="3917954"/>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Slide Alt">
  <p:cSld name="Section Slide Alt">
    <p:spTree>
      <p:nvGrpSpPr>
        <p:cNvPr id="1" name="Shape 306"/>
        <p:cNvGrpSpPr/>
        <p:nvPr/>
      </p:nvGrpSpPr>
      <p:grpSpPr>
        <a:xfrm>
          <a:off x="0" y="0"/>
          <a:ext cx="0" cy="0"/>
          <a:chOff x="0" y="0"/>
          <a:chExt cx="0" cy="0"/>
        </a:xfrm>
      </p:grpSpPr>
      <p:sp>
        <p:nvSpPr>
          <p:cNvPr id="307" name="Google Shape;307;p46"/>
          <p:cNvSpPr txBox="1">
            <a:spLocks noGrp="1"/>
          </p:cNvSpPr>
          <p:nvPr>
            <p:ph type="dt" idx="10"/>
          </p:nvPr>
        </p:nvSpPr>
        <p:spPr>
          <a:xfrm>
            <a:off x="9776298" y="6311900"/>
            <a:ext cx="1065056"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08" name="Google Shape;308;p46"/>
          <p:cNvSpPr txBox="1">
            <a:spLocks noGrp="1"/>
          </p:cNvSpPr>
          <p:nvPr>
            <p:ph type="sldNum" idx="12"/>
          </p:nvPr>
        </p:nvSpPr>
        <p:spPr>
          <a:xfrm>
            <a:off x="10709328" y="6311900"/>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309" name="Google Shape;309;p46"/>
          <p:cNvSpPr txBox="1">
            <a:spLocks noGrp="1"/>
          </p:cNvSpPr>
          <p:nvPr>
            <p:ph type="ftr" idx="11"/>
          </p:nvPr>
        </p:nvSpPr>
        <p:spPr>
          <a:xfrm>
            <a:off x="5750668" y="631190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10" name="Google Shape;310;p46"/>
          <p:cNvSpPr/>
          <p:nvPr/>
        </p:nvSpPr>
        <p:spPr>
          <a:xfrm>
            <a:off x="0" y="0"/>
            <a:ext cx="6110514" cy="6858000"/>
          </a:xfrm>
          <a:prstGeom prst="rect">
            <a:avLst/>
          </a:prstGeom>
          <a:solidFill>
            <a:srgbClr val="4040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1" name="Google Shape;311;p46"/>
          <p:cNvSpPr txBox="1"/>
          <p:nvPr/>
        </p:nvSpPr>
        <p:spPr>
          <a:xfrm>
            <a:off x="638629" y="2873829"/>
            <a:ext cx="48768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F7F5EB"/>
                </a:solidFill>
                <a:latin typeface="Quattrocento Sans"/>
                <a:ea typeface="Quattrocento Sans"/>
                <a:cs typeface="Quattrocento Sans"/>
                <a:sym typeface="Quattrocento Sans"/>
              </a:rPr>
              <a:t>Section Title</a:t>
            </a:r>
            <a:endParaRPr sz="1400" b="0" i="0" u="none" strike="noStrike" cap="none">
              <a:solidFill>
                <a:srgbClr val="000000"/>
              </a:solidFill>
              <a:latin typeface="Arial"/>
              <a:ea typeface="Arial"/>
              <a:cs typeface="Arial"/>
              <a:sym typeface="Arial"/>
            </a:endParaRPr>
          </a:p>
        </p:txBody>
      </p:sp>
      <p:pic>
        <p:nvPicPr>
          <p:cNvPr id="312" name="Google Shape;312;p46" title="OSPI logo"/>
          <p:cNvPicPr preferRelativeResize="0"/>
          <p:nvPr/>
        </p:nvPicPr>
        <p:blipFill rotWithShape="1">
          <a:blip r:embed="rId2">
            <a:alphaModFix/>
          </a:blip>
          <a:srcRect/>
          <a:stretch/>
        </p:blipFill>
        <p:spPr>
          <a:xfrm>
            <a:off x="638629" y="5678455"/>
            <a:ext cx="4864704" cy="813910"/>
          </a:xfrm>
          <a:prstGeom prst="rect">
            <a:avLst/>
          </a:prstGeom>
          <a:noFill/>
          <a:ln>
            <a:noFill/>
          </a:ln>
        </p:spPr>
      </p:pic>
      <p:sp>
        <p:nvSpPr>
          <p:cNvPr id="313" name="Google Shape;313;p46"/>
          <p:cNvSpPr txBox="1"/>
          <p:nvPr/>
        </p:nvSpPr>
        <p:spPr>
          <a:xfrm>
            <a:off x="6571343" y="698160"/>
            <a:ext cx="5181600" cy="43513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40403D"/>
              </a:buClr>
              <a:buSzPts val="2800"/>
              <a:buFont typeface="Arial"/>
              <a:buChar char="•"/>
            </a:pPr>
            <a:r>
              <a:rPr lang="en-US" sz="2800" b="0" i="0" u="none" strike="noStrike" cap="none">
                <a:solidFill>
                  <a:srgbClr val="40403D"/>
                </a:solidFill>
                <a:latin typeface="Quattrocento Sans"/>
                <a:ea typeface="Quattrocento Sans"/>
                <a:cs typeface="Quattrocento Sans"/>
                <a:sym typeface="Quattrocento Sans"/>
              </a:rPr>
              <a:t>Edit Master text styles</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40403D"/>
              </a:buClr>
              <a:buSzPts val="2400"/>
              <a:buFont typeface="Arial"/>
              <a:buChar char="•"/>
            </a:pPr>
            <a:r>
              <a:rPr lang="en-US" sz="2400" b="0" i="0" u="none" strike="noStrike" cap="none">
                <a:solidFill>
                  <a:srgbClr val="40403D"/>
                </a:solidFill>
                <a:latin typeface="Quattrocento Sans"/>
                <a:ea typeface="Quattrocento Sans"/>
                <a:cs typeface="Quattrocento Sans"/>
                <a:sym typeface="Quattrocento Sans"/>
              </a:rPr>
              <a:t>Second level</a:t>
            </a:r>
            <a:endParaRPr sz="1400" b="0" i="0" u="none" strike="noStrike" cap="none">
              <a:solidFill>
                <a:srgbClr val="000000"/>
              </a:solidFill>
              <a:latin typeface="Arial"/>
              <a:ea typeface="Arial"/>
              <a:cs typeface="Arial"/>
              <a:sym typeface="Arial"/>
            </a:endParaRPr>
          </a:p>
          <a:p>
            <a:pPr marL="1143000" marR="0" lvl="2" indent="-228600" algn="l" rtl="0">
              <a:lnSpc>
                <a:spcPct val="90000"/>
              </a:lnSpc>
              <a:spcBef>
                <a:spcPts val="500"/>
              </a:spcBef>
              <a:spcAft>
                <a:spcPts val="0"/>
              </a:spcAft>
              <a:buClr>
                <a:srgbClr val="40403D"/>
              </a:buClr>
              <a:buSzPts val="2000"/>
              <a:buFont typeface="Arial"/>
              <a:buChar char="•"/>
            </a:pPr>
            <a:r>
              <a:rPr lang="en-US" sz="2000" b="0" i="0" u="none" strike="noStrike" cap="none">
                <a:solidFill>
                  <a:srgbClr val="40403D"/>
                </a:solidFill>
                <a:latin typeface="Quattrocento Sans"/>
                <a:ea typeface="Quattrocento Sans"/>
                <a:cs typeface="Quattrocento Sans"/>
                <a:sym typeface="Quattrocento Sans"/>
              </a:rPr>
              <a:t>Third level</a:t>
            </a:r>
            <a:endParaRPr sz="1400" b="0" i="0" u="none" strike="noStrike" cap="none">
              <a:solidFill>
                <a:srgbClr val="000000"/>
              </a:solidFill>
              <a:latin typeface="Arial"/>
              <a:ea typeface="Arial"/>
              <a:cs typeface="Arial"/>
              <a:sym typeface="Arial"/>
            </a:endParaRPr>
          </a:p>
          <a:p>
            <a:pPr marL="1600200" marR="0" lvl="3" indent="-228600" algn="l" rtl="0">
              <a:lnSpc>
                <a:spcPct val="90000"/>
              </a:lnSpc>
              <a:spcBef>
                <a:spcPts val="500"/>
              </a:spcBef>
              <a:spcAft>
                <a:spcPts val="0"/>
              </a:spcAft>
              <a:buClr>
                <a:srgbClr val="40403D"/>
              </a:buClr>
              <a:buSzPts val="1800"/>
              <a:buFont typeface="Arial"/>
              <a:buChar char="•"/>
            </a:pPr>
            <a:r>
              <a:rPr lang="en-US" sz="1800" b="0" i="0" u="none" strike="noStrike" cap="none">
                <a:solidFill>
                  <a:srgbClr val="40403D"/>
                </a:solidFill>
                <a:latin typeface="Quattrocento Sans"/>
                <a:ea typeface="Quattrocento Sans"/>
                <a:cs typeface="Quattrocento Sans"/>
                <a:sym typeface="Quattrocento Sans"/>
              </a:rPr>
              <a:t>Fourth level</a:t>
            </a:r>
            <a:endParaRPr sz="1400" b="0" i="0" u="none" strike="noStrike" cap="none">
              <a:solidFill>
                <a:srgbClr val="000000"/>
              </a:solidFill>
              <a:latin typeface="Arial"/>
              <a:ea typeface="Arial"/>
              <a:cs typeface="Arial"/>
              <a:sym typeface="Arial"/>
            </a:endParaRPr>
          </a:p>
          <a:p>
            <a:pPr marL="2057400" marR="0" lvl="4" indent="-228600" algn="l" rtl="0">
              <a:lnSpc>
                <a:spcPct val="90000"/>
              </a:lnSpc>
              <a:spcBef>
                <a:spcPts val="500"/>
              </a:spcBef>
              <a:spcAft>
                <a:spcPts val="0"/>
              </a:spcAft>
              <a:buClr>
                <a:srgbClr val="40403D"/>
              </a:buClr>
              <a:buSzPts val="1800"/>
              <a:buFont typeface="Arial"/>
              <a:buChar char="•"/>
            </a:pPr>
            <a:r>
              <a:rPr lang="en-US" sz="1800" b="0" i="0" u="none" strike="noStrike" cap="none">
                <a:solidFill>
                  <a:srgbClr val="40403D"/>
                </a:solidFill>
                <a:latin typeface="Quattrocento Sans"/>
                <a:ea typeface="Quattrocento Sans"/>
                <a:cs typeface="Quattrocento Sans"/>
                <a:sym typeface="Quattrocento Sans"/>
              </a:rPr>
              <a:t>Fifth level</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nnect with OSPI">
  <p:cSld name="Connect with OSPI">
    <p:spTree>
      <p:nvGrpSpPr>
        <p:cNvPr id="1" name="Shape 314"/>
        <p:cNvGrpSpPr/>
        <p:nvPr/>
      </p:nvGrpSpPr>
      <p:grpSpPr>
        <a:xfrm>
          <a:off x="0" y="0"/>
          <a:ext cx="0" cy="0"/>
          <a:chOff x="0" y="0"/>
          <a:chExt cx="0" cy="0"/>
        </a:xfrm>
      </p:grpSpPr>
      <p:sp>
        <p:nvSpPr>
          <p:cNvPr id="315" name="Google Shape;315;p47"/>
          <p:cNvSpPr txBox="1">
            <a:spLocks noGrp="1"/>
          </p:cNvSpPr>
          <p:nvPr>
            <p:ph type="dt" idx="10"/>
          </p:nvPr>
        </p:nvSpPr>
        <p:spPr>
          <a:xfrm>
            <a:off x="9776298" y="6311900"/>
            <a:ext cx="1065056"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16" name="Google Shape;316;p47"/>
          <p:cNvSpPr txBox="1">
            <a:spLocks noGrp="1"/>
          </p:cNvSpPr>
          <p:nvPr>
            <p:ph type="sldNum" idx="12"/>
          </p:nvPr>
        </p:nvSpPr>
        <p:spPr>
          <a:xfrm>
            <a:off x="10709328" y="6311900"/>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317" name="Google Shape;317;p47"/>
          <p:cNvSpPr txBox="1">
            <a:spLocks noGrp="1"/>
          </p:cNvSpPr>
          <p:nvPr>
            <p:ph type="ftr" idx="11"/>
          </p:nvPr>
        </p:nvSpPr>
        <p:spPr>
          <a:xfrm>
            <a:off x="5750668" y="631190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pic>
        <p:nvPicPr>
          <p:cNvPr id="318" name="Google Shape;318;p47" title="OSPI logo"/>
          <p:cNvPicPr preferRelativeResize="0"/>
          <p:nvPr/>
        </p:nvPicPr>
        <p:blipFill rotWithShape="1">
          <a:blip r:embed="rId2">
            <a:alphaModFix/>
          </a:blip>
          <a:srcRect/>
          <a:stretch/>
        </p:blipFill>
        <p:spPr>
          <a:xfrm>
            <a:off x="1931779" y="833184"/>
            <a:ext cx="7738478" cy="1294719"/>
          </a:xfrm>
          <a:prstGeom prst="rect">
            <a:avLst/>
          </a:prstGeom>
          <a:noFill/>
          <a:ln>
            <a:noFill/>
          </a:ln>
        </p:spPr>
      </p:pic>
      <p:sp>
        <p:nvSpPr>
          <p:cNvPr id="319" name="Google Shape;319;p47"/>
          <p:cNvSpPr txBox="1"/>
          <p:nvPr/>
        </p:nvSpPr>
        <p:spPr>
          <a:xfrm>
            <a:off x="1837346" y="2290273"/>
            <a:ext cx="8015955"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1" u="none" strike="noStrike" cap="none">
                <a:solidFill>
                  <a:schemeClr val="dk1"/>
                </a:solidFill>
                <a:latin typeface="Calibri"/>
                <a:ea typeface="Calibri"/>
                <a:cs typeface="Calibri"/>
                <a:sym typeface="Calibri"/>
              </a:rPr>
              <a:t>Connect with us!</a:t>
            </a:r>
            <a:endParaRPr sz="1400" b="0" i="0" u="none" strike="noStrike" cap="none">
              <a:solidFill>
                <a:srgbClr val="000000"/>
              </a:solidFill>
              <a:latin typeface="Arial"/>
              <a:ea typeface="Arial"/>
              <a:cs typeface="Arial"/>
              <a:sym typeface="Arial"/>
            </a:endParaRPr>
          </a:p>
        </p:txBody>
      </p:sp>
      <p:sp>
        <p:nvSpPr>
          <p:cNvPr id="320" name="Google Shape;320;p47"/>
          <p:cNvSpPr/>
          <p:nvPr/>
        </p:nvSpPr>
        <p:spPr>
          <a:xfrm>
            <a:off x="0" y="3247402"/>
            <a:ext cx="12192000" cy="361059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21" name="Google Shape;321;p47"/>
          <p:cNvPicPr preferRelativeResize="0"/>
          <p:nvPr/>
        </p:nvPicPr>
        <p:blipFill rotWithShape="1">
          <a:blip r:embed="rId3">
            <a:alphaModFix/>
          </a:blip>
          <a:srcRect/>
          <a:stretch/>
        </p:blipFill>
        <p:spPr>
          <a:xfrm>
            <a:off x="6461513" y="3784874"/>
            <a:ext cx="553212" cy="553212"/>
          </a:xfrm>
          <a:prstGeom prst="rect">
            <a:avLst/>
          </a:prstGeom>
          <a:noFill/>
          <a:ln>
            <a:noFill/>
          </a:ln>
        </p:spPr>
      </p:pic>
      <p:pic>
        <p:nvPicPr>
          <p:cNvPr id="322" name="Google Shape;322;p47"/>
          <p:cNvPicPr preferRelativeResize="0"/>
          <p:nvPr/>
        </p:nvPicPr>
        <p:blipFill rotWithShape="1">
          <a:blip r:embed="rId4">
            <a:alphaModFix/>
          </a:blip>
          <a:srcRect/>
          <a:stretch/>
        </p:blipFill>
        <p:spPr>
          <a:xfrm>
            <a:off x="1921656" y="3815951"/>
            <a:ext cx="539718" cy="539718"/>
          </a:xfrm>
          <a:prstGeom prst="rect">
            <a:avLst/>
          </a:prstGeom>
          <a:noFill/>
          <a:ln>
            <a:noFill/>
          </a:ln>
        </p:spPr>
      </p:pic>
      <p:pic>
        <p:nvPicPr>
          <p:cNvPr id="323" name="Google Shape;323;p47"/>
          <p:cNvPicPr preferRelativeResize="0"/>
          <p:nvPr/>
        </p:nvPicPr>
        <p:blipFill rotWithShape="1">
          <a:blip r:embed="rId5">
            <a:alphaModFix/>
          </a:blip>
          <a:srcRect/>
          <a:stretch/>
        </p:blipFill>
        <p:spPr>
          <a:xfrm>
            <a:off x="6461513" y="5580016"/>
            <a:ext cx="553212" cy="553212"/>
          </a:xfrm>
          <a:prstGeom prst="rect">
            <a:avLst/>
          </a:prstGeom>
          <a:noFill/>
          <a:ln>
            <a:noFill/>
          </a:ln>
        </p:spPr>
      </p:pic>
      <p:pic>
        <p:nvPicPr>
          <p:cNvPr id="324" name="Google Shape;324;p47"/>
          <p:cNvPicPr preferRelativeResize="0"/>
          <p:nvPr/>
        </p:nvPicPr>
        <p:blipFill rotWithShape="1">
          <a:blip r:embed="rId6">
            <a:alphaModFix/>
          </a:blip>
          <a:srcRect/>
          <a:stretch/>
        </p:blipFill>
        <p:spPr>
          <a:xfrm>
            <a:off x="1914909" y="5629554"/>
            <a:ext cx="553212" cy="553212"/>
          </a:xfrm>
          <a:prstGeom prst="rect">
            <a:avLst/>
          </a:prstGeom>
          <a:noFill/>
          <a:ln>
            <a:noFill/>
          </a:ln>
        </p:spPr>
      </p:pic>
      <p:pic>
        <p:nvPicPr>
          <p:cNvPr id="325" name="Google Shape;325;p47"/>
          <p:cNvPicPr preferRelativeResize="0"/>
          <p:nvPr/>
        </p:nvPicPr>
        <p:blipFill rotWithShape="1">
          <a:blip r:embed="rId7">
            <a:alphaModFix/>
          </a:blip>
          <a:srcRect/>
          <a:stretch/>
        </p:blipFill>
        <p:spPr>
          <a:xfrm>
            <a:off x="1914909" y="4764484"/>
            <a:ext cx="553212" cy="553212"/>
          </a:xfrm>
          <a:prstGeom prst="rect">
            <a:avLst/>
          </a:prstGeom>
          <a:noFill/>
          <a:ln>
            <a:noFill/>
          </a:ln>
        </p:spPr>
      </p:pic>
      <p:pic>
        <p:nvPicPr>
          <p:cNvPr id="326" name="Google Shape;326;p47"/>
          <p:cNvPicPr preferRelativeResize="0"/>
          <p:nvPr/>
        </p:nvPicPr>
        <p:blipFill rotWithShape="1">
          <a:blip r:embed="rId8">
            <a:alphaModFix/>
          </a:blip>
          <a:srcRect/>
          <a:stretch/>
        </p:blipFill>
        <p:spPr>
          <a:xfrm>
            <a:off x="6461513" y="4721316"/>
            <a:ext cx="553212" cy="553212"/>
          </a:xfrm>
          <a:prstGeom prst="rect">
            <a:avLst/>
          </a:prstGeom>
          <a:noFill/>
          <a:ln>
            <a:noFill/>
          </a:ln>
        </p:spPr>
      </p:pic>
      <p:sp>
        <p:nvSpPr>
          <p:cNvPr id="327" name="Google Shape;327;p47"/>
          <p:cNvSpPr txBox="1"/>
          <p:nvPr/>
        </p:nvSpPr>
        <p:spPr>
          <a:xfrm>
            <a:off x="7181113" y="3863209"/>
            <a:ext cx="3179035"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facebook.com/waospi</a:t>
            </a:r>
            <a:endParaRPr sz="2000" b="0" i="0" u="none" strike="noStrike" cap="none">
              <a:solidFill>
                <a:schemeClr val="lt1"/>
              </a:solidFill>
              <a:latin typeface="Calibri"/>
              <a:ea typeface="Calibri"/>
              <a:cs typeface="Calibri"/>
              <a:sym typeface="Calibri"/>
            </a:endParaRPr>
          </a:p>
        </p:txBody>
      </p:sp>
      <p:sp>
        <p:nvSpPr>
          <p:cNvPr id="328" name="Google Shape;328;p47"/>
          <p:cNvSpPr txBox="1"/>
          <p:nvPr/>
        </p:nvSpPr>
        <p:spPr>
          <a:xfrm>
            <a:off x="2620317" y="4852987"/>
            <a:ext cx="3179035"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twitter.com/waospi</a:t>
            </a:r>
            <a:endParaRPr sz="2000" b="0" i="0" u="none" strike="noStrike" cap="none">
              <a:solidFill>
                <a:schemeClr val="lt1"/>
              </a:solidFill>
              <a:latin typeface="Calibri"/>
              <a:ea typeface="Calibri"/>
              <a:cs typeface="Calibri"/>
              <a:sym typeface="Calibri"/>
            </a:endParaRPr>
          </a:p>
        </p:txBody>
      </p:sp>
      <p:sp>
        <p:nvSpPr>
          <p:cNvPr id="329" name="Google Shape;329;p47"/>
          <p:cNvSpPr txBox="1"/>
          <p:nvPr/>
        </p:nvSpPr>
        <p:spPr>
          <a:xfrm>
            <a:off x="7155817" y="4783765"/>
            <a:ext cx="3179035"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youtube.com/waospi</a:t>
            </a:r>
            <a:endParaRPr sz="2000" b="0" i="0" u="none" strike="noStrike" cap="none">
              <a:solidFill>
                <a:schemeClr val="lt1"/>
              </a:solidFill>
              <a:latin typeface="Calibri"/>
              <a:ea typeface="Calibri"/>
              <a:cs typeface="Calibri"/>
              <a:sym typeface="Calibri"/>
            </a:endParaRPr>
          </a:p>
        </p:txBody>
      </p:sp>
      <p:sp>
        <p:nvSpPr>
          <p:cNvPr id="330" name="Google Shape;330;p47"/>
          <p:cNvSpPr txBox="1"/>
          <p:nvPr/>
        </p:nvSpPr>
        <p:spPr>
          <a:xfrm>
            <a:off x="2609213" y="5706105"/>
            <a:ext cx="3179035"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medium.com/waospi</a:t>
            </a:r>
            <a:endParaRPr sz="2000" b="0" i="0" u="none" strike="noStrike" cap="none">
              <a:solidFill>
                <a:schemeClr val="lt1"/>
              </a:solidFill>
              <a:latin typeface="Calibri"/>
              <a:ea typeface="Calibri"/>
              <a:cs typeface="Calibri"/>
              <a:sym typeface="Calibri"/>
            </a:endParaRPr>
          </a:p>
        </p:txBody>
      </p:sp>
      <p:sp>
        <p:nvSpPr>
          <p:cNvPr id="331" name="Google Shape;331;p47"/>
          <p:cNvSpPr txBox="1"/>
          <p:nvPr/>
        </p:nvSpPr>
        <p:spPr>
          <a:xfrm>
            <a:off x="7155817" y="5660123"/>
            <a:ext cx="3677862"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linkedin.com/company/waospi</a:t>
            </a:r>
            <a:endParaRPr sz="2000" b="0" i="0" u="none" strike="noStrike" cap="none">
              <a:solidFill>
                <a:schemeClr val="lt1"/>
              </a:solidFill>
              <a:latin typeface="Calibri"/>
              <a:ea typeface="Calibri"/>
              <a:cs typeface="Calibri"/>
              <a:sym typeface="Calibri"/>
            </a:endParaRPr>
          </a:p>
        </p:txBody>
      </p:sp>
      <p:sp>
        <p:nvSpPr>
          <p:cNvPr id="332" name="Google Shape;332;p47"/>
          <p:cNvSpPr txBox="1"/>
          <p:nvPr/>
        </p:nvSpPr>
        <p:spPr>
          <a:xfrm>
            <a:off x="2597651" y="3868910"/>
            <a:ext cx="2704755"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Calibri"/>
                <a:ea typeface="Calibri"/>
                <a:cs typeface="Calibri"/>
                <a:sym typeface="Calibri"/>
              </a:rPr>
              <a:t>k12.wa.us</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wo Content 1">
  <p:cSld name="Two Content">
    <p:spTree>
      <p:nvGrpSpPr>
        <p:cNvPr id="1" name="Shape 333"/>
        <p:cNvGrpSpPr/>
        <p:nvPr/>
      </p:nvGrpSpPr>
      <p:grpSpPr>
        <a:xfrm>
          <a:off x="0" y="0"/>
          <a:ext cx="0" cy="0"/>
          <a:chOff x="0" y="0"/>
          <a:chExt cx="0" cy="0"/>
        </a:xfrm>
      </p:grpSpPr>
      <p:sp>
        <p:nvSpPr>
          <p:cNvPr id="334" name="Google Shape;334;p48"/>
          <p:cNvSpPr txBox="1">
            <a:spLocks noGrp="1"/>
          </p:cNvSpPr>
          <p:nvPr>
            <p:ph type="sldNum" idx="12"/>
          </p:nvPr>
        </p:nvSpPr>
        <p:spPr>
          <a:xfrm>
            <a:off x="816864" y="6356350"/>
            <a:ext cx="2641500" cy="3657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1pPr>
            <a:lvl2pPr marL="0" marR="0" lvl="1"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2pPr>
            <a:lvl3pPr marL="0" marR="0" lvl="2"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3pPr>
            <a:lvl4pPr marL="0" marR="0" lvl="3"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4pPr>
            <a:lvl5pPr marL="0" marR="0" lvl="4"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5pPr>
            <a:lvl6pPr marL="0" marR="0" lvl="5"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6pPr>
            <a:lvl7pPr marL="0" marR="0" lvl="6"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7pPr>
            <a:lvl8pPr marL="0" marR="0" lvl="7"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8pPr>
            <a:lvl9pPr marL="0" marR="0" lvl="8" indent="0" algn="l">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335" name="Google Shape;335;p48"/>
          <p:cNvSpPr txBox="1">
            <a:spLocks noGrp="1"/>
          </p:cNvSpPr>
          <p:nvPr>
            <p:ph type="body" idx="1"/>
          </p:nvPr>
        </p:nvSpPr>
        <p:spPr>
          <a:xfrm>
            <a:off x="632881" y="1233488"/>
            <a:ext cx="5450100" cy="4923600"/>
          </a:xfrm>
          <a:prstGeom prst="rect">
            <a:avLst/>
          </a:prstGeom>
          <a:noFill/>
          <a:ln>
            <a:noFill/>
          </a:ln>
        </p:spPr>
        <p:txBody>
          <a:bodyPr spcFirstLastPara="1" wrap="square" lIns="91425" tIns="45700" rIns="91425" bIns="45700" anchor="t" anchorCtr="0">
            <a:normAutofit/>
          </a:bodyPr>
          <a:lstStyle>
            <a:lvl1pPr marL="457200" lvl="0" indent="-354076" algn="l">
              <a:lnSpc>
                <a:spcPct val="90000"/>
              </a:lnSpc>
              <a:spcBef>
                <a:spcPts val="600"/>
              </a:spcBef>
              <a:spcAft>
                <a:spcPts val="0"/>
              </a:spcAft>
              <a:buSzPts val="1976"/>
              <a:buChar char="•"/>
              <a:defRPr>
                <a:solidFill>
                  <a:schemeClr val="dk2"/>
                </a:solidFill>
              </a:defRPr>
            </a:lvl1pPr>
            <a:lvl2pPr marL="914400" lvl="1" indent="-339597" algn="l">
              <a:lnSpc>
                <a:spcPct val="90000"/>
              </a:lnSpc>
              <a:spcBef>
                <a:spcPts val="500"/>
              </a:spcBef>
              <a:spcAft>
                <a:spcPts val="0"/>
              </a:spcAft>
              <a:buSzPts val="1748"/>
              <a:buChar char="•"/>
              <a:defRPr>
                <a:solidFill>
                  <a:schemeClr val="dk2"/>
                </a:solidFill>
              </a:defRPr>
            </a:lvl2pPr>
            <a:lvl3pPr marL="1371600" lvl="2" indent="-325119" algn="l">
              <a:lnSpc>
                <a:spcPct val="90000"/>
              </a:lnSpc>
              <a:spcBef>
                <a:spcPts val="500"/>
              </a:spcBef>
              <a:spcAft>
                <a:spcPts val="0"/>
              </a:spcAft>
              <a:buSzPts val="1520"/>
              <a:buChar char="•"/>
              <a:defRPr>
                <a:solidFill>
                  <a:schemeClr val="dk2"/>
                </a:solidFill>
              </a:defRPr>
            </a:lvl3pPr>
            <a:lvl4pPr marL="1828800" lvl="3" indent="-308610" algn="l">
              <a:lnSpc>
                <a:spcPct val="90000"/>
              </a:lnSpc>
              <a:spcBef>
                <a:spcPts val="400"/>
              </a:spcBef>
              <a:spcAft>
                <a:spcPts val="0"/>
              </a:spcAft>
              <a:buSzPts val="1260"/>
              <a:buChar char="•"/>
              <a:defRPr>
                <a:solidFill>
                  <a:schemeClr val="dk2"/>
                </a:solidFill>
              </a:defRPr>
            </a:lvl4pPr>
            <a:lvl5pPr marL="2286000" lvl="4" indent="-299720" algn="l">
              <a:lnSpc>
                <a:spcPct val="90000"/>
              </a:lnSpc>
              <a:spcBef>
                <a:spcPts val="300"/>
              </a:spcBef>
              <a:spcAft>
                <a:spcPts val="0"/>
              </a:spcAft>
              <a:buSzPts val="1120"/>
              <a:buChar char="•"/>
              <a:defRPr>
                <a:solidFill>
                  <a:schemeClr val="dk2"/>
                </a:solidFill>
              </a:defRPr>
            </a:lvl5pPr>
            <a:lvl6pPr marL="2743200" lvl="5" indent="-314325" algn="l">
              <a:lnSpc>
                <a:spcPct val="90000"/>
              </a:lnSpc>
              <a:spcBef>
                <a:spcPts val="300"/>
              </a:spcBef>
              <a:spcAft>
                <a:spcPts val="0"/>
              </a:spcAft>
              <a:buSzPts val="1350"/>
              <a:buChar char="•"/>
              <a:defRPr/>
            </a:lvl6pPr>
            <a:lvl7pPr marL="3200400" lvl="6" indent="-314325" algn="l">
              <a:lnSpc>
                <a:spcPct val="90000"/>
              </a:lnSpc>
              <a:spcBef>
                <a:spcPts val="300"/>
              </a:spcBef>
              <a:spcAft>
                <a:spcPts val="0"/>
              </a:spcAft>
              <a:buSzPts val="1350"/>
              <a:buChar char="•"/>
              <a:defRPr/>
            </a:lvl7pPr>
            <a:lvl8pPr marL="3657600" lvl="7" indent="-314325" algn="l">
              <a:lnSpc>
                <a:spcPct val="90000"/>
              </a:lnSpc>
              <a:spcBef>
                <a:spcPts val="300"/>
              </a:spcBef>
              <a:spcAft>
                <a:spcPts val="0"/>
              </a:spcAft>
              <a:buSzPts val="1350"/>
              <a:buChar char="•"/>
              <a:defRPr/>
            </a:lvl8pPr>
            <a:lvl9pPr marL="4114800" lvl="8" indent="-314325" algn="l">
              <a:lnSpc>
                <a:spcPct val="90000"/>
              </a:lnSpc>
              <a:spcBef>
                <a:spcPts val="300"/>
              </a:spcBef>
              <a:spcAft>
                <a:spcPts val="0"/>
              </a:spcAft>
              <a:buSzPts val="1350"/>
              <a:buChar char="•"/>
              <a:defRPr/>
            </a:lvl9pPr>
          </a:lstStyle>
          <a:p>
            <a:endParaRPr/>
          </a:p>
        </p:txBody>
      </p:sp>
      <p:sp>
        <p:nvSpPr>
          <p:cNvPr id="336" name="Google Shape;336;p48"/>
          <p:cNvSpPr txBox="1">
            <a:spLocks noGrp="1"/>
          </p:cNvSpPr>
          <p:nvPr>
            <p:ph type="body" idx="2"/>
          </p:nvPr>
        </p:nvSpPr>
        <p:spPr>
          <a:xfrm>
            <a:off x="6176264" y="1233488"/>
            <a:ext cx="5448300" cy="4920300"/>
          </a:xfrm>
          <a:prstGeom prst="rect">
            <a:avLst/>
          </a:prstGeom>
          <a:noFill/>
          <a:ln>
            <a:noFill/>
          </a:ln>
        </p:spPr>
        <p:txBody>
          <a:bodyPr spcFirstLastPara="1" wrap="square" lIns="91425" tIns="45700" rIns="91425" bIns="45700" anchor="t" anchorCtr="0">
            <a:normAutofit/>
          </a:bodyPr>
          <a:lstStyle>
            <a:lvl1pPr marL="457200" lvl="0" indent="-354076" algn="l">
              <a:lnSpc>
                <a:spcPct val="90000"/>
              </a:lnSpc>
              <a:spcBef>
                <a:spcPts val="600"/>
              </a:spcBef>
              <a:spcAft>
                <a:spcPts val="0"/>
              </a:spcAft>
              <a:buSzPts val="1976"/>
              <a:buChar char="•"/>
              <a:defRPr>
                <a:solidFill>
                  <a:schemeClr val="dk2"/>
                </a:solidFill>
              </a:defRPr>
            </a:lvl1pPr>
            <a:lvl2pPr marL="914400" lvl="1" indent="-339597" algn="l">
              <a:lnSpc>
                <a:spcPct val="90000"/>
              </a:lnSpc>
              <a:spcBef>
                <a:spcPts val="500"/>
              </a:spcBef>
              <a:spcAft>
                <a:spcPts val="0"/>
              </a:spcAft>
              <a:buSzPts val="1748"/>
              <a:buChar char="•"/>
              <a:defRPr>
                <a:solidFill>
                  <a:schemeClr val="dk2"/>
                </a:solidFill>
              </a:defRPr>
            </a:lvl2pPr>
            <a:lvl3pPr marL="1371600" lvl="2" indent="-325119" algn="l">
              <a:lnSpc>
                <a:spcPct val="90000"/>
              </a:lnSpc>
              <a:spcBef>
                <a:spcPts val="500"/>
              </a:spcBef>
              <a:spcAft>
                <a:spcPts val="0"/>
              </a:spcAft>
              <a:buSzPts val="1520"/>
              <a:buChar char="•"/>
              <a:defRPr>
                <a:solidFill>
                  <a:schemeClr val="dk2"/>
                </a:solidFill>
              </a:defRPr>
            </a:lvl3pPr>
            <a:lvl4pPr marL="1828800" lvl="3" indent="-308610" algn="l">
              <a:lnSpc>
                <a:spcPct val="90000"/>
              </a:lnSpc>
              <a:spcBef>
                <a:spcPts val="400"/>
              </a:spcBef>
              <a:spcAft>
                <a:spcPts val="0"/>
              </a:spcAft>
              <a:buSzPts val="1260"/>
              <a:buChar char="•"/>
              <a:defRPr>
                <a:solidFill>
                  <a:schemeClr val="dk2"/>
                </a:solidFill>
              </a:defRPr>
            </a:lvl4pPr>
            <a:lvl5pPr marL="2286000" lvl="4" indent="-299720" algn="l">
              <a:lnSpc>
                <a:spcPct val="90000"/>
              </a:lnSpc>
              <a:spcBef>
                <a:spcPts val="300"/>
              </a:spcBef>
              <a:spcAft>
                <a:spcPts val="0"/>
              </a:spcAft>
              <a:buSzPts val="1120"/>
              <a:buChar char="•"/>
              <a:defRPr>
                <a:solidFill>
                  <a:schemeClr val="dk2"/>
                </a:solidFill>
              </a:defRPr>
            </a:lvl5pPr>
            <a:lvl6pPr marL="2743200" lvl="5" indent="-314325" algn="l">
              <a:lnSpc>
                <a:spcPct val="90000"/>
              </a:lnSpc>
              <a:spcBef>
                <a:spcPts val="300"/>
              </a:spcBef>
              <a:spcAft>
                <a:spcPts val="0"/>
              </a:spcAft>
              <a:buSzPts val="1350"/>
              <a:buChar char="•"/>
              <a:defRPr/>
            </a:lvl6pPr>
            <a:lvl7pPr marL="3200400" lvl="6" indent="-314325" algn="l">
              <a:lnSpc>
                <a:spcPct val="90000"/>
              </a:lnSpc>
              <a:spcBef>
                <a:spcPts val="300"/>
              </a:spcBef>
              <a:spcAft>
                <a:spcPts val="0"/>
              </a:spcAft>
              <a:buSzPts val="1350"/>
              <a:buChar char="•"/>
              <a:defRPr/>
            </a:lvl7pPr>
            <a:lvl8pPr marL="3657600" lvl="7" indent="-314325" algn="l">
              <a:lnSpc>
                <a:spcPct val="90000"/>
              </a:lnSpc>
              <a:spcBef>
                <a:spcPts val="300"/>
              </a:spcBef>
              <a:spcAft>
                <a:spcPts val="0"/>
              </a:spcAft>
              <a:buSzPts val="1350"/>
              <a:buChar char="•"/>
              <a:defRPr/>
            </a:lvl8pPr>
            <a:lvl9pPr marL="4114800" lvl="8" indent="-314325" algn="l">
              <a:lnSpc>
                <a:spcPct val="90000"/>
              </a:lnSpc>
              <a:spcBef>
                <a:spcPts val="300"/>
              </a:spcBef>
              <a:spcAft>
                <a:spcPts val="0"/>
              </a:spcAft>
              <a:buSzPts val="1350"/>
              <a:buChar char="•"/>
              <a:defRPr/>
            </a:lvl9pPr>
          </a:lstStyle>
          <a:p>
            <a:endParaRPr/>
          </a:p>
        </p:txBody>
      </p:sp>
      <p:sp>
        <p:nvSpPr>
          <p:cNvPr id="337" name="Google Shape;337;p48"/>
          <p:cNvSpPr txBox="1">
            <a:spLocks noGrp="1"/>
          </p:cNvSpPr>
          <p:nvPr>
            <p:ph type="title"/>
          </p:nvPr>
        </p:nvSpPr>
        <p:spPr>
          <a:xfrm>
            <a:off x="632883" y="155575"/>
            <a:ext cx="10992000" cy="1023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Slide 3">
  <p:cSld name="Section Slide 3">
    <p:spTree>
      <p:nvGrpSpPr>
        <p:cNvPr id="1" name="Shape 39"/>
        <p:cNvGrpSpPr/>
        <p:nvPr/>
      </p:nvGrpSpPr>
      <p:grpSpPr>
        <a:xfrm>
          <a:off x="0" y="0"/>
          <a:ext cx="0" cy="0"/>
          <a:chOff x="0" y="0"/>
          <a:chExt cx="0" cy="0"/>
        </a:xfrm>
      </p:grpSpPr>
      <p:sp>
        <p:nvSpPr>
          <p:cNvPr id="40" name="Google Shape;40;p6"/>
          <p:cNvSpPr txBox="1">
            <a:spLocks noGrp="1"/>
          </p:cNvSpPr>
          <p:nvPr>
            <p:ph type="dt" idx="10"/>
          </p:nvPr>
        </p:nvSpPr>
        <p:spPr>
          <a:xfrm>
            <a:off x="9776298" y="6311900"/>
            <a:ext cx="1065056"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sldNum" idx="12"/>
          </p:nvPr>
        </p:nvSpPr>
        <p:spPr>
          <a:xfrm>
            <a:off x="10709328" y="6311900"/>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42" name="Google Shape;42;p6"/>
          <p:cNvSpPr txBox="1">
            <a:spLocks noGrp="1"/>
          </p:cNvSpPr>
          <p:nvPr>
            <p:ph type="ftr" idx="11"/>
          </p:nvPr>
        </p:nvSpPr>
        <p:spPr>
          <a:xfrm>
            <a:off x="5750668" y="631190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title"/>
          </p:nvPr>
        </p:nvSpPr>
        <p:spPr>
          <a:xfrm>
            <a:off x="803031" y="4462341"/>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Quattrocen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4" name="Google Shape;44;p6" descr="Group of graduates"/>
          <p:cNvPicPr preferRelativeResize="0"/>
          <p:nvPr/>
        </p:nvPicPr>
        <p:blipFill rotWithShape="1">
          <a:blip r:embed="rId2">
            <a:alphaModFix/>
          </a:blip>
          <a:srcRect/>
          <a:stretch/>
        </p:blipFill>
        <p:spPr>
          <a:xfrm>
            <a:off x="0" y="0"/>
            <a:ext cx="12192000" cy="39147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Slide 4">
  <p:cSld name="Section Slide 4">
    <p:spTree>
      <p:nvGrpSpPr>
        <p:cNvPr id="1" name="Shape 45"/>
        <p:cNvGrpSpPr/>
        <p:nvPr/>
      </p:nvGrpSpPr>
      <p:grpSpPr>
        <a:xfrm>
          <a:off x="0" y="0"/>
          <a:ext cx="0" cy="0"/>
          <a:chOff x="0" y="0"/>
          <a:chExt cx="0" cy="0"/>
        </a:xfrm>
      </p:grpSpPr>
      <p:sp>
        <p:nvSpPr>
          <p:cNvPr id="46" name="Google Shape;46;p7"/>
          <p:cNvSpPr txBox="1">
            <a:spLocks noGrp="1"/>
          </p:cNvSpPr>
          <p:nvPr>
            <p:ph type="dt" idx="10"/>
          </p:nvPr>
        </p:nvSpPr>
        <p:spPr>
          <a:xfrm>
            <a:off x="9776298" y="6311900"/>
            <a:ext cx="1065056"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sldNum" idx="12"/>
          </p:nvPr>
        </p:nvSpPr>
        <p:spPr>
          <a:xfrm>
            <a:off x="10709328" y="6311900"/>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48" name="Google Shape;48;p7"/>
          <p:cNvSpPr txBox="1">
            <a:spLocks noGrp="1"/>
          </p:cNvSpPr>
          <p:nvPr>
            <p:ph type="ftr" idx="11"/>
          </p:nvPr>
        </p:nvSpPr>
        <p:spPr>
          <a:xfrm>
            <a:off x="5750668" y="631190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title"/>
          </p:nvPr>
        </p:nvSpPr>
        <p:spPr>
          <a:xfrm>
            <a:off x="803031" y="4462341"/>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Quattrocen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0" name="Google Shape;50;p7" descr="A woman with two children in a library"/>
          <p:cNvPicPr preferRelativeResize="0"/>
          <p:nvPr/>
        </p:nvPicPr>
        <p:blipFill rotWithShape="1">
          <a:blip r:embed="rId2">
            <a:alphaModFix/>
          </a:blip>
          <a:srcRect/>
          <a:stretch/>
        </p:blipFill>
        <p:spPr>
          <a:xfrm>
            <a:off x="0" y="0"/>
            <a:ext cx="12192000" cy="39147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Section Slide 4">
  <p:cSld name="1_Section Slide 4">
    <p:spTree>
      <p:nvGrpSpPr>
        <p:cNvPr id="1" name="Shape 51"/>
        <p:cNvGrpSpPr/>
        <p:nvPr/>
      </p:nvGrpSpPr>
      <p:grpSpPr>
        <a:xfrm>
          <a:off x="0" y="0"/>
          <a:ext cx="0" cy="0"/>
          <a:chOff x="0" y="0"/>
          <a:chExt cx="0" cy="0"/>
        </a:xfrm>
      </p:grpSpPr>
      <p:sp>
        <p:nvSpPr>
          <p:cNvPr id="52" name="Google Shape;52;p8"/>
          <p:cNvSpPr txBox="1">
            <a:spLocks noGrp="1"/>
          </p:cNvSpPr>
          <p:nvPr>
            <p:ph type="dt" idx="10"/>
          </p:nvPr>
        </p:nvSpPr>
        <p:spPr>
          <a:xfrm>
            <a:off x="9776298" y="6311900"/>
            <a:ext cx="1065056"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sldNum" idx="12"/>
          </p:nvPr>
        </p:nvSpPr>
        <p:spPr>
          <a:xfrm>
            <a:off x="10709328" y="6311900"/>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54" name="Google Shape;54;p8"/>
          <p:cNvSpPr txBox="1">
            <a:spLocks noGrp="1"/>
          </p:cNvSpPr>
          <p:nvPr>
            <p:ph type="ftr" idx="11"/>
          </p:nvPr>
        </p:nvSpPr>
        <p:spPr>
          <a:xfrm>
            <a:off x="5750668" y="631190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8"/>
          <p:cNvSpPr txBox="1">
            <a:spLocks noGrp="1"/>
          </p:cNvSpPr>
          <p:nvPr>
            <p:ph type="title"/>
          </p:nvPr>
        </p:nvSpPr>
        <p:spPr>
          <a:xfrm>
            <a:off x="803031" y="4462341"/>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Quattrocen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6" name="Google Shape;56;p8" descr="Two adults with three kindergarten students"/>
          <p:cNvPicPr preferRelativeResize="0"/>
          <p:nvPr/>
        </p:nvPicPr>
        <p:blipFill rotWithShape="1">
          <a:blip r:embed="rId2">
            <a:alphaModFix/>
          </a:blip>
          <a:srcRect/>
          <a:stretch/>
        </p:blipFill>
        <p:spPr>
          <a:xfrm>
            <a:off x="-1" y="0"/>
            <a:ext cx="12192000" cy="39147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7_Section Slide 4">
  <p:cSld name="7_Section Slide 4">
    <p:spTree>
      <p:nvGrpSpPr>
        <p:cNvPr id="1" name="Shape 57"/>
        <p:cNvGrpSpPr/>
        <p:nvPr/>
      </p:nvGrpSpPr>
      <p:grpSpPr>
        <a:xfrm>
          <a:off x="0" y="0"/>
          <a:ext cx="0" cy="0"/>
          <a:chOff x="0" y="0"/>
          <a:chExt cx="0" cy="0"/>
        </a:xfrm>
      </p:grpSpPr>
      <p:sp>
        <p:nvSpPr>
          <p:cNvPr id="58" name="Google Shape;58;p9"/>
          <p:cNvSpPr txBox="1">
            <a:spLocks noGrp="1"/>
          </p:cNvSpPr>
          <p:nvPr>
            <p:ph type="dt" idx="10"/>
          </p:nvPr>
        </p:nvSpPr>
        <p:spPr>
          <a:xfrm>
            <a:off x="9776298" y="6311900"/>
            <a:ext cx="1065056"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sldNum" idx="12"/>
          </p:nvPr>
        </p:nvSpPr>
        <p:spPr>
          <a:xfrm>
            <a:off x="10709328" y="6311900"/>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60" name="Google Shape;60;p9"/>
          <p:cNvSpPr txBox="1">
            <a:spLocks noGrp="1"/>
          </p:cNvSpPr>
          <p:nvPr>
            <p:ph type="ftr" idx="11"/>
          </p:nvPr>
        </p:nvSpPr>
        <p:spPr>
          <a:xfrm>
            <a:off x="5750668" y="631190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title"/>
          </p:nvPr>
        </p:nvSpPr>
        <p:spPr>
          <a:xfrm>
            <a:off x="803031" y="4462341"/>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Quattrocen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2" name="Google Shape;62;p9" descr="Students with raised hands"/>
          <p:cNvPicPr preferRelativeResize="0"/>
          <p:nvPr/>
        </p:nvPicPr>
        <p:blipFill rotWithShape="1">
          <a:blip r:embed="rId2">
            <a:alphaModFix/>
          </a:blip>
          <a:srcRect/>
          <a:stretch/>
        </p:blipFill>
        <p:spPr>
          <a:xfrm>
            <a:off x="-1" y="0"/>
            <a:ext cx="12192000" cy="39147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Section Slide 4">
  <p:cSld name="2_Section Slide 4">
    <p:spTree>
      <p:nvGrpSpPr>
        <p:cNvPr id="1" name="Shape 63"/>
        <p:cNvGrpSpPr/>
        <p:nvPr/>
      </p:nvGrpSpPr>
      <p:grpSpPr>
        <a:xfrm>
          <a:off x="0" y="0"/>
          <a:ext cx="0" cy="0"/>
          <a:chOff x="0" y="0"/>
          <a:chExt cx="0" cy="0"/>
        </a:xfrm>
      </p:grpSpPr>
      <p:sp>
        <p:nvSpPr>
          <p:cNvPr id="64" name="Google Shape;64;p10"/>
          <p:cNvSpPr txBox="1">
            <a:spLocks noGrp="1"/>
          </p:cNvSpPr>
          <p:nvPr>
            <p:ph type="dt" idx="10"/>
          </p:nvPr>
        </p:nvSpPr>
        <p:spPr>
          <a:xfrm>
            <a:off x="9776298" y="6311900"/>
            <a:ext cx="1065056"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10"/>
          <p:cNvSpPr txBox="1">
            <a:spLocks noGrp="1"/>
          </p:cNvSpPr>
          <p:nvPr>
            <p:ph type="sldNum" idx="12"/>
          </p:nvPr>
        </p:nvSpPr>
        <p:spPr>
          <a:xfrm>
            <a:off x="10709328" y="6311900"/>
            <a:ext cx="644471"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FFFFF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66" name="Google Shape;66;p10"/>
          <p:cNvSpPr txBox="1">
            <a:spLocks noGrp="1"/>
          </p:cNvSpPr>
          <p:nvPr>
            <p:ph type="ftr" idx="11"/>
          </p:nvPr>
        </p:nvSpPr>
        <p:spPr>
          <a:xfrm>
            <a:off x="5750668" y="631190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title"/>
          </p:nvPr>
        </p:nvSpPr>
        <p:spPr>
          <a:xfrm>
            <a:off x="803031" y="4462341"/>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Quattrocen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8" name="Google Shape;68;p10" descr="High schooler and teacher at whiteboard"/>
          <p:cNvPicPr preferRelativeResize="0"/>
          <p:nvPr/>
        </p:nvPicPr>
        <p:blipFill rotWithShape="1">
          <a:blip r:embed="rId2">
            <a:alphaModFix/>
          </a:blip>
          <a:srcRect/>
          <a:stretch/>
        </p:blipFill>
        <p:spPr>
          <a:xfrm>
            <a:off x="-9908" y="0"/>
            <a:ext cx="12201906" cy="391795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theme" Target="../theme/theme3.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Quattrocento Sans"/>
              <a:buNone/>
              <a:defRPr sz="44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Quattrocento Sans"/>
                <a:ea typeface="Quattrocento Sans"/>
                <a:cs typeface="Quattrocento Sans"/>
                <a:sym typeface="Quattrocento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5"/>
        <p:cNvGrpSpPr/>
        <p:nvPr/>
      </p:nvGrpSpPr>
      <p:grpSpPr>
        <a:xfrm>
          <a:off x="0" y="0"/>
          <a:ext cx="0" cy="0"/>
          <a:chOff x="0" y="0"/>
          <a:chExt cx="0" cy="0"/>
        </a:xfrm>
      </p:grpSpPr>
      <p:sp>
        <p:nvSpPr>
          <p:cNvPr id="146" name="Google Shape;14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Quattrocento Sans"/>
              <a:buNone/>
              <a:defRPr sz="44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7" name="Google Shape;147;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Quattrocento Sans"/>
                <a:ea typeface="Quattrocento Sans"/>
                <a:cs typeface="Quattrocento Sans"/>
                <a:sym typeface="Quattrocento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48" name="Google Shape;148;p21"/>
          <p:cNvSpPr txBox="1">
            <a:spLocks noGrp="1"/>
          </p:cNvSpPr>
          <p:nvPr>
            <p:ph type="dt" idx="10"/>
          </p:nvPr>
        </p:nvSpPr>
        <p:spPr>
          <a:xfrm>
            <a:off x="9309783" y="6253532"/>
            <a:ext cx="1531571" cy="367123"/>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600" b="0" i="0" u="none" strike="noStrike" cap="none">
                <a:solidFill>
                  <a:srgbClr val="40403D"/>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49" name="Google Shape;149;p21"/>
          <p:cNvSpPr txBox="1">
            <a:spLocks noGrp="1"/>
          </p:cNvSpPr>
          <p:nvPr>
            <p:ph type="sldNum" idx="12"/>
          </p:nvPr>
        </p:nvSpPr>
        <p:spPr>
          <a:xfrm>
            <a:off x="10709328" y="6253532"/>
            <a:ext cx="644471"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1pPr>
            <a:lvl2pPr marL="0" marR="0" lvl="1"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2pPr>
            <a:lvl3pPr marL="0" marR="0" lvl="2"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3pPr>
            <a:lvl4pPr marL="0" marR="0" lvl="3"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4pPr>
            <a:lvl5pPr marL="0" marR="0" lvl="4"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5pPr>
            <a:lvl6pPr marL="0" marR="0" lvl="5"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6pPr>
            <a:lvl7pPr marL="0" marR="0" lvl="6"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7pPr>
            <a:lvl8pPr marL="0" marR="0" lvl="7"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8pPr>
            <a:lvl9pPr marL="0" marR="0" lvl="8" indent="0" algn="l" rtl="0">
              <a:lnSpc>
                <a:spcPct val="100000"/>
              </a:lnSpc>
              <a:spcBef>
                <a:spcPts val="0"/>
              </a:spcBef>
              <a:spcAft>
                <a:spcPts val="0"/>
              </a:spcAft>
              <a:buClr>
                <a:srgbClr val="40403D"/>
              </a:buClr>
              <a:buSzPts val="1600"/>
              <a:buFont typeface="Quattrocento Sans"/>
              <a:buNone/>
              <a:defRPr sz="1600" b="0" i="0" u="none" strike="noStrike" cap="none">
                <a:solidFill>
                  <a:srgbClr val="40403D"/>
                </a:solidFill>
                <a:latin typeface="Quattrocento Sans"/>
                <a:ea typeface="Quattrocento Sans"/>
                <a:cs typeface="Quattrocento Sans"/>
                <a:sym typeface="Quattrocento Sans"/>
              </a:defRPr>
            </a:lvl9pPr>
          </a:lstStyle>
          <a:p>
            <a:pPr marL="0" lvl="0" indent="0" algn="l" rtl="0">
              <a:spcBef>
                <a:spcPts val="0"/>
              </a:spcBef>
              <a:spcAft>
                <a:spcPts val="0"/>
              </a:spcAft>
              <a:buNone/>
            </a:pPr>
            <a:fld id="{00000000-1234-1234-1234-123412341234}" type="slidenum">
              <a:rPr lang="en-US"/>
              <a:t>‹#›</a:t>
            </a:fld>
            <a:endParaRPr/>
          </a:p>
        </p:txBody>
      </p:sp>
      <p:sp>
        <p:nvSpPr>
          <p:cNvPr id="150" name="Google Shape;150;p21"/>
          <p:cNvSpPr txBox="1">
            <a:spLocks noGrp="1"/>
          </p:cNvSpPr>
          <p:nvPr>
            <p:ph type="ftr" idx="11"/>
          </p:nvPr>
        </p:nvSpPr>
        <p:spPr>
          <a:xfrm>
            <a:off x="3550596" y="6253532"/>
            <a:ext cx="5817555"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600" b="0" i="0" u="none" strike="noStrike" cap="none">
                <a:solidFill>
                  <a:srgbClr val="40403D"/>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09"/>
        <p:cNvGrpSpPr/>
        <p:nvPr/>
      </p:nvGrpSpPr>
      <p:grpSpPr>
        <a:xfrm>
          <a:off x="0" y="0"/>
          <a:ext cx="0" cy="0"/>
          <a:chOff x="0" y="0"/>
          <a:chExt cx="0" cy="0"/>
        </a:xfrm>
      </p:grpSpPr>
      <p:sp>
        <p:nvSpPr>
          <p:cNvPr id="210" name="Google Shape;21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Quattrocento Sans"/>
              <a:buNone/>
              <a:defRPr sz="4400" b="0" i="0" u="none" strike="noStrike" cap="none">
                <a:solidFill>
                  <a:schemeClr val="dk1"/>
                </a:solidFill>
                <a:latin typeface="Quattrocento Sans"/>
                <a:ea typeface="Quattrocento Sans"/>
                <a:cs typeface="Quattrocento Sans"/>
                <a:sym typeface="Quattrocen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1" name="Google Shape;211;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Quattrocento Sans"/>
                <a:ea typeface="Quattrocento Sans"/>
                <a:cs typeface="Quattrocento Sans"/>
                <a:sym typeface="Quattrocento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2" name="Google Shape;212;p30"/>
          <p:cNvSpPr txBox="1">
            <a:spLocks noGrp="1"/>
          </p:cNvSpPr>
          <p:nvPr>
            <p:ph type="sldNum" idx="12"/>
          </p:nvPr>
        </p:nvSpPr>
        <p:spPr>
          <a:xfrm>
            <a:off x="11409045" y="6333134"/>
            <a:ext cx="731700" cy="5250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hyperlink" Target="https://eleducation.org/uploads/downloads/ELED-IntroLeadersTheirOwnLearningWhyStudentEngagedAssessmentMatters-0815.pdf" TargetMode="External"/><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hyperlink" Target="http://www.pz.harvard.edu/sites/default/files/Connect%20Extend%20Challenge_2.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hyperlink" Target="https://www.cultofpedagogy.com/co-constructing-success-criteria/" TargetMode="External"/><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CM_HbQRUNnk&amp;list=PLc7IGAao6LIyx5wVPlQI8EGjdrMPSUGVr&amp;index=2" TargetMode="External"/><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hyperlink" Target="https://www.youtube.com/watch?v=4goerO8tp8U&amp;list=PLc7IGAao6LIyx5wVPlQI8EGjdrMPSUGVr&amp;index=1"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DqWCJZH8ziQ" TargetMode="External"/><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hyperlink" Target="https://education.nsw.gov.au/teaching-and-learning/professional-learning/teacher-quality-and-accreditation/strong-start-great-teachers/refining-practice/peer-and-self-assessment-for-students"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8" Type="http://schemas.openxmlformats.org/officeDocument/2006/relationships/hyperlink" Target="https://news.coloradoacademy.org/self-reflection-good-thing-students/" TargetMode="External"/><Relationship Id="rId13" Type="http://schemas.openxmlformats.org/officeDocument/2006/relationships/hyperlink" Target="https://www.jefferson.kyschools.us/sites/default/files/JCPS%20MTSS%20Toolkit%20Self-Reflection%20and%20Assessment.pdf" TargetMode="External"/><Relationship Id="rId3" Type="http://schemas.openxmlformats.org/officeDocument/2006/relationships/hyperlink" Target="https://www.nycoutwardbound.org/sharing-our-practices/student-engaged-assessment/" TargetMode="External"/><Relationship Id="rId7" Type="http://schemas.openxmlformats.org/officeDocument/2006/relationships/hyperlink" Target="https://schoolbox.com.au/blog/what-does-self-assessment-and-self-reflection-bring-to-the-learning-journey/" TargetMode="External"/><Relationship Id="rId12" Type="http://schemas.openxmlformats.org/officeDocument/2006/relationships/hyperlink" Target="https://spencerauthor.com/7-things-student-ownership/" TargetMode="External"/><Relationship Id="rId2" Type="http://schemas.openxmlformats.org/officeDocument/2006/relationships/notesSlide" Target="../notesSlides/notesSlide22.xml"/><Relationship Id="rId1" Type="http://schemas.openxmlformats.org/officeDocument/2006/relationships/slideLayout" Target="../slideLayouts/slideLayout22.xml"/><Relationship Id="rId6" Type="http://schemas.openxmlformats.org/officeDocument/2006/relationships/hyperlink" Target="https://www.queensu.ca/teachingandlearning/modules/assessments/24_s3_02_intro_section_02.html" TargetMode="External"/><Relationship Id="rId11" Type="http://schemas.openxmlformats.org/officeDocument/2006/relationships/hyperlink" Target="https://www.youtube.com/watch?v=zx_5whBOiZ8" TargetMode="External"/><Relationship Id="rId5" Type="http://schemas.openxmlformats.org/officeDocument/2006/relationships/hyperlink" Target="https://www.nwea.org/blog/2019/three-ways-to-better-engage-students-to-get-the-most-from-educational-assessments/" TargetMode="External"/><Relationship Id="rId15" Type="http://schemas.openxmlformats.org/officeDocument/2006/relationships/hyperlink" Target="https://www.youtube.com/watch?v=8OkPW_mX7Vw&amp;list=RDLVCkFWbC91PXQ&amp;index=15" TargetMode="External"/><Relationship Id="rId10" Type="http://schemas.openxmlformats.org/officeDocument/2006/relationships/hyperlink" Target="https://www.edutopia.org/article/simple-ways-solicit-peer-feedback/" TargetMode="External"/><Relationship Id="rId4" Type="http://schemas.openxmlformats.org/officeDocument/2006/relationships/hyperlink" Target="https://www.edutopia.org/article/putting-students-charge-their-learning/" TargetMode="External"/><Relationship Id="rId9" Type="http://schemas.openxmlformats.org/officeDocument/2006/relationships/hyperlink" Target="https://www.nciea.org/blog/a-culturally-responsive-classroom-assessment-framework/" TargetMode="External"/><Relationship Id="rId14" Type="http://schemas.openxmlformats.org/officeDocument/2006/relationships/hyperlink" Target="https://www.edutopia.org/article/how-get-students-thinking-about-their-own-learning/"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amazon.com/s/ref=dp_byline_sr_ebooks_6?ie=UTF8&amp;field-author=Richard+E.+Mayer&amp;text=Richard+E.+Mayer&amp;sort=relevancerank&amp;search-alias=digital-text" TargetMode="External"/><Relationship Id="rId3" Type="http://schemas.openxmlformats.org/officeDocument/2006/relationships/hyperlink" Target="https://www.amazon.com/s/ref=dp_byline_sr_ebooks_1?ie=UTF8&amp;field-author=Susan+A.+Ambrose&amp;text=Susan+A.+Ambrose&amp;sort=relevancerank&amp;search-alias=digital-text" TargetMode="External"/><Relationship Id="rId7" Type="http://schemas.openxmlformats.org/officeDocument/2006/relationships/hyperlink" Target="https://www.amazon.com/Marie-K-Norman/e/B00IQDUZFS/ref=dp_byline_cont_ebooks_5" TargetMode="External"/><Relationship Id="rId2" Type="http://schemas.openxmlformats.org/officeDocument/2006/relationships/notesSlide" Target="../notesSlides/notesSlide23.xml"/><Relationship Id="rId1" Type="http://schemas.openxmlformats.org/officeDocument/2006/relationships/slideLayout" Target="../slideLayouts/slideLayout22.xml"/><Relationship Id="rId6" Type="http://schemas.openxmlformats.org/officeDocument/2006/relationships/hyperlink" Target="https://www.amazon.com/s/ref=dp_byline_sr_ebooks_4?ie=UTF8&amp;field-author=Marsha+C.+Lovett&amp;text=Marsha+C.+Lovett&amp;sort=relevancerank&amp;search-alias=digital-text" TargetMode="External"/><Relationship Id="rId5" Type="http://schemas.openxmlformats.org/officeDocument/2006/relationships/hyperlink" Target="https://www.amazon.com/s/ref=dp_byline_sr_ebooks_3?ie=UTF8&amp;field-author=Michele+DiPietro&amp;text=Michele+DiPietro&amp;sort=relevancerank&amp;search-alias=digital-text" TargetMode="External"/><Relationship Id="rId4" Type="http://schemas.openxmlformats.org/officeDocument/2006/relationships/hyperlink" Target="https://www.amazon.com/s/ref=dp_byline_sr_ebooks_2?ie=UTF8&amp;field-author=Michael+W.+Bridges&amp;text=Michael+W.+Bridges&amp;sort=relevancerank&amp;search-alias=digital-text"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hyperlink" Target="https://www.quagliainstitute.org/" TargetMode="External"/><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lt1"/>
              </a:buClr>
              <a:buSzPct val="100000"/>
              <a:buFont typeface="Quattrocento Sans"/>
              <a:buNone/>
            </a:pPr>
            <a:r>
              <a:rPr lang="en-US" dirty="0">
                <a:latin typeface="Quattrocento Sans"/>
                <a:ea typeface="Quattrocento Sans"/>
                <a:cs typeface="Quattrocento Sans"/>
                <a:sym typeface="Quattrocento Sans"/>
              </a:rPr>
              <a:t>SGG Module </a:t>
            </a:r>
            <a:r>
              <a:rPr lang="en-US" dirty="0"/>
              <a:t>7</a:t>
            </a:r>
            <a:r>
              <a:rPr lang="en-US" dirty="0">
                <a:latin typeface="Quattrocento Sans"/>
                <a:ea typeface="Quattrocento Sans"/>
                <a:cs typeface="Quattrocento Sans"/>
                <a:sym typeface="Quattrocento Sans"/>
              </a:rPr>
              <a:t> – </a:t>
            </a:r>
            <a:r>
              <a:rPr lang="en-US" dirty="0"/>
              <a:t>Student Engagement in Assessment</a:t>
            </a:r>
            <a:r>
              <a:rPr lang="en-US" dirty="0">
                <a:latin typeface="Quattrocento Sans"/>
                <a:ea typeface="Quattrocento Sans"/>
                <a:cs typeface="Quattrocento Sans"/>
                <a:sym typeface="Quattrocento Sans"/>
              </a:rPr>
              <a:t> </a:t>
            </a:r>
            <a:br>
              <a:rPr lang="en-US" dirty="0">
                <a:latin typeface="Quattrocento Sans"/>
                <a:ea typeface="Quattrocento Sans"/>
                <a:cs typeface="Quattrocento Sans"/>
                <a:sym typeface="Quattrocento Sans"/>
              </a:rPr>
            </a:br>
            <a:endParaRPr dirty="0"/>
          </a:p>
        </p:txBody>
      </p:sp>
      <p:sp>
        <p:nvSpPr>
          <p:cNvPr id="344" name="Google Shape;344;p49"/>
          <p:cNvSpPr txBox="1">
            <a:spLocks noGrp="1"/>
          </p:cNvSpPr>
          <p:nvPr>
            <p:ph type="subTitle" idx="1"/>
          </p:nvPr>
        </p:nvSpPr>
        <p:spPr>
          <a:xfrm>
            <a:off x="1524000" y="3602038"/>
            <a:ext cx="9144000" cy="2508830"/>
          </a:xfrm>
          <a:prstGeom prst="rect">
            <a:avLst/>
          </a:prstGeom>
          <a:noFill/>
          <a:ln>
            <a:noFill/>
          </a:ln>
        </p:spPr>
        <p:txBody>
          <a:bodyPr spcFirstLastPara="1" wrap="square" lIns="91425" tIns="45700" rIns="91425" bIns="45700" anchor="t" anchorCtr="0">
            <a:normAutofit fontScale="85000" lnSpcReduction="20000"/>
          </a:bodyPr>
          <a:lstStyle/>
          <a:p>
            <a:pPr marL="0" lvl="0" indent="0" algn="ctr" rtl="0">
              <a:spcBef>
                <a:spcPts val="0"/>
              </a:spcBef>
              <a:spcAft>
                <a:spcPts val="0"/>
              </a:spcAft>
              <a:buClr>
                <a:srgbClr val="000000"/>
              </a:buClr>
              <a:buSzPct val="116666"/>
              <a:buFont typeface="Arial"/>
              <a:buNone/>
            </a:pPr>
            <a:r>
              <a:rPr lang="en-US" i="1" dirty="0"/>
              <a:t>These modules are offered to help deepen understanding of the Critical Attributes listed in the revised Student Growth Goal rubrics. The purpose is to open understanding and discussion, not calibration. The learning in these slides offers an opportunity for groups to make collective meaning around the Critical Attributes to use the revised rubrics and engage in an evaluation process in a way that promotes learning, growth and reflection for students and educators.</a:t>
            </a:r>
          </a:p>
          <a:p>
            <a:pPr marL="0" lvl="0" indent="0" algn="ctr" rtl="0">
              <a:spcBef>
                <a:spcPts val="0"/>
              </a:spcBef>
              <a:spcAft>
                <a:spcPts val="0"/>
              </a:spcAft>
              <a:buClr>
                <a:srgbClr val="000000"/>
              </a:buClr>
              <a:buSzPct val="116666"/>
              <a:buFont typeface="Arial"/>
              <a:buNone/>
            </a:pPr>
            <a:endParaRPr lang="en-US" i="1" dirty="0">
              <a:solidFill>
                <a:srgbClr val="FF0000"/>
              </a:solidFill>
            </a:endParaRPr>
          </a:p>
          <a:p>
            <a:pPr marL="0" lvl="0" indent="0" algn="ctr" rtl="0">
              <a:spcBef>
                <a:spcPts val="0"/>
              </a:spcBef>
              <a:spcAft>
                <a:spcPts val="0"/>
              </a:spcAft>
              <a:buClr>
                <a:srgbClr val="000000"/>
              </a:buClr>
              <a:buSzPct val="116666"/>
              <a:buFont typeface="Arial"/>
              <a:buNone/>
            </a:pPr>
            <a:r>
              <a:rPr lang="en-US" i="1" dirty="0">
                <a:solidFill>
                  <a:srgbClr val="FF0000"/>
                </a:solidFill>
              </a:rPr>
              <a:t>We recommend that Module 6, 7 and 8 are presented and learned in sequence, starting with Module 6 as the learning in modules 7 and 8 builds on the activities and learning contained in Module 6. </a:t>
            </a:r>
          </a:p>
          <a:p>
            <a:pPr marL="0" lvl="0" indent="0" algn="ctr" rtl="0">
              <a:lnSpc>
                <a:spcPct val="90000"/>
              </a:lnSpc>
              <a:spcBef>
                <a:spcPts val="0"/>
              </a:spcBef>
              <a:spcAft>
                <a:spcPts val="0"/>
              </a:spcAft>
              <a:buClr>
                <a:schemeClr val="dk1"/>
              </a:buClr>
              <a:buSzPct val="100000"/>
              <a:buNone/>
            </a:pPr>
            <a:endParaRPr sz="2800" dirty="0"/>
          </a:p>
        </p:txBody>
      </p:sp>
      <p:sp>
        <p:nvSpPr>
          <p:cNvPr id="345" name="Google Shape;345;p49"/>
          <p:cNvSpPr txBox="1">
            <a:spLocks noGrp="1"/>
          </p:cNvSpPr>
          <p:nvPr>
            <p:ph type="sldNum" idx="12"/>
          </p:nvPr>
        </p:nvSpPr>
        <p:spPr>
          <a:xfrm>
            <a:off x="10709328" y="6311900"/>
            <a:ext cx="6444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58"/>
          <p:cNvSpPr txBox="1">
            <a:spLocks noGrp="1"/>
          </p:cNvSpPr>
          <p:nvPr>
            <p:ph type="title"/>
          </p:nvPr>
        </p:nvSpPr>
        <p:spPr>
          <a:xfrm>
            <a:off x="838200" y="419675"/>
            <a:ext cx="10515600" cy="961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Roger Hart’s: Ladder of Participation</a:t>
            </a:r>
            <a:endParaRPr dirty="0"/>
          </a:p>
          <a:p>
            <a:pPr marL="0" lvl="0" indent="0" algn="l" rtl="0">
              <a:spcBef>
                <a:spcPts val="0"/>
              </a:spcBef>
              <a:spcAft>
                <a:spcPts val="0"/>
              </a:spcAft>
              <a:buNone/>
            </a:pPr>
            <a:endParaRPr dirty="0"/>
          </a:p>
        </p:txBody>
      </p:sp>
      <p:pic>
        <p:nvPicPr>
          <p:cNvPr id="452" name="Google Shape;452;p58" descr="Roger Hart's Ladder of Participation - Rung 1 through 8"/>
          <p:cNvPicPr preferRelativeResize="0"/>
          <p:nvPr/>
        </p:nvPicPr>
        <p:blipFill>
          <a:blip r:embed="rId3">
            <a:alphaModFix/>
          </a:blip>
          <a:stretch>
            <a:fillRect/>
          </a:stretch>
        </p:blipFill>
        <p:spPr>
          <a:xfrm>
            <a:off x="1356471" y="1201500"/>
            <a:ext cx="9209750" cy="4756225"/>
          </a:xfrm>
          <a:prstGeom prst="rect">
            <a:avLst/>
          </a:prstGeom>
          <a:noFill/>
          <a:ln>
            <a:noFill/>
          </a:ln>
        </p:spPr>
      </p:pic>
      <p:sp>
        <p:nvSpPr>
          <p:cNvPr id="451" name="Google Shape;451;p58"/>
          <p:cNvSpPr txBox="1">
            <a:spLocks noGrp="1"/>
          </p:cNvSpPr>
          <p:nvPr>
            <p:ph type="sldNum" idx="12"/>
          </p:nvPr>
        </p:nvSpPr>
        <p:spPr>
          <a:xfrm>
            <a:off x="10709328" y="6253532"/>
            <a:ext cx="6444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5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Why Does Student Engagement in Assessment Matter?</a:t>
            </a:r>
            <a:endParaRPr/>
          </a:p>
        </p:txBody>
      </p:sp>
      <p:sp>
        <p:nvSpPr>
          <p:cNvPr id="459" name="Google Shape;459;p59"/>
          <p:cNvSpPr txBox="1">
            <a:spLocks noGrp="1"/>
          </p:cNvSpPr>
          <p:nvPr>
            <p:ph type="body" idx="1"/>
          </p:nvPr>
        </p:nvSpPr>
        <p:spPr>
          <a:xfrm>
            <a:off x="838200" y="1825625"/>
            <a:ext cx="10515600" cy="42558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a:t>Read: </a:t>
            </a:r>
            <a:r>
              <a:rPr lang="en-US" u="sng">
                <a:solidFill>
                  <a:schemeClr val="accent3"/>
                </a:solidFill>
                <a:hlinkClick r:id="rId3">
                  <a:extLst>
                    <a:ext uri="{A12FA001-AC4F-418D-AE19-62706E023703}">
                      <ahyp:hlinkClr xmlns:ahyp="http://schemas.microsoft.com/office/drawing/2018/hyperlinkcolor" val="tx"/>
                    </a:ext>
                  </a:extLst>
                </a:hlinkClick>
              </a:rPr>
              <a:t>Why Student-‐Engaged Assessment Matters</a:t>
            </a:r>
            <a:endParaRPr/>
          </a:p>
          <a:p>
            <a:pPr marL="0" lvl="0" indent="0" algn="l" rtl="0">
              <a:spcBef>
                <a:spcPts val="1000"/>
              </a:spcBef>
              <a:spcAft>
                <a:spcPts val="0"/>
              </a:spcAft>
              <a:buNone/>
            </a:pPr>
            <a:endParaRPr/>
          </a:p>
          <a:p>
            <a:pPr marL="457200" lvl="0" indent="-342900" algn="l" rtl="0">
              <a:spcBef>
                <a:spcPts val="1000"/>
              </a:spcBef>
              <a:spcAft>
                <a:spcPts val="0"/>
              </a:spcAft>
              <a:buSzPts val="1800"/>
              <a:buChar char="•"/>
            </a:pPr>
            <a:r>
              <a:rPr lang="en-US"/>
              <a:t>Reflect: Use </a:t>
            </a:r>
            <a:r>
              <a:rPr lang="en-US" u="sng">
                <a:solidFill>
                  <a:schemeClr val="hlink"/>
                </a:solidFill>
                <a:hlinkClick r:id="rId4"/>
              </a:rPr>
              <a:t>Connect, Extend, Challenge </a:t>
            </a:r>
            <a:r>
              <a:rPr lang="en-US"/>
              <a:t>to process and take notes on the article.  </a:t>
            </a:r>
            <a:endParaRPr/>
          </a:p>
          <a:p>
            <a:pPr marL="0" lvl="0" indent="0" algn="l" rtl="0">
              <a:spcBef>
                <a:spcPts val="1000"/>
              </a:spcBef>
              <a:spcAft>
                <a:spcPts val="0"/>
              </a:spcAft>
              <a:buNone/>
            </a:pPr>
            <a:endParaRPr/>
          </a:p>
          <a:p>
            <a:pPr marL="457200" lvl="0" indent="-342900" algn="l" rtl="0">
              <a:spcBef>
                <a:spcPts val="1000"/>
              </a:spcBef>
              <a:spcAft>
                <a:spcPts val="0"/>
              </a:spcAft>
              <a:buSzPts val="1800"/>
              <a:buChar char="•"/>
            </a:pPr>
            <a:r>
              <a:rPr lang="en-US"/>
              <a:t>Small Group Discussion</a:t>
            </a:r>
            <a:endParaRPr/>
          </a:p>
        </p:txBody>
      </p:sp>
      <p:sp>
        <p:nvSpPr>
          <p:cNvPr id="460" name="Google Shape;460;p59"/>
          <p:cNvSpPr txBox="1">
            <a:spLocks noGrp="1"/>
          </p:cNvSpPr>
          <p:nvPr>
            <p:ph type="sldNum" idx="12"/>
          </p:nvPr>
        </p:nvSpPr>
        <p:spPr>
          <a:xfrm>
            <a:off x="10709328" y="6253532"/>
            <a:ext cx="6444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60"/>
          <p:cNvSpPr txBox="1">
            <a:spLocks noGrp="1"/>
          </p:cNvSpPr>
          <p:nvPr>
            <p:ph type="title"/>
          </p:nvPr>
        </p:nvSpPr>
        <p:spPr>
          <a:xfrm>
            <a:off x="838200" y="365125"/>
            <a:ext cx="10515600" cy="9789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SzPts val="990"/>
              <a:buNone/>
            </a:pPr>
            <a:r>
              <a:rPr lang="en-US" sz="3060" dirty="0"/>
              <a:t>A Culturally Responsive Classroom Assessment Framework </a:t>
            </a:r>
            <a:endParaRPr sz="3060" dirty="0"/>
          </a:p>
        </p:txBody>
      </p:sp>
      <p:pic>
        <p:nvPicPr>
          <p:cNvPr id="469" name="Google Shape;469;p60" descr="Engagement, cultural identity, relationships, vulnerability, assets, and rigor"/>
          <p:cNvPicPr preferRelativeResize="0"/>
          <p:nvPr/>
        </p:nvPicPr>
        <p:blipFill>
          <a:blip r:embed="rId3">
            <a:alphaModFix/>
          </a:blip>
          <a:stretch>
            <a:fillRect/>
          </a:stretch>
        </p:blipFill>
        <p:spPr>
          <a:xfrm>
            <a:off x="838129" y="1055550"/>
            <a:ext cx="10515599" cy="4746900"/>
          </a:xfrm>
          <a:prstGeom prst="rect">
            <a:avLst/>
          </a:prstGeom>
          <a:noFill/>
          <a:ln>
            <a:noFill/>
          </a:ln>
        </p:spPr>
      </p:pic>
      <p:sp>
        <p:nvSpPr>
          <p:cNvPr id="468" name="Google Shape;468;p60"/>
          <p:cNvSpPr txBox="1">
            <a:spLocks noGrp="1"/>
          </p:cNvSpPr>
          <p:nvPr>
            <p:ph type="sldNum" idx="12"/>
          </p:nvPr>
        </p:nvSpPr>
        <p:spPr>
          <a:xfrm>
            <a:off x="10709328" y="6253532"/>
            <a:ext cx="6444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61"/>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lnSpc>
                <a:spcPct val="121429"/>
              </a:lnSpc>
              <a:spcBef>
                <a:spcPts val="0"/>
              </a:spcBef>
              <a:spcAft>
                <a:spcPts val="0"/>
              </a:spcAft>
              <a:buNone/>
            </a:pPr>
            <a:endParaRPr sz="3000" b="1">
              <a:solidFill>
                <a:srgbClr val="666666"/>
              </a:solidFill>
              <a:highlight>
                <a:srgbClr val="FFFFFF"/>
              </a:highlight>
            </a:endParaRPr>
          </a:p>
          <a:p>
            <a:pPr marL="0" lvl="0" indent="0" algn="l" rtl="0">
              <a:lnSpc>
                <a:spcPct val="121429"/>
              </a:lnSpc>
              <a:spcBef>
                <a:spcPts val="500"/>
              </a:spcBef>
              <a:spcAft>
                <a:spcPts val="0"/>
              </a:spcAft>
              <a:buNone/>
            </a:pPr>
            <a:r>
              <a:rPr lang="en-US" sz="3000">
                <a:solidFill>
                  <a:srgbClr val="222222"/>
                </a:solidFill>
                <a:highlight>
                  <a:srgbClr val="FFFFFF"/>
                </a:highlight>
              </a:rPr>
              <a:t>Hattie’s Greatest Effect size: Self Reported Grades / Student Expectations – How we can apply it in the classroom.</a:t>
            </a:r>
            <a:endParaRPr sz="3000">
              <a:solidFill>
                <a:srgbClr val="222222"/>
              </a:solidFill>
              <a:highlight>
                <a:srgbClr val="FFFFFF"/>
              </a:highlight>
            </a:endParaRPr>
          </a:p>
          <a:p>
            <a:pPr marL="0" lvl="0" indent="0" algn="l" rtl="0">
              <a:spcBef>
                <a:spcPts val="500"/>
              </a:spcBef>
              <a:spcAft>
                <a:spcPts val="0"/>
              </a:spcAft>
              <a:buNone/>
            </a:pPr>
            <a:endParaRPr>
              <a:solidFill>
                <a:srgbClr val="222222"/>
              </a:solidFill>
            </a:endParaRPr>
          </a:p>
        </p:txBody>
      </p:sp>
      <p:sp>
        <p:nvSpPr>
          <p:cNvPr id="476" name="Google Shape;476;p61"/>
          <p:cNvSpPr txBox="1">
            <a:spLocks noGrp="1"/>
          </p:cNvSpPr>
          <p:nvPr>
            <p:ph type="body" idx="1"/>
          </p:nvPr>
        </p:nvSpPr>
        <p:spPr>
          <a:xfrm>
            <a:off x="838200" y="1825625"/>
            <a:ext cx="10515600" cy="4255800"/>
          </a:xfrm>
          <a:prstGeom prst="rect">
            <a:avLst/>
          </a:prstGeom>
        </p:spPr>
        <p:txBody>
          <a:bodyPr spcFirstLastPara="1" wrap="square" lIns="91425" tIns="45700" rIns="91425" bIns="45700" anchor="t" anchorCtr="0">
            <a:normAutofit fontScale="32500" lnSpcReduction="20000"/>
          </a:bodyPr>
          <a:lstStyle/>
          <a:p>
            <a:pPr marL="0" lvl="0" indent="0" algn="l" rtl="0">
              <a:spcBef>
                <a:spcPts val="1000"/>
              </a:spcBef>
              <a:spcAft>
                <a:spcPts val="0"/>
              </a:spcAft>
              <a:buNone/>
            </a:pPr>
            <a:endParaRPr/>
          </a:p>
          <a:p>
            <a:pPr marL="0" lvl="0" indent="0" algn="l" rtl="0">
              <a:spcBef>
                <a:spcPts val="1000"/>
              </a:spcBef>
              <a:spcAft>
                <a:spcPts val="0"/>
              </a:spcAft>
              <a:buNone/>
            </a:pPr>
            <a:r>
              <a:rPr lang="en-US" sz="7230"/>
              <a:t>Students can accurately predict how they will perform on a given performance task or assessment and have a clear understanding of what they know. Hattie (2010) describes this phenomenon as “self-reported grades” or “student expectations” and it is one of the most powerful influences in increasing student learning outcomes.</a:t>
            </a:r>
            <a:endParaRPr sz="7230"/>
          </a:p>
          <a:p>
            <a:pPr marL="0" lvl="0" indent="0" algn="l" rtl="0">
              <a:lnSpc>
                <a:spcPct val="115000"/>
              </a:lnSpc>
              <a:spcBef>
                <a:spcPts val="0"/>
              </a:spcBef>
              <a:spcAft>
                <a:spcPts val="0"/>
              </a:spcAft>
              <a:buNone/>
            </a:pPr>
            <a:r>
              <a:rPr lang="en-US" sz="7230" b="1">
                <a:solidFill>
                  <a:srgbClr val="666666"/>
                </a:solidFill>
                <a:highlight>
                  <a:srgbClr val="FFFFFF"/>
                </a:highlight>
              </a:rPr>
              <a:t>(effect size = 1.44)</a:t>
            </a:r>
            <a:endParaRPr sz="7230" b="1">
              <a:solidFill>
                <a:srgbClr val="666666"/>
              </a:solidFill>
              <a:highlight>
                <a:srgbClr val="FFFFFF"/>
              </a:highlight>
            </a:endParaRPr>
          </a:p>
          <a:p>
            <a:pPr marL="0" lvl="0" indent="0" algn="l" rtl="0">
              <a:lnSpc>
                <a:spcPct val="115000"/>
              </a:lnSpc>
              <a:spcBef>
                <a:spcPts val="2000"/>
              </a:spcBef>
              <a:spcAft>
                <a:spcPts val="0"/>
              </a:spcAft>
              <a:buNone/>
            </a:pPr>
            <a:r>
              <a:rPr lang="en-US" sz="7350" b="1">
                <a:solidFill>
                  <a:srgbClr val="000000"/>
                </a:solidFill>
              </a:rPr>
              <a:t>Key steps:</a:t>
            </a:r>
            <a:endParaRPr sz="7350" b="1">
              <a:solidFill>
                <a:srgbClr val="000000"/>
              </a:solidFill>
            </a:endParaRPr>
          </a:p>
          <a:p>
            <a:pPr marL="457200" lvl="0" indent="-380285" algn="l" rtl="0">
              <a:spcBef>
                <a:spcPts val="1000"/>
              </a:spcBef>
              <a:spcAft>
                <a:spcPts val="0"/>
              </a:spcAft>
              <a:buClr>
                <a:srgbClr val="0000FF"/>
              </a:buClr>
              <a:buSzPct val="100000"/>
              <a:buAutoNum type="arabicPeriod"/>
            </a:pPr>
            <a:r>
              <a:rPr lang="en-US" sz="7350" b="1" i="1">
                <a:solidFill>
                  <a:srgbClr val="0000FF"/>
                </a:solidFill>
                <a:highlight>
                  <a:srgbClr val="FFFFFF"/>
                </a:highlight>
              </a:rPr>
              <a:t>Set goals for themselves</a:t>
            </a:r>
            <a:endParaRPr sz="7350" b="1" i="1">
              <a:solidFill>
                <a:srgbClr val="0000FF"/>
              </a:solidFill>
              <a:highlight>
                <a:srgbClr val="FFFFFF"/>
              </a:highlight>
            </a:endParaRPr>
          </a:p>
          <a:p>
            <a:pPr marL="0" lvl="0" indent="0" algn="l" rtl="0">
              <a:spcBef>
                <a:spcPts val="1000"/>
              </a:spcBef>
              <a:spcAft>
                <a:spcPts val="0"/>
              </a:spcAft>
              <a:buNone/>
            </a:pPr>
            <a:r>
              <a:rPr lang="en-US" sz="7350" b="1" i="1">
                <a:solidFill>
                  <a:srgbClr val="0000FF"/>
                </a:solidFill>
                <a:highlight>
                  <a:srgbClr val="FFFFFF"/>
                </a:highlight>
              </a:rPr>
              <a:t>2.	Predict their performance</a:t>
            </a:r>
            <a:endParaRPr sz="7350" b="1" i="1">
              <a:solidFill>
                <a:srgbClr val="0000FF"/>
              </a:solidFill>
              <a:highlight>
                <a:srgbClr val="FFFFFF"/>
              </a:highlight>
            </a:endParaRPr>
          </a:p>
          <a:p>
            <a:pPr marL="0" lvl="0" indent="0" algn="l" rtl="0">
              <a:spcBef>
                <a:spcPts val="1000"/>
              </a:spcBef>
              <a:spcAft>
                <a:spcPts val="0"/>
              </a:spcAft>
              <a:buNone/>
            </a:pPr>
            <a:r>
              <a:rPr lang="en-US" sz="7350" b="1" i="1">
                <a:solidFill>
                  <a:srgbClr val="0000FF"/>
                </a:solidFill>
                <a:highlight>
                  <a:srgbClr val="FFFFFF"/>
                </a:highlight>
              </a:rPr>
              <a:t>3.	Self-assessment and sharing rubrics</a:t>
            </a:r>
            <a:r>
              <a:rPr lang="en-US" sz="7350">
                <a:solidFill>
                  <a:srgbClr val="666666"/>
                </a:solidFill>
                <a:highlight>
                  <a:srgbClr val="FFFFFF"/>
                </a:highlight>
              </a:rPr>
              <a:t> </a:t>
            </a:r>
            <a:endParaRPr sz="7350" b="1" i="1">
              <a:solidFill>
                <a:srgbClr val="0000FF"/>
              </a:solidFill>
              <a:highlight>
                <a:srgbClr val="FFFFFF"/>
              </a:highlight>
            </a:endParaRPr>
          </a:p>
          <a:p>
            <a:pPr marL="0" lvl="0" indent="0" algn="l" rtl="0">
              <a:spcBef>
                <a:spcPts val="1000"/>
              </a:spcBef>
              <a:spcAft>
                <a:spcPts val="0"/>
              </a:spcAft>
              <a:buNone/>
            </a:pPr>
            <a:endParaRPr sz="7350"/>
          </a:p>
        </p:txBody>
      </p:sp>
      <p:sp>
        <p:nvSpPr>
          <p:cNvPr id="477" name="Google Shape;477;p61"/>
          <p:cNvSpPr txBox="1">
            <a:spLocks noGrp="1"/>
          </p:cNvSpPr>
          <p:nvPr>
            <p:ph type="sldNum" idx="12"/>
          </p:nvPr>
        </p:nvSpPr>
        <p:spPr>
          <a:xfrm>
            <a:off x="10709328" y="6253532"/>
            <a:ext cx="6444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6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endParaRPr sz="3000">
              <a:solidFill>
                <a:srgbClr val="666666"/>
              </a:solidFill>
              <a:highlight>
                <a:srgbClr val="FFFFFF"/>
              </a:highlight>
            </a:endParaRPr>
          </a:p>
          <a:p>
            <a:pPr marL="0" lvl="0" indent="0" algn="l" rtl="0">
              <a:lnSpc>
                <a:spcPct val="115000"/>
              </a:lnSpc>
              <a:spcBef>
                <a:spcPts val="2000"/>
              </a:spcBef>
              <a:spcAft>
                <a:spcPts val="0"/>
              </a:spcAft>
              <a:buNone/>
            </a:pPr>
            <a:r>
              <a:rPr lang="en-US" sz="3000">
                <a:solidFill>
                  <a:srgbClr val="000000"/>
                </a:solidFill>
                <a:highlight>
                  <a:srgbClr val="FFFFFF"/>
                </a:highlight>
              </a:rPr>
              <a:t>Application: What are some questions we can ask and challenge our students?</a:t>
            </a:r>
            <a:endParaRPr sz="3000">
              <a:solidFill>
                <a:srgbClr val="000000"/>
              </a:solidFill>
              <a:highlight>
                <a:srgbClr val="FFFFFF"/>
              </a:highlight>
            </a:endParaRPr>
          </a:p>
          <a:p>
            <a:pPr marL="0" lvl="0" indent="0" algn="l" rtl="0">
              <a:spcBef>
                <a:spcPts val="2000"/>
              </a:spcBef>
              <a:spcAft>
                <a:spcPts val="0"/>
              </a:spcAft>
              <a:buNone/>
            </a:pPr>
            <a:endParaRPr sz="3000">
              <a:solidFill>
                <a:srgbClr val="666666"/>
              </a:solidFill>
              <a:highlight>
                <a:srgbClr val="FFFFFF"/>
              </a:highlight>
            </a:endParaRPr>
          </a:p>
        </p:txBody>
      </p:sp>
      <p:sp>
        <p:nvSpPr>
          <p:cNvPr id="484" name="Google Shape;484;p62"/>
          <p:cNvSpPr txBox="1">
            <a:spLocks noGrp="1"/>
          </p:cNvSpPr>
          <p:nvPr>
            <p:ph type="body" idx="1"/>
          </p:nvPr>
        </p:nvSpPr>
        <p:spPr>
          <a:xfrm>
            <a:off x="838200" y="1825625"/>
            <a:ext cx="10515600" cy="4255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700">
                <a:solidFill>
                  <a:srgbClr val="000000"/>
                </a:solidFill>
                <a:highlight>
                  <a:srgbClr val="FFFFFF"/>
                </a:highlight>
              </a:rPr>
              <a:t>Are you satisfied with your learning?</a:t>
            </a:r>
            <a:endParaRPr sz="1700">
              <a:solidFill>
                <a:srgbClr val="000000"/>
              </a:solidFill>
              <a:highlight>
                <a:srgbClr val="FFFFFF"/>
              </a:highlight>
            </a:endParaRPr>
          </a:p>
          <a:p>
            <a:pPr marL="0" lvl="0" indent="0" algn="l" rtl="0">
              <a:lnSpc>
                <a:spcPct val="115000"/>
              </a:lnSpc>
              <a:spcBef>
                <a:spcPts val="2000"/>
              </a:spcBef>
              <a:spcAft>
                <a:spcPts val="0"/>
              </a:spcAft>
              <a:buNone/>
            </a:pPr>
            <a:r>
              <a:rPr lang="en-US" sz="1700">
                <a:solidFill>
                  <a:srgbClr val="000000"/>
                </a:solidFill>
                <a:highlight>
                  <a:srgbClr val="FFFFFF"/>
                </a:highlight>
              </a:rPr>
              <a:t>Are you satisfied that you demonstrated your knowledge and skill?</a:t>
            </a:r>
            <a:endParaRPr sz="1700">
              <a:solidFill>
                <a:srgbClr val="000000"/>
              </a:solidFill>
              <a:highlight>
                <a:srgbClr val="FFFFFF"/>
              </a:highlight>
            </a:endParaRPr>
          </a:p>
          <a:p>
            <a:pPr marL="0" lvl="0" indent="0" algn="l" rtl="0">
              <a:lnSpc>
                <a:spcPct val="115000"/>
              </a:lnSpc>
              <a:spcBef>
                <a:spcPts val="2000"/>
              </a:spcBef>
              <a:spcAft>
                <a:spcPts val="0"/>
              </a:spcAft>
              <a:buNone/>
            </a:pPr>
            <a:r>
              <a:rPr lang="en-US" sz="1700">
                <a:solidFill>
                  <a:srgbClr val="000000"/>
                </a:solidFill>
                <a:highlight>
                  <a:srgbClr val="FFFFFF"/>
                </a:highlight>
              </a:rPr>
              <a:t>How does your work compare to the expectations on the rubric? </a:t>
            </a:r>
            <a:endParaRPr sz="1700">
              <a:solidFill>
                <a:srgbClr val="000000"/>
              </a:solidFill>
              <a:highlight>
                <a:srgbClr val="FFFFFF"/>
              </a:highlight>
            </a:endParaRPr>
          </a:p>
          <a:p>
            <a:pPr marL="0" lvl="0" indent="0" algn="l" rtl="0">
              <a:lnSpc>
                <a:spcPct val="115000"/>
              </a:lnSpc>
              <a:spcBef>
                <a:spcPts val="2000"/>
              </a:spcBef>
              <a:spcAft>
                <a:spcPts val="0"/>
              </a:spcAft>
              <a:buNone/>
            </a:pPr>
            <a:r>
              <a:rPr lang="en-US" sz="1700">
                <a:solidFill>
                  <a:srgbClr val="000000"/>
                </a:solidFill>
                <a:highlight>
                  <a:srgbClr val="FFFFFF"/>
                </a:highlight>
              </a:rPr>
              <a:t>Which parts of the assignment (project, performance, etc.) were you most satisfied?, </a:t>
            </a:r>
            <a:endParaRPr sz="1700">
              <a:solidFill>
                <a:srgbClr val="000000"/>
              </a:solidFill>
              <a:highlight>
                <a:srgbClr val="FFFFFF"/>
              </a:highlight>
            </a:endParaRPr>
          </a:p>
          <a:p>
            <a:pPr marL="0" lvl="0" indent="0" algn="l" rtl="0">
              <a:lnSpc>
                <a:spcPct val="115000"/>
              </a:lnSpc>
              <a:spcBef>
                <a:spcPts val="2000"/>
              </a:spcBef>
              <a:spcAft>
                <a:spcPts val="0"/>
              </a:spcAft>
              <a:buNone/>
            </a:pPr>
            <a:r>
              <a:rPr lang="en-US" sz="1700">
                <a:solidFill>
                  <a:srgbClr val="000000"/>
                </a:solidFill>
                <a:highlight>
                  <a:srgbClr val="FFFFFF"/>
                </a:highlight>
              </a:rPr>
              <a:t>How closely does your work on this assignment (project, performance, etc.) reflect your learning? </a:t>
            </a:r>
            <a:endParaRPr sz="1700">
              <a:solidFill>
                <a:srgbClr val="000000"/>
              </a:solidFill>
              <a:highlight>
                <a:srgbClr val="FFFFFF"/>
              </a:highlight>
            </a:endParaRPr>
          </a:p>
          <a:p>
            <a:pPr marL="0" lvl="0" indent="0" algn="l" rtl="0">
              <a:lnSpc>
                <a:spcPct val="115000"/>
              </a:lnSpc>
              <a:spcBef>
                <a:spcPts val="2000"/>
              </a:spcBef>
              <a:spcAft>
                <a:spcPts val="0"/>
              </a:spcAft>
              <a:buNone/>
            </a:pPr>
            <a:r>
              <a:rPr lang="en-US" sz="1700">
                <a:solidFill>
                  <a:srgbClr val="000000"/>
                </a:solidFill>
                <a:highlight>
                  <a:srgbClr val="FFFFFF"/>
                </a:highlight>
              </a:rPr>
              <a:t>Were the strategies that you used effective in helping you reach your goals? , </a:t>
            </a:r>
            <a:endParaRPr sz="1700">
              <a:solidFill>
                <a:srgbClr val="000000"/>
              </a:solidFill>
              <a:highlight>
                <a:srgbClr val="FFFFFF"/>
              </a:highlight>
            </a:endParaRPr>
          </a:p>
          <a:p>
            <a:pPr marL="0" lvl="0" indent="0" algn="l" rtl="0">
              <a:lnSpc>
                <a:spcPct val="115000"/>
              </a:lnSpc>
              <a:spcBef>
                <a:spcPts val="2000"/>
              </a:spcBef>
              <a:spcAft>
                <a:spcPts val="0"/>
              </a:spcAft>
              <a:buNone/>
            </a:pPr>
            <a:r>
              <a:rPr lang="en-US" sz="1700">
                <a:solidFill>
                  <a:srgbClr val="000000"/>
                </a:solidFill>
                <a:highlight>
                  <a:srgbClr val="FFFFFF"/>
                </a:highlight>
              </a:rPr>
              <a:t>On a scale of 1 to 10, how would you rate your effort? </a:t>
            </a:r>
            <a:endParaRPr sz="1700">
              <a:solidFill>
                <a:srgbClr val="000000"/>
              </a:solidFill>
              <a:highlight>
                <a:srgbClr val="FFFFFF"/>
              </a:highlight>
            </a:endParaRPr>
          </a:p>
          <a:p>
            <a:pPr marL="0" lvl="0" indent="0" algn="l" rtl="0">
              <a:lnSpc>
                <a:spcPct val="115000"/>
              </a:lnSpc>
              <a:spcBef>
                <a:spcPts val="2000"/>
              </a:spcBef>
              <a:spcAft>
                <a:spcPts val="0"/>
              </a:spcAft>
              <a:buNone/>
            </a:pPr>
            <a:r>
              <a:rPr lang="en-US" sz="1700">
                <a:solidFill>
                  <a:srgbClr val="000000"/>
                </a:solidFill>
                <a:highlight>
                  <a:srgbClr val="FFFFFF"/>
                </a:highlight>
              </a:rPr>
              <a:t>If you were to do this over, how could it be improved? </a:t>
            </a:r>
            <a:endParaRPr sz="1700">
              <a:solidFill>
                <a:srgbClr val="000000"/>
              </a:solidFill>
              <a:highlight>
                <a:srgbClr val="FFFFFF"/>
              </a:highlight>
            </a:endParaRPr>
          </a:p>
          <a:p>
            <a:pPr marL="0" lvl="0" indent="0" algn="l" rtl="0">
              <a:spcBef>
                <a:spcPts val="2000"/>
              </a:spcBef>
              <a:spcAft>
                <a:spcPts val="0"/>
              </a:spcAft>
              <a:buNone/>
            </a:pPr>
            <a:endParaRPr sz="2400"/>
          </a:p>
        </p:txBody>
      </p:sp>
      <p:sp>
        <p:nvSpPr>
          <p:cNvPr id="485" name="Google Shape;485;p62"/>
          <p:cNvSpPr txBox="1">
            <a:spLocks noGrp="1"/>
          </p:cNvSpPr>
          <p:nvPr>
            <p:ph type="sldNum" idx="12"/>
          </p:nvPr>
        </p:nvSpPr>
        <p:spPr>
          <a:xfrm>
            <a:off x="10709328" y="6253532"/>
            <a:ext cx="6444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63"/>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lnSpc>
                <a:spcPct val="115000"/>
              </a:lnSpc>
              <a:spcBef>
                <a:spcPts val="0"/>
              </a:spcBef>
              <a:spcAft>
                <a:spcPts val="0"/>
              </a:spcAft>
              <a:buSzPts val="990"/>
              <a:buNone/>
            </a:pPr>
            <a:r>
              <a:rPr lang="en-US" sz="3000">
                <a:solidFill>
                  <a:srgbClr val="000000"/>
                </a:solidFill>
                <a:highlight>
                  <a:srgbClr val="FFFFFF"/>
                </a:highlight>
              </a:rPr>
              <a:t>Application: What are some questions teachers can ask for their own reflection? </a:t>
            </a:r>
            <a:endParaRPr sz="3000">
              <a:solidFill>
                <a:srgbClr val="000000"/>
              </a:solidFill>
              <a:highlight>
                <a:srgbClr val="FFFFFF"/>
              </a:highlight>
            </a:endParaRPr>
          </a:p>
          <a:p>
            <a:pPr marL="0" lvl="0" indent="0" algn="l" rtl="0">
              <a:spcBef>
                <a:spcPts val="2000"/>
              </a:spcBef>
              <a:spcAft>
                <a:spcPts val="0"/>
              </a:spcAft>
              <a:buSzPts val="990"/>
              <a:buNone/>
            </a:pPr>
            <a:endParaRPr sz="1215">
              <a:solidFill>
                <a:srgbClr val="666666"/>
              </a:solidFill>
              <a:highlight>
                <a:srgbClr val="FFFFFF"/>
              </a:highlight>
              <a:latin typeface="Georgia"/>
              <a:ea typeface="Georgia"/>
              <a:cs typeface="Georgia"/>
              <a:sym typeface="Georgia"/>
            </a:endParaRPr>
          </a:p>
        </p:txBody>
      </p:sp>
      <p:sp>
        <p:nvSpPr>
          <p:cNvPr id="492" name="Google Shape;492;p63"/>
          <p:cNvSpPr txBox="1">
            <a:spLocks noGrp="1"/>
          </p:cNvSpPr>
          <p:nvPr>
            <p:ph type="body" idx="1"/>
          </p:nvPr>
        </p:nvSpPr>
        <p:spPr>
          <a:xfrm>
            <a:off x="838200" y="1825625"/>
            <a:ext cx="10515600" cy="4255800"/>
          </a:xfrm>
          <a:prstGeom prst="rect">
            <a:avLst/>
          </a:prstGeom>
        </p:spPr>
        <p:txBody>
          <a:bodyPr spcFirstLastPara="1" wrap="square" lIns="91425" tIns="45700" rIns="91425" bIns="45700" anchor="t" anchorCtr="0">
            <a:normAutofit lnSpcReduction="10000"/>
          </a:bodyPr>
          <a:lstStyle/>
          <a:p>
            <a:pPr marL="0" lvl="0" indent="0" algn="l" rtl="0">
              <a:lnSpc>
                <a:spcPct val="115000"/>
              </a:lnSpc>
              <a:spcBef>
                <a:spcPts val="0"/>
              </a:spcBef>
              <a:spcAft>
                <a:spcPts val="0"/>
              </a:spcAft>
              <a:buNone/>
            </a:pPr>
            <a:r>
              <a:rPr lang="en-US" sz="2400">
                <a:solidFill>
                  <a:srgbClr val="000000"/>
                </a:solidFill>
                <a:highlight>
                  <a:srgbClr val="FFFFFF"/>
                </a:highlight>
              </a:rPr>
              <a:t>What was the objective/standard I was hoping to teach? </a:t>
            </a:r>
            <a:endParaRPr sz="2400">
              <a:solidFill>
                <a:srgbClr val="000000"/>
              </a:solidFill>
              <a:highlight>
                <a:srgbClr val="FFFFFF"/>
              </a:highlight>
            </a:endParaRPr>
          </a:p>
          <a:p>
            <a:pPr marL="0" lvl="0" indent="0" algn="l" rtl="0">
              <a:lnSpc>
                <a:spcPct val="115000"/>
              </a:lnSpc>
              <a:spcBef>
                <a:spcPts val="2000"/>
              </a:spcBef>
              <a:spcAft>
                <a:spcPts val="0"/>
              </a:spcAft>
              <a:buNone/>
            </a:pPr>
            <a:r>
              <a:rPr lang="en-US" sz="2400">
                <a:solidFill>
                  <a:srgbClr val="000000"/>
                </a:solidFill>
                <a:highlight>
                  <a:srgbClr val="FFFFFF"/>
                </a:highlight>
              </a:rPr>
              <a:t>What assignment/prompt/project/activity did I choose to teach the standard/objective? </a:t>
            </a:r>
            <a:endParaRPr sz="2400">
              <a:solidFill>
                <a:srgbClr val="000000"/>
              </a:solidFill>
              <a:highlight>
                <a:srgbClr val="FFFFFF"/>
              </a:highlight>
            </a:endParaRPr>
          </a:p>
          <a:p>
            <a:pPr marL="0" lvl="0" indent="0" algn="l" rtl="0">
              <a:lnSpc>
                <a:spcPct val="115000"/>
              </a:lnSpc>
              <a:spcBef>
                <a:spcPts val="2000"/>
              </a:spcBef>
              <a:spcAft>
                <a:spcPts val="0"/>
              </a:spcAft>
              <a:buNone/>
            </a:pPr>
            <a:r>
              <a:rPr lang="en-US" sz="2400">
                <a:solidFill>
                  <a:srgbClr val="000000"/>
                </a:solidFill>
                <a:highlight>
                  <a:srgbClr val="FFFFFF"/>
                </a:highlight>
              </a:rPr>
              <a:t>How successful was the lesson? How do I know?, What evidence do I have? , </a:t>
            </a:r>
            <a:endParaRPr sz="2400">
              <a:solidFill>
                <a:srgbClr val="000000"/>
              </a:solidFill>
              <a:highlight>
                <a:srgbClr val="FFFFFF"/>
              </a:highlight>
            </a:endParaRPr>
          </a:p>
          <a:p>
            <a:pPr marL="0" lvl="0" indent="0" algn="l" rtl="0">
              <a:lnSpc>
                <a:spcPct val="115000"/>
              </a:lnSpc>
              <a:spcBef>
                <a:spcPts val="2000"/>
              </a:spcBef>
              <a:spcAft>
                <a:spcPts val="0"/>
              </a:spcAft>
              <a:buNone/>
            </a:pPr>
            <a:r>
              <a:rPr lang="en-US" sz="2400">
                <a:solidFill>
                  <a:srgbClr val="000000"/>
                </a:solidFill>
                <a:highlight>
                  <a:srgbClr val="FFFFFF"/>
                </a:highlight>
              </a:rPr>
              <a:t>What percentage of students reached the goal or standard? </a:t>
            </a:r>
            <a:endParaRPr sz="2400">
              <a:solidFill>
                <a:srgbClr val="000000"/>
              </a:solidFill>
              <a:highlight>
                <a:srgbClr val="FFFFFF"/>
              </a:highlight>
            </a:endParaRPr>
          </a:p>
          <a:p>
            <a:pPr marL="0" lvl="0" indent="0" algn="l" rtl="0">
              <a:lnSpc>
                <a:spcPct val="115000"/>
              </a:lnSpc>
              <a:spcBef>
                <a:spcPts val="2000"/>
              </a:spcBef>
              <a:spcAft>
                <a:spcPts val="0"/>
              </a:spcAft>
              <a:buNone/>
            </a:pPr>
            <a:r>
              <a:rPr lang="en-US" sz="2400">
                <a:solidFill>
                  <a:srgbClr val="000000"/>
                </a:solidFill>
                <a:highlight>
                  <a:srgbClr val="FFFFFF"/>
                </a:highlight>
              </a:rPr>
              <a:t>Which parts of the lesson am I most satisfied? </a:t>
            </a:r>
            <a:endParaRPr sz="2400">
              <a:solidFill>
                <a:srgbClr val="000000"/>
              </a:solidFill>
              <a:highlight>
                <a:srgbClr val="FFFFFF"/>
              </a:highlight>
            </a:endParaRPr>
          </a:p>
          <a:p>
            <a:pPr marL="0" lvl="0" indent="0" algn="l" rtl="0">
              <a:lnSpc>
                <a:spcPct val="115000"/>
              </a:lnSpc>
              <a:spcBef>
                <a:spcPts val="2000"/>
              </a:spcBef>
              <a:spcAft>
                <a:spcPts val="0"/>
              </a:spcAft>
              <a:buNone/>
            </a:pPr>
            <a:r>
              <a:rPr lang="en-US" sz="2400">
                <a:solidFill>
                  <a:srgbClr val="000000"/>
                </a:solidFill>
                <a:highlight>
                  <a:srgbClr val="FFFFFF"/>
                </a:highlight>
              </a:rPr>
              <a:t>How will I reteach and/or retest any unsuccessful students?</a:t>
            </a:r>
            <a:endParaRPr sz="2400">
              <a:solidFill>
                <a:srgbClr val="000000"/>
              </a:solidFill>
              <a:highlight>
                <a:srgbClr val="FFFFFF"/>
              </a:highlight>
            </a:endParaRPr>
          </a:p>
          <a:p>
            <a:pPr marL="0" lvl="0" indent="0" algn="l" rtl="0">
              <a:spcBef>
                <a:spcPts val="2000"/>
              </a:spcBef>
              <a:spcAft>
                <a:spcPts val="0"/>
              </a:spcAft>
              <a:buNone/>
            </a:pPr>
            <a:endParaRPr sz="2400"/>
          </a:p>
        </p:txBody>
      </p:sp>
      <p:sp>
        <p:nvSpPr>
          <p:cNvPr id="493" name="Google Shape;493;p63"/>
          <p:cNvSpPr txBox="1">
            <a:spLocks noGrp="1"/>
          </p:cNvSpPr>
          <p:nvPr>
            <p:ph type="sldNum" idx="12"/>
          </p:nvPr>
        </p:nvSpPr>
        <p:spPr>
          <a:xfrm>
            <a:off x="10709328" y="6253532"/>
            <a:ext cx="6444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6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Embedding: Co-Constructing Success Criteria</a:t>
            </a:r>
            <a:endParaRPr/>
          </a:p>
        </p:txBody>
      </p:sp>
      <p:sp>
        <p:nvSpPr>
          <p:cNvPr id="500" name="Google Shape;500;p64"/>
          <p:cNvSpPr txBox="1">
            <a:spLocks noGrp="1"/>
          </p:cNvSpPr>
          <p:nvPr>
            <p:ph type="body" idx="1"/>
          </p:nvPr>
        </p:nvSpPr>
        <p:spPr>
          <a:xfrm>
            <a:off x="838200" y="1825625"/>
            <a:ext cx="10515600" cy="42558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a:p>
            <a:pPr marL="0" lvl="0" indent="0" algn="l" rtl="0">
              <a:spcBef>
                <a:spcPts val="1000"/>
              </a:spcBef>
              <a:spcAft>
                <a:spcPts val="0"/>
              </a:spcAft>
              <a:buNone/>
            </a:pPr>
            <a:r>
              <a:rPr lang="en-US"/>
              <a:t>Read &amp; Reflect: </a:t>
            </a:r>
            <a:endParaRPr/>
          </a:p>
          <a:p>
            <a:pPr marL="0" lvl="0" indent="0" algn="l" rtl="0">
              <a:spcBef>
                <a:spcPts val="1000"/>
              </a:spcBef>
              <a:spcAft>
                <a:spcPts val="0"/>
              </a:spcAft>
              <a:buNone/>
            </a:pPr>
            <a:r>
              <a:rPr lang="en-US" u="sng">
                <a:solidFill>
                  <a:schemeClr val="hlink"/>
                </a:solidFill>
                <a:hlinkClick r:id="rId3"/>
              </a:rPr>
              <a:t>Build it Together: Co-Constructing Success Criteria with Students | Cult of Pedagogy</a:t>
            </a:r>
            <a:endParaRPr/>
          </a:p>
          <a:p>
            <a:pPr marL="0" lvl="0" indent="0" algn="l" rtl="0">
              <a:spcBef>
                <a:spcPts val="1000"/>
              </a:spcBef>
              <a:spcAft>
                <a:spcPts val="0"/>
              </a:spcAft>
              <a:buNone/>
            </a:pPr>
            <a:endParaRPr/>
          </a:p>
          <a:p>
            <a:pPr marL="0" lvl="0" indent="0" algn="l" rtl="0">
              <a:spcBef>
                <a:spcPts val="1000"/>
              </a:spcBef>
              <a:spcAft>
                <a:spcPts val="0"/>
              </a:spcAft>
              <a:buNone/>
            </a:pPr>
            <a:endParaRPr/>
          </a:p>
        </p:txBody>
      </p:sp>
      <p:sp>
        <p:nvSpPr>
          <p:cNvPr id="501" name="Google Shape;501;p64"/>
          <p:cNvSpPr txBox="1">
            <a:spLocks noGrp="1"/>
          </p:cNvSpPr>
          <p:nvPr>
            <p:ph type="sldNum" idx="12"/>
          </p:nvPr>
        </p:nvSpPr>
        <p:spPr>
          <a:xfrm>
            <a:off x="10709328" y="6253532"/>
            <a:ext cx="6444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6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Co-Constructing Success Criteria Videos</a:t>
            </a:r>
            <a:endParaRPr/>
          </a:p>
        </p:txBody>
      </p:sp>
      <p:sp>
        <p:nvSpPr>
          <p:cNvPr id="508" name="Google Shape;508;p65"/>
          <p:cNvSpPr txBox="1">
            <a:spLocks noGrp="1"/>
          </p:cNvSpPr>
          <p:nvPr>
            <p:ph type="body" idx="1"/>
          </p:nvPr>
        </p:nvSpPr>
        <p:spPr>
          <a:xfrm>
            <a:off x="838200" y="1825625"/>
            <a:ext cx="10515600" cy="42558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Choose one of the two videos to watch:  </a:t>
            </a:r>
            <a:endParaRPr/>
          </a:p>
          <a:p>
            <a:pPr marL="457200" lvl="0" indent="-342900" algn="l" rtl="0">
              <a:spcBef>
                <a:spcPts val="1000"/>
              </a:spcBef>
              <a:spcAft>
                <a:spcPts val="0"/>
              </a:spcAft>
              <a:buSzPts val="1800"/>
              <a:buChar char="•"/>
            </a:pPr>
            <a:r>
              <a:rPr lang="en-US" sz="1800" u="sng">
                <a:solidFill>
                  <a:schemeClr val="accent3"/>
                </a:solidFill>
                <a:hlinkClick r:id="rId3">
                  <a:extLst>
                    <a:ext uri="{A12FA001-AC4F-418D-AE19-62706E023703}">
                      <ahyp:hlinkClr xmlns:ahyp="http://schemas.microsoft.com/office/drawing/2018/hyperlinkcolor" val="tx"/>
                    </a:ext>
                  </a:extLst>
                </a:hlinkClick>
              </a:rPr>
              <a:t>Co-constructing Success Criteria with High School Students - YouTube</a:t>
            </a:r>
            <a:r>
              <a:rPr lang="en-US" sz="1800"/>
              <a:t> </a:t>
            </a:r>
            <a:endParaRPr sz="1800"/>
          </a:p>
          <a:p>
            <a:pPr marL="0" lvl="0" indent="0" algn="l" rtl="0">
              <a:spcBef>
                <a:spcPts val="1000"/>
              </a:spcBef>
              <a:spcAft>
                <a:spcPts val="0"/>
              </a:spcAft>
              <a:buNone/>
            </a:pPr>
            <a:endParaRPr/>
          </a:p>
          <a:p>
            <a:pPr marL="457200" lvl="0" indent="-342900" algn="l" rtl="0">
              <a:spcBef>
                <a:spcPts val="1000"/>
              </a:spcBef>
              <a:spcAft>
                <a:spcPts val="0"/>
              </a:spcAft>
              <a:buSzPts val="1800"/>
              <a:buChar char="•"/>
            </a:pPr>
            <a:r>
              <a:rPr lang="en-US" sz="1800" u="sng">
                <a:solidFill>
                  <a:schemeClr val="accent3"/>
                </a:solidFill>
                <a:hlinkClick r:id="rId4">
                  <a:extLst>
                    <a:ext uri="{A12FA001-AC4F-418D-AE19-62706E023703}">
                      <ahyp:hlinkClr xmlns:ahyp="http://schemas.microsoft.com/office/drawing/2018/hyperlinkcolor" val="tx"/>
                    </a:ext>
                  </a:extLst>
                </a:hlinkClick>
              </a:rPr>
              <a:t>Co-Constructing Success Criteria in an Elementary School Classroom - YouTube</a:t>
            </a:r>
            <a:r>
              <a:rPr lang="en-US" sz="1800"/>
              <a:t>  </a:t>
            </a:r>
            <a:endParaRPr sz="1800"/>
          </a:p>
          <a:p>
            <a:pPr marL="0" lvl="0" indent="0" algn="l" rtl="0">
              <a:spcBef>
                <a:spcPts val="1000"/>
              </a:spcBef>
              <a:spcAft>
                <a:spcPts val="0"/>
              </a:spcAft>
              <a:buNone/>
            </a:pPr>
            <a:endParaRPr/>
          </a:p>
          <a:p>
            <a:pPr marL="0" lvl="0" indent="0" algn="l" rtl="0">
              <a:spcBef>
                <a:spcPts val="1000"/>
              </a:spcBef>
              <a:spcAft>
                <a:spcPts val="0"/>
              </a:spcAft>
              <a:buNone/>
            </a:pPr>
            <a:r>
              <a:rPr lang="en-US"/>
              <a:t>Discuss with a partner: How could you co-construct success criteria with your students?  </a:t>
            </a:r>
            <a:endParaRPr/>
          </a:p>
        </p:txBody>
      </p:sp>
      <p:sp>
        <p:nvSpPr>
          <p:cNvPr id="509" name="Google Shape;509;p65"/>
          <p:cNvSpPr txBox="1">
            <a:spLocks noGrp="1"/>
          </p:cNvSpPr>
          <p:nvPr>
            <p:ph type="sldNum" idx="12"/>
          </p:nvPr>
        </p:nvSpPr>
        <p:spPr>
          <a:xfrm>
            <a:off x="10709328" y="6253532"/>
            <a:ext cx="6444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6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Peer Assessment</a:t>
            </a:r>
            <a:endParaRPr/>
          </a:p>
        </p:txBody>
      </p:sp>
      <p:sp>
        <p:nvSpPr>
          <p:cNvPr id="516" name="Google Shape;516;p66"/>
          <p:cNvSpPr txBox="1">
            <a:spLocks noGrp="1"/>
          </p:cNvSpPr>
          <p:nvPr>
            <p:ph type="body" idx="1"/>
          </p:nvPr>
        </p:nvSpPr>
        <p:spPr>
          <a:xfrm>
            <a:off x="838200" y="1825625"/>
            <a:ext cx="10515600" cy="42558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Watch the video and read the text:  </a:t>
            </a:r>
            <a:endParaRPr/>
          </a:p>
          <a:p>
            <a:pPr marL="457200" lvl="0" indent="-342900" algn="l" rtl="0">
              <a:spcBef>
                <a:spcPts val="1000"/>
              </a:spcBef>
              <a:spcAft>
                <a:spcPts val="0"/>
              </a:spcAft>
              <a:buSzPts val="1800"/>
              <a:buChar char="•"/>
            </a:pPr>
            <a:r>
              <a:rPr lang="en-US"/>
              <a:t>Video: </a:t>
            </a:r>
            <a:r>
              <a:rPr lang="en-US" u="sng">
                <a:solidFill>
                  <a:schemeClr val="hlink"/>
                </a:solidFill>
                <a:hlinkClick r:id="rId3"/>
              </a:rPr>
              <a:t>Peer Assessment: Reflections from Students and Teachers</a:t>
            </a:r>
            <a:r>
              <a:rPr lang="en-US"/>
              <a:t> (4:53)</a:t>
            </a:r>
            <a:endParaRPr/>
          </a:p>
          <a:p>
            <a:pPr marL="457200" lvl="0" indent="0" algn="l" rtl="0">
              <a:spcBef>
                <a:spcPts val="1000"/>
              </a:spcBef>
              <a:spcAft>
                <a:spcPts val="0"/>
              </a:spcAft>
              <a:buNone/>
            </a:pPr>
            <a:endParaRPr/>
          </a:p>
          <a:p>
            <a:pPr marL="457200" lvl="0" indent="-342900" algn="l" rtl="0">
              <a:spcBef>
                <a:spcPts val="1000"/>
              </a:spcBef>
              <a:spcAft>
                <a:spcPts val="0"/>
              </a:spcAft>
              <a:buSzPts val="1800"/>
              <a:buChar char="•"/>
            </a:pPr>
            <a:r>
              <a:rPr lang="en-US"/>
              <a:t>Text: </a:t>
            </a:r>
            <a:r>
              <a:rPr lang="en-US" u="sng">
                <a:solidFill>
                  <a:schemeClr val="hlink"/>
                </a:solidFill>
                <a:hlinkClick r:id="rId4"/>
              </a:rPr>
              <a:t>Peer and self-assessment for students</a:t>
            </a:r>
            <a:endParaRPr/>
          </a:p>
          <a:p>
            <a:pPr marL="0" lvl="0" indent="0" algn="l" rtl="0">
              <a:spcBef>
                <a:spcPts val="1000"/>
              </a:spcBef>
              <a:spcAft>
                <a:spcPts val="0"/>
              </a:spcAft>
              <a:buNone/>
            </a:pPr>
            <a:endParaRPr/>
          </a:p>
          <a:p>
            <a:pPr marL="0" lvl="0" indent="0" algn="l" rtl="0">
              <a:spcBef>
                <a:spcPts val="1000"/>
              </a:spcBef>
              <a:spcAft>
                <a:spcPts val="0"/>
              </a:spcAft>
              <a:buNone/>
            </a:pPr>
            <a:r>
              <a:rPr lang="en-US"/>
              <a:t>What was affirmed for you in your teaching?  </a:t>
            </a:r>
            <a:endParaRPr/>
          </a:p>
          <a:p>
            <a:pPr marL="0" lvl="0" indent="0" algn="l" rtl="0">
              <a:spcBef>
                <a:spcPts val="1000"/>
              </a:spcBef>
              <a:spcAft>
                <a:spcPts val="0"/>
              </a:spcAft>
              <a:buNone/>
            </a:pPr>
            <a:r>
              <a:rPr lang="en-US"/>
              <a:t>What is your take-away for application?  </a:t>
            </a:r>
            <a:endParaRPr/>
          </a:p>
          <a:p>
            <a:pPr marL="0" lvl="0" indent="0" algn="l" rtl="0">
              <a:spcBef>
                <a:spcPts val="1000"/>
              </a:spcBef>
              <a:spcAft>
                <a:spcPts val="0"/>
              </a:spcAft>
              <a:buNone/>
            </a:pPr>
            <a:endParaRPr/>
          </a:p>
          <a:p>
            <a:pPr marL="0" lvl="0" indent="0" algn="l" rtl="0">
              <a:spcBef>
                <a:spcPts val="1000"/>
              </a:spcBef>
              <a:spcAft>
                <a:spcPts val="0"/>
              </a:spcAft>
              <a:buNone/>
            </a:pPr>
            <a:endParaRPr/>
          </a:p>
        </p:txBody>
      </p:sp>
      <p:sp>
        <p:nvSpPr>
          <p:cNvPr id="517" name="Google Shape;517;p66"/>
          <p:cNvSpPr txBox="1">
            <a:spLocks noGrp="1"/>
          </p:cNvSpPr>
          <p:nvPr>
            <p:ph type="sldNum" idx="12"/>
          </p:nvPr>
        </p:nvSpPr>
        <p:spPr>
          <a:xfrm>
            <a:off x="10709328" y="6253532"/>
            <a:ext cx="6444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6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  Connecting Kristin’s story from Module 6</a:t>
            </a:r>
            <a:endParaRPr/>
          </a:p>
        </p:txBody>
      </p:sp>
      <p:sp>
        <p:nvSpPr>
          <p:cNvPr id="524" name="Google Shape;524;p67"/>
          <p:cNvSpPr txBox="1">
            <a:spLocks noGrp="1"/>
          </p:cNvSpPr>
          <p:nvPr>
            <p:ph type="body" idx="1"/>
          </p:nvPr>
        </p:nvSpPr>
        <p:spPr>
          <a:xfrm>
            <a:off x="838200" y="1825625"/>
            <a:ext cx="10515600" cy="4255800"/>
          </a:xfrm>
          <a:prstGeom prst="rect">
            <a:avLst/>
          </a:prstGeom>
        </p:spPr>
        <p:txBody>
          <a:bodyPr spcFirstLastPara="1" wrap="square" lIns="91425" tIns="45700" rIns="91425" bIns="45700" anchor="t" anchorCtr="0">
            <a:normAutofit fontScale="25000" lnSpcReduction="20000"/>
          </a:bodyPr>
          <a:lstStyle/>
          <a:p>
            <a:pPr marL="457200" lvl="0" indent="-419100" algn="l" rtl="0">
              <a:spcBef>
                <a:spcPts val="1000"/>
              </a:spcBef>
              <a:spcAft>
                <a:spcPts val="0"/>
              </a:spcAft>
              <a:buSzPct val="100000"/>
              <a:buAutoNum type="arabicPeriod"/>
            </a:pPr>
            <a:r>
              <a:rPr lang="en-US" sz="12000"/>
              <a:t>Read Kristin’s story: Understanding Kristin’s Resistance </a:t>
            </a:r>
            <a:endParaRPr sz="12000"/>
          </a:p>
          <a:p>
            <a:pPr marL="0" lvl="0" indent="0" algn="l" rtl="0">
              <a:spcBef>
                <a:spcPts val="1000"/>
              </a:spcBef>
              <a:spcAft>
                <a:spcPts val="0"/>
              </a:spcAft>
              <a:buNone/>
            </a:pPr>
            <a:endParaRPr sz="12000"/>
          </a:p>
          <a:p>
            <a:pPr marL="0" lvl="0" indent="0" algn="l" rtl="0">
              <a:spcBef>
                <a:spcPts val="1000"/>
              </a:spcBef>
              <a:spcAft>
                <a:spcPts val="0"/>
              </a:spcAft>
              <a:buNone/>
            </a:pPr>
            <a:r>
              <a:rPr lang="en-US" sz="12000"/>
              <a:t>2. 	Fill out the SGG: </a:t>
            </a:r>
            <a:r>
              <a:rPr lang="en-US" sz="12000" i="1"/>
              <a:t>Student Engagement in Assessment section</a:t>
            </a:r>
            <a:r>
              <a:rPr lang="en-US" sz="12000"/>
              <a:t> of the blank chart by identifying evidence from Kristin’s story. </a:t>
            </a:r>
            <a:r>
              <a:rPr lang="en-US" sz="11174"/>
              <a:t> </a:t>
            </a:r>
            <a:endParaRPr sz="11174"/>
          </a:p>
          <a:p>
            <a:pPr marL="0" lvl="0" indent="0" algn="l" rtl="0">
              <a:spcBef>
                <a:spcPts val="1000"/>
              </a:spcBef>
              <a:spcAft>
                <a:spcPts val="0"/>
              </a:spcAft>
              <a:buNone/>
            </a:pPr>
            <a:endParaRPr sz="4436"/>
          </a:p>
          <a:p>
            <a:pPr marL="0" lvl="0" indent="0" algn="l" rtl="0">
              <a:spcBef>
                <a:spcPts val="1000"/>
              </a:spcBef>
              <a:spcAft>
                <a:spcPts val="0"/>
              </a:spcAft>
              <a:buNone/>
            </a:pPr>
            <a:endParaRPr sz="4436"/>
          </a:p>
          <a:p>
            <a:pPr marL="0" lvl="0" indent="0" algn="l" rtl="0">
              <a:spcBef>
                <a:spcPts val="1000"/>
              </a:spcBef>
              <a:spcAft>
                <a:spcPts val="0"/>
              </a:spcAft>
              <a:buNone/>
            </a:pPr>
            <a:r>
              <a:rPr lang="en-US" sz="12000"/>
              <a:t>3 	Check your thinking by reviewing the “Unpacking Critical Attributes of Student Growth chart” for only the </a:t>
            </a:r>
            <a:r>
              <a:rPr lang="en-US" sz="12000" i="1"/>
              <a:t>Student Engagement in Assessment section</a:t>
            </a:r>
            <a:r>
              <a:rPr lang="en-US" sz="12000"/>
              <a:t>. Review other parts of the chart to gain further insights.</a:t>
            </a:r>
            <a:endParaRPr sz="12000"/>
          </a:p>
          <a:p>
            <a:pPr marL="0" lvl="0" indent="0" algn="l" rtl="0">
              <a:spcBef>
                <a:spcPts val="1000"/>
              </a:spcBef>
              <a:spcAft>
                <a:spcPts val="0"/>
              </a:spcAft>
              <a:buNone/>
            </a:pPr>
            <a:endParaRPr sz="4436"/>
          </a:p>
          <a:p>
            <a:pPr marL="0" lvl="0" indent="0" algn="l" rtl="0">
              <a:spcBef>
                <a:spcPts val="1000"/>
              </a:spcBef>
              <a:spcAft>
                <a:spcPts val="0"/>
              </a:spcAft>
              <a:buNone/>
            </a:pPr>
            <a:endParaRPr sz="4436"/>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p:txBody>
      </p:sp>
      <p:sp>
        <p:nvSpPr>
          <p:cNvPr id="525" name="Google Shape;525;p67"/>
          <p:cNvSpPr txBox="1">
            <a:spLocks noGrp="1"/>
          </p:cNvSpPr>
          <p:nvPr>
            <p:ph type="sldNum" idx="12"/>
          </p:nvPr>
        </p:nvSpPr>
        <p:spPr>
          <a:xfrm>
            <a:off x="10709328" y="6253532"/>
            <a:ext cx="6444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2" name="Title 1">
            <a:extLst>
              <a:ext uri="{FF2B5EF4-FFF2-40B4-BE49-F238E27FC236}">
                <a16:creationId xmlns:a16="http://schemas.microsoft.com/office/drawing/2014/main" id="{057F78B8-BE0A-7FFF-3AF3-38EAE8B35F3D}"/>
              </a:ext>
            </a:extLst>
          </p:cNvPr>
          <p:cNvSpPr>
            <a:spLocks noGrp="1"/>
          </p:cNvSpPr>
          <p:nvPr>
            <p:ph type="title" idx="4294967295"/>
          </p:nvPr>
        </p:nvSpPr>
        <p:spPr>
          <a:xfrm>
            <a:off x="866422" y="419624"/>
            <a:ext cx="10515600" cy="1325563"/>
          </a:xfrm>
        </p:spPr>
        <p:txBody>
          <a:bodyPr/>
          <a:lstStyle/>
          <a:p>
            <a:r>
              <a:rPr lang="en-US" dirty="0"/>
              <a:t>SSG Concept Map</a:t>
            </a:r>
          </a:p>
        </p:txBody>
      </p:sp>
      <p:grpSp>
        <p:nvGrpSpPr>
          <p:cNvPr id="350" name="Google Shape;350;p50" descr="Student Growth Goal Concept Map Pyramid"/>
          <p:cNvGrpSpPr/>
          <p:nvPr/>
        </p:nvGrpSpPr>
        <p:grpSpPr>
          <a:xfrm>
            <a:off x="556421" y="1964115"/>
            <a:ext cx="11135809" cy="3032869"/>
            <a:chOff x="3528" y="1244449"/>
            <a:chExt cx="11135809" cy="3032869"/>
          </a:xfrm>
        </p:grpSpPr>
        <p:sp>
          <p:nvSpPr>
            <p:cNvPr id="351" name="Google Shape;351;p50"/>
            <p:cNvSpPr/>
            <p:nvPr/>
          </p:nvSpPr>
          <p:spPr>
            <a:xfrm>
              <a:off x="5571460" y="2034227"/>
              <a:ext cx="165900" cy="726600"/>
            </a:xfrm>
            <a:custGeom>
              <a:avLst/>
              <a:gdLst/>
              <a:ahLst/>
              <a:cxnLst/>
              <a:rect l="l" t="t" r="r" b="b"/>
              <a:pathLst>
                <a:path w="120000" h="120000" extrusionOk="0">
                  <a:moveTo>
                    <a:pt x="0" y="0"/>
                  </a:moveTo>
                  <a:lnTo>
                    <a:pt x="0" y="120000"/>
                  </a:lnTo>
                  <a:lnTo>
                    <a:pt x="120000" y="120000"/>
                  </a:lnTo>
                </a:path>
              </a:pathLst>
            </a:custGeom>
            <a:noFill/>
            <a:ln w="12700" cap="flat" cmpd="sng">
              <a:solidFill>
                <a:srgbClr val="345A99"/>
              </a:solidFill>
              <a:prstDash val="solid"/>
              <a:miter lim="800000"/>
              <a:headEnd type="none" w="sm" len="sm"/>
              <a:tailEnd type="none" w="sm" len="sm"/>
            </a:ln>
          </p:spPr>
        </p:sp>
        <p:sp>
          <p:nvSpPr>
            <p:cNvPr id="352" name="Google Shape;352;p50"/>
            <p:cNvSpPr/>
            <p:nvPr/>
          </p:nvSpPr>
          <p:spPr>
            <a:xfrm>
              <a:off x="5405607" y="2034227"/>
              <a:ext cx="165900" cy="726600"/>
            </a:xfrm>
            <a:custGeom>
              <a:avLst/>
              <a:gdLst/>
              <a:ahLst/>
              <a:cxnLst/>
              <a:rect l="l" t="t" r="r" b="b"/>
              <a:pathLst>
                <a:path w="120000" h="120000" extrusionOk="0">
                  <a:moveTo>
                    <a:pt x="120000" y="0"/>
                  </a:moveTo>
                  <a:lnTo>
                    <a:pt x="120000" y="120000"/>
                  </a:lnTo>
                  <a:lnTo>
                    <a:pt x="0" y="120000"/>
                  </a:lnTo>
                </a:path>
              </a:pathLst>
            </a:custGeom>
            <a:noFill/>
            <a:ln w="12700" cap="flat" cmpd="sng">
              <a:solidFill>
                <a:srgbClr val="345A99"/>
              </a:solidFill>
              <a:prstDash val="solid"/>
              <a:miter lim="800000"/>
              <a:headEnd type="none" w="sm" len="sm"/>
              <a:tailEnd type="none" w="sm" len="sm"/>
            </a:ln>
          </p:spPr>
        </p:sp>
        <p:sp>
          <p:nvSpPr>
            <p:cNvPr id="353" name="Google Shape;353;p50"/>
            <p:cNvSpPr/>
            <p:nvPr/>
          </p:nvSpPr>
          <p:spPr>
            <a:xfrm>
              <a:off x="5571460" y="2034227"/>
              <a:ext cx="4778100" cy="1453200"/>
            </a:xfrm>
            <a:custGeom>
              <a:avLst/>
              <a:gdLst/>
              <a:ahLst/>
              <a:cxnLst/>
              <a:rect l="l" t="t" r="r" b="b"/>
              <a:pathLst>
                <a:path w="120000" h="120000" extrusionOk="0">
                  <a:moveTo>
                    <a:pt x="0" y="0"/>
                  </a:moveTo>
                  <a:lnTo>
                    <a:pt x="0" y="106304"/>
                  </a:lnTo>
                  <a:lnTo>
                    <a:pt x="120000" y="106304"/>
                  </a:lnTo>
                  <a:lnTo>
                    <a:pt x="120000" y="120000"/>
                  </a:lnTo>
                </a:path>
              </a:pathLst>
            </a:custGeom>
            <a:noFill/>
            <a:ln w="12700" cap="flat" cmpd="sng">
              <a:solidFill>
                <a:srgbClr val="345A99"/>
              </a:solidFill>
              <a:prstDash val="solid"/>
              <a:miter lim="800000"/>
              <a:headEnd type="none" w="sm" len="sm"/>
              <a:tailEnd type="none" w="sm" len="sm"/>
            </a:ln>
          </p:spPr>
        </p:sp>
        <p:sp>
          <p:nvSpPr>
            <p:cNvPr id="354" name="Google Shape;354;p50"/>
            <p:cNvSpPr/>
            <p:nvPr/>
          </p:nvSpPr>
          <p:spPr>
            <a:xfrm>
              <a:off x="5571460" y="2034227"/>
              <a:ext cx="2866800" cy="1453200"/>
            </a:xfrm>
            <a:custGeom>
              <a:avLst/>
              <a:gdLst/>
              <a:ahLst/>
              <a:cxnLst/>
              <a:rect l="l" t="t" r="r" b="b"/>
              <a:pathLst>
                <a:path w="120000" h="120000" extrusionOk="0">
                  <a:moveTo>
                    <a:pt x="0" y="0"/>
                  </a:moveTo>
                  <a:lnTo>
                    <a:pt x="0" y="106304"/>
                  </a:lnTo>
                  <a:lnTo>
                    <a:pt x="120000" y="106304"/>
                  </a:lnTo>
                  <a:lnTo>
                    <a:pt x="120000" y="120000"/>
                  </a:lnTo>
                </a:path>
              </a:pathLst>
            </a:custGeom>
            <a:noFill/>
            <a:ln w="12700" cap="flat" cmpd="sng">
              <a:solidFill>
                <a:srgbClr val="345A99"/>
              </a:solidFill>
              <a:prstDash val="solid"/>
              <a:miter lim="800000"/>
              <a:headEnd type="none" w="sm" len="sm"/>
              <a:tailEnd type="none" w="sm" len="sm"/>
            </a:ln>
          </p:spPr>
        </p:sp>
        <p:sp>
          <p:nvSpPr>
            <p:cNvPr id="355" name="Google Shape;355;p50"/>
            <p:cNvSpPr/>
            <p:nvPr/>
          </p:nvSpPr>
          <p:spPr>
            <a:xfrm>
              <a:off x="5571460" y="2034227"/>
              <a:ext cx="955500" cy="1453200"/>
            </a:xfrm>
            <a:custGeom>
              <a:avLst/>
              <a:gdLst/>
              <a:ahLst/>
              <a:cxnLst/>
              <a:rect l="l" t="t" r="r" b="b"/>
              <a:pathLst>
                <a:path w="120000" h="120000" extrusionOk="0">
                  <a:moveTo>
                    <a:pt x="0" y="0"/>
                  </a:moveTo>
                  <a:lnTo>
                    <a:pt x="0" y="106304"/>
                  </a:lnTo>
                  <a:lnTo>
                    <a:pt x="120000" y="106304"/>
                  </a:lnTo>
                  <a:lnTo>
                    <a:pt x="120000" y="120000"/>
                  </a:lnTo>
                </a:path>
              </a:pathLst>
            </a:custGeom>
            <a:noFill/>
            <a:ln w="12700" cap="flat" cmpd="sng">
              <a:solidFill>
                <a:srgbClr val="345A99"/>
              </a:solidFill>
              <a:prstDash val="solid"/>
              <a:miter lim="800000"/>
              <a:headEnd type="none" w="sm" len="sm"/>
              <a:tailEnd type="none" w="sm" len="sm"/>
            </a:ln>
          </p:spPr>
        </p:sp>
        <p:sp>
          <p:nvSpPr>
            <p:cNvPr id="356" name="Google Shape;356;p50"/>
            <p:cNvSpPr/>
            <p:nvPr/>
          </p:nvSpPr>
          <p:spPr>
            <a:xfrm>
              <a:off x="4615829" y="2034227"/>
              <a:ext cx="955500" cy="1453200"/>
            </a:xfrm>
            <a:custGeom>
              <a:avLst/>
              <a:gdLst/>
              <a:ahLst/>
              <a:cxnLst/>
              <a:rect l="l" t="t" r="r" b="b"/>
              <a:pathLst>
                <a:path w="120000" h="120000" extrusionOk="0">
                  <a:moveTo>
                    <a:pt x="120000" y="0"/>
                  </a:moveTo>
                  <a:lnTo>
                    <a:pt x="120000" y="106304"/>
                  </a:lnTo>
                  <a:lnTo>
                    <a:pt x="0" y="106304"/>
                  </a:lnTo>
                  <a:lnTo>
                    <a:pt x="0" y="120000"/>
                  </a:lnTo>
                </a:path>
              </a:pathLst>
            </a:custGeom>
            <a:noFill/>
            <a:ln w="12700" cap="flat" cmpd="sng">
              <a:solidFill>
                <a:srgbClr val="345A99"/>
              </a:solidFill>
              <a:prstDash val="solid"/>
              <a:miter lim="800000"/>
              <a:headEnd type="none" w="sm" len="sm"/>
              <a:tailEnd type="none" w="sm" len="sm"/>
            </a:ln>
          </p:spPr>
        </p:sp>
        <p:sp>
          <p:nvSpPr>
            <p:cNvPr id="357" name="Google Shape;357;p50"/>
            <p:cNvSpPr/>
            <p:nvPr/>
          </p:nvSpPr>
          <p:spPr>
            <a:xfrm>
              <a:off x="2704567" y="2034227"/>
              <a:ext cx="2866800" cy="1453200"/>
            </a:xfrm>
            <a:custGeom>
              <a:avLst/>
              <a:gdLst/>
              <a:ahLst/>
              <a:cxnLst/>
              <a:rect l="l" t="t" r="r" b="b"/>
              <a:pathLst>
                <a:path w="120000" h="120000" extrusionOk="0">
                  <a:moveTo>
                    <a:pt x="120000" y="0"/>
                  </a:moveTo>
                  <a:lnTo>
                    <a:pt x="120000" y="106304"/>
                  </a:lnTo>
                  <a:lnTo>
                    <a:pt x="0" y="106304"/>
                  </a:lnTo>
                  <a:lnTo>
                    <a:pt x="0" y="120000"/>
                  </a:lnTo>
                </a:path>
              </a:pathLst>
            </a:custGeom>
            <a:noFill/>
            <a:ln w="12700" cap="flat" cmpd="sng">
              <a:solidFill>
                <a:srgbClr val="345A99"/>
              </a:solidFill>
              <a:prstDash val="solid"/>
              <a:miter lim="800000"/>
              <a:headEnd type="none" w="sm" len="sm"/>
              <a:tailEnd type="none" w="sm" len="sm"/>
            </a:ln>
          </p:spPr>
        </p:sp>
        <p:sp>
          <p:nvSpPr>
            <p:cNvPr id="358" name="Google Shape;358;p50"/>
            <p:cNvSpPr/>
            <p:nvPr/>
          </p:nvSpPr>
          <p:spPr>
            <a:xfrm>
              <a:off x="793305" y="2034227"/>
              <a:ext cx="4778100" cy="1453200"/>
            </a:xfrm>
            <a:custGeom>
              <a:avLst/>
              <a:gdLst/>
              <a:ahLst/>
              <a:cxnLst/>
              <a:rect l="l" t="t" r="r" b="b"/>
              <a:pathLst>
                <a:path w="120000" h="120000" extrusionOk="0">
                  <a:moveTo>
                    <a:pt x="120000" y="0"/>
                  </a:moveTo>
                  <a:lnTo>
                    <a:pt x="120000" y="106304"/>
                  </a:lnTo>
                  <a:lnTo>
                    <a:pt x="0" y="106304"/>
                  </a:lnTo>
                  <a:lnTo>
                    <a:pt x="0" y="120000"/>
                  </a:lnTo>
                </a:path>
              </a:pathLst>
            </a:custGeom>
            <a:noFill/>
            <a:ln w="12700" cap="flat" cmpd="sng">
              <a:solidFill>
                <a:srgbClr val="345A99"/>
              </a:solidFill>
              <a:prstDash val="solid"/>
              <a:miter lim="800000"/>
              <a:headEnd type="none" w="sm" len="sm"/>
              <a:tailEnd type="none" w="sm" len="sm"/>
            </a:ln>
          </p:spPr>
        </p:sp>
        <p:sp>
          <p:nvSpPr>
            <p:cNvPr id="359" name="Google Shape;359;p50"/>
            <p:cNvSpPr/>
            <p:nvPr/>
          </p:nvSpPr>
          <p:spPr>
            <a:xfrm>
              <a:off x="4781682" y="1244449"/>
              <a:ext cx="1579500" cy="7899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50"/>
            <p:cNvSpPr txBox="1"/>
            <p:nvPr/>
          </p:nvSpPr>
          <p:spPr>
            <a:xfrm>
              <a:off x="4781682" y="1244449"/>
              <a:ext cx="1579500" cy="789900"/>
            </a:xfrm>
            <a:prstGeom prst="rect">
              <a:avLst/>
            </a:prstGeom>
            <a:noFill/>
            <a:ln>
              <a:noFill/>
            </a:ln>
          </p:spPr>
          <p:txBody>
            <a:bodyPr spcFirstLastPara="1" wrap="square" lIns="585075" tIns="7600" rIns="7600" bIns="76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Overview: Module 1</a:t>
              </a:r>
              <a:endParaRPr sz="1400" b="0" i="0" u="none" strike="noStrike" cap="none">
                <a:solidFill>
                  <a:srgbClr val="000000"/>
                </a:solidFill>
                <a:latin typeface="Arial"/>
                <a:ea typeface="Arial"/>
                <a:cs typeface="Arial"/>
                <a:sym typeface="Arial"/>
              </a:endParaRPr>
            </a:p>
          </p:txBody>
        </p:sp>
        <p:sp>
          <p:nvSpPr>
            <p:cNvPr id="361" name="Google Shape;361;p50"/>
            <p:cNvSpPr/>
            <p:nvPr/>
          </p:nvSpPr>
          <p:spPr>
            <a:xfrm>
              <a:off x="4860660" y="1323427"/>
              <a:ext cx="474000" cy="631800"/>
            </a:xfrm>
            <a:prstGeom prst="rect">
              <a:avLst/>
            </a:prstGeom>
            <a:blipFill rotWithShape="1">
              <a:blip r:embed="rId3">
                <a:alphaModFix/>
              </a:blip>
              <a:stretch>
                <a:fillRect l="-16997" r="-16997"/>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50"/>
            <p:cNvSpPr/>
            <p:nvPr/>
          </p:nvSpPr>
          <p:spPr>
            <a:xfrm>
              <a:off x="3528" y="3487418"/>
              <a:ext cx="1579500" cy="7899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50"/>
            <p:cNvSpPr txBox="1"/>
            <p:nvPr/>
          </p:nvSpPr>
          <p:spPr>
            <a:xfrm>
              <a:off x="3528" y="3487418"/>
              <a:ext cx="1579500" cy="789900"/>
            </a:xfrm>
            <a:prstGeom prst="rect">
              <a:avLst/>
            </a:prstGeom>
            <a:noFill/>
            <a:ln>
              <a:noFill/>
            </a:ln>
          </p:spPr>
          <p:txBody>
            <a:bodyPr spcFirstLastPara="1" wrap="square" lIns="585075" tIns="7600" rIns="7600" bIns="76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Critical Standard: Module 3</a:t>
              </a:r>
              <a:endParaRPr sz="1400" b="0" i="0" u="none" strike="noStrike" cap="none">
                <a:solidFill>
                  <a:srgbClr val="000000"/>
                </a:solidFill>
                <a:latin typeface="Arial"/>
                <a:ea typeface="Arial"/>
                <a:cs typeface="Arial"/>
                <a:sym typeface="Arial"/>
              </a:endParaRPr>
            </a:p>
          </p:txBody>
        </p:sp>
        <p:sp>
          <p:nvSpPr>
            <p:cNvPr id="364" name="Google Shape;364;p50"/>
            <p:cNvSpPr/>
            <p:nvPr/>
          </p:nvSpPr>
          <p:spPr>
            <a:xfrm>
              <a:off x="82505" y="3566396"/>
              <a:ext cx="474000" cy="631800"/>
            </a:xfrm>
            <a:prstGeom prst="rect">
              <a:avLst/>
            </a:prstGeom>
            <a:blipFill rotWithShape="1">
              <a:blip r:embed="rId4">
                <a:alphaModFix/>
              </a:blip>
              <a:stretch>
                <a:fillRect l="-16997" r="-16997"/>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50"/>
            <p:cNvSpPr/>
            <p:nvPr/>
          </p:nvSpPr>
          <p:spPr>
            <a:xfrm>
              <a:off x="1914789" y="3487418"/>
              <a:ext cx="1579500" cy="7899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50"/>
            <p:cNvSpPr txBox="1"/>
            <p:nvPr/>
          </p:nvSpPr>
          <p:spPr>
            <a:xfrm>
              <a:off x="1914789" y="3487418"/>
              <a:ext cx="1579500" cy="789900"/>
            </a:xfrm>
            <a:prstGeom prst="rect">
              <a:avLst/>
            </a:prstGeom>
            <a:noFill/>
            <a:ln>
              <a:noFill/>
            </a:ln>
          </p:spPr>
          <p:txBody>
            <a:bodyPr spcFirstLastPara="1" wrap="square" lIns="585075" tIns="7600" rIns="7600" bIns="76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Cognitive Engagement: Module 4</a:t>
              </a:r>
              <a:endParaRPr sz="1400" b="0" i="0" u="none" strike="noStrike" cap="none">
                <a:solidFill>
                  <a:srgbClr val="000000"/>
                </a:solidFill>
                <a:latin typeface="Arial"/>
                <a:ea typeface="Arial"/>
                <a:cs typeface="Arial"/>
                <a:sym typeface="Arial"/>
              </a:endParaRPr>
            </a:p>
          </p:txBody>
        </p:sp>
        <p:sp>
          <p:nvSpPr>
            <p:cNvPr id="367" name="Google Shape;367;p50"/>
            <p:cNvSpPr/>
            <p:nvPr/>
          </p:nvSpPr>
          <p:spPr>
            <a:xfrm>
              <a:off x="1993767" y="3566396"/>
              <a:ext cx="474000" cy="631800"/>
            </a:xfrm>
            <a:prstGeom prst="rect">
              <a:avLst/>
            </a:prstGeom>
            <a:blipFill rotWithShape="1">
              <a:blip r:embed="rId5">
                <a:alphaModFix/>
              </a:blip>
              <a:stretch>
                <a:fillRect l="-16997" r="-16997"/>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50"/>
            <p:cNvSpPr/>
            <p:nvPr/>
          </p:nvSpPr>
          <p:spPr>
            <a:xfrm>
              <a:off x="3826051" y="3487418"/>
              <a:ext cx="1579500" cy="7899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50"/>
            <p:cNvSpPr txBox="1"/>
            <p:nvPr/>
          </p:nvSpPr>
          <p:spPr>
            <a:xfrm>
              <a:off x="3826051" y="3487418"/>
              <a:ext cx="1579500" cy="789900"/>
            </a:xfrm>
            <a:prstGeom prst="rect">
              <a:avLst/>
            </a:prstGeom>
            <a:noFill/>
            <a:ln>
              <a:noFill/>
            </a:ln>
          </p:spPr>
          <p:txBody>
            <a:bodyPr spcFirstLastPara="1" wrap="square" lIns="585075" tIns="7600" rIns="7600" bIns="76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Emotional Engagement: Module 5</a:t>
              </a:r>
              <a:endParaRPr sz="1400" b="0" i="0" u="none" strike="noStrike" cap="none">
                <a:solidFill>
                  <a:srgbClr val="000000"/>
                </a:solidFill>
                <a:latin typeface="Arial"/>
                <a:ea typeface="Arial"/>
                <a:cs typeface="Arial"/>
                <a:sym typeface="Arial"/>
              </a:endParaRPr>
            </a:p>
          </p:txBody>
        </p:sp>
        <p:sp>
          <p:nvSpPr>
            <p:cNvPr id="370" name="Google Shape;370;p50"/>
            <p:cNvSpPr/>
            <p:nvPr/>
          </p:nvSpPr>
          <p:spPr>
            <a:xfrm>
              <a:off x="3905029" y="3566396"/>
              <a:ext cx="474000" cy="631800"/>
            </a:xfrm>
            <a:prstGeom prst="rect">
              <a:avLst/>
            </a:prstGeom>
            <a:blipFill rotWithShape="1">
              <a:blip r:embed="rId6">
                <a:alphaModFix/>
              </a:blip>
              <a:stretch>
                <a:fillRect l="-16997" r="-16997"/>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50"/>
            <p:cNvSpPr/>
            <p:nvPr/>
          </p:nvSpPr>
          <p:spPr>
            <a:xfrm>
              <a:off x="5737313" y="3487418"/>
              <a:ext cx="1579500" cy="7899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50"/>
            <p:cNvSpPr txBox="1"/>
            <p:nvPr/>
          </p:nvSpPr>
          <p:spPr>
            <a:xfrm>
              <a:off x="5737313" y="3487418"/>
              <a:ext cx="1579500" cy="789900"/>
            </a:xfrm>
            <a:prstGeom prst="rect">
              <a:avLst/>
            </a:prstGeom>
            <a:noFill/>
            <a:ln>
              <a:noFill/>
            </a:ln>
          </p:spPr>
          <p:txBody>
            <a:bodyPr spcFirstLastPara="1" wrap="square" lIns="585075" tIns="7600" rIns="7600" bIns="76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Formative &amp; Summative Assessment: Module 6</a:t>
              </a:r>
              <a:endParaRPr sz="1400" b="0" i="0" u="none" strike="noStrike" cap="none">
                <a:solidFill>
                  <a:srgbClr val="000000"/>
                </a:solidFill>
                <a:latin typeface="Arial"/>
                <a:ea typeface="Arial"/>
                <a:cs typeface="Arial"/>
                <a:sym typeface="Arial"/>
              </a:endParaRPr>
            </a:p>
          </p:txBody>
        </p:sp>
        <p:sp>
          <p:nvSpPr>
            <p:cNvPr id="373" name="Google Shape;373;p50"/>
            <p:cNvSpPr/>
            <p:nvPr/>
          </p:nvSpPr>
          <p:spPr>
            <a:xfrm>
              <a:off x="5816291" y="3566396"/>
              <a:ext cx="474000" cy="631800"/>
            </a:xfrm>
            <a:prstGeom prst="rect">
              <a:avLst/>
            </a:prstGeom>
            <a:blipFill rotWithShape="1">
              <a:blip r:embed="rId7">
                <a:alphaModFix/>
              </a:blip>
              <a:stretch>
                <a:fillRect l="-16997" r="-16997"/>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50"/>
            <p:cNvSpPr/>
            <p:nvPr/>
          </p:nvSpPr>
          <p:spPr>
            <a:xfrm>
              <a:off x="7648575" y="3487418"/>
              <a:ext cx="1579500" cy="7899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50"/>
            <p:cNvSpPr txBox="1"/>
            <p:nvPr/>
          </p:nvSpPr>
          <p:spPr>
            <a:xfrm>
              <a:off x="7648575" y="3487418"/>
              <a:ext cx="1579500" cy="789900"/>
            </a:xfrm>
            <a:prstGeom prst="rect">
              <a:avLst/>
            </a:prstGeom>
            <a:noFill/>
            <a:ln>
              <a:noFill/>
            </a:ln>
          </p:spPr>
          <p:txBody>
            <a:bodyPr spcFirstLastPara="1" wrap="square" lIns="585075" tIns="7600" rIns="7600" bIns="76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Student Engagement in Assessment: Module 7</a:t>
              </a:r>
              <a:endParaRPr sz="1400" b="0" i="0" u="none" strike="noStrike" cap="none">
                <a:solidFill>
                  <a:srgbClr val="000000"/>
                </a:solidFill>
                <a:latin typeface="Arial"/>
                <a:ea typeface="Arial"/>
                <a:cs typeface="Arial"/>
                <a:sym typeface="Arial"/>
              </a:endParaRPr>
            </a:p>
          </p:txBody>
        </p:sp>
        <p:sp>
          <p:nvSpPr>
            <p:cNvPr id="376" name="Google Shape;376;p50"/>
            <p:cNvSpPr/>
            <p:nvPr/>
          </p:nvSpPr>
          <p:spPr>
            <a:xfrm>
              <a:off x="7727553" y="3566396"/>
              <a:ext cx="474000" cy="631800"/>
            </a:xfrm>
            <a:prstGeom prst="rect">
              <a:avLst/>
            </a:prstGeom>
            <a:blipFill rotWithShape="1">
              <a:blip r:embed="rId8">
                <a:alphaModFix/>
              </a:blip>
              <a:stretch>
                <a:fillRect l="-16997" r="-16997"/>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50"/>
            <p:cNvSpPr/>
            <p:nvPr/>
          </p:nvSpPr>
          <p:spPr>
            <a:xfrm>
              <a:off x="9559837" y="3487418"/>
              <a:ext cx="1579500" cy="7899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50"/>
            <p:cNvSpPr txBox="1"/>
            <p:nvPr/>
          </p:nvSpPr>
          <p:spPr>
            <a:xfrm>
              <a:off x="9559837" y="3487418"/>
              <a:ext cx="1579500" cy="789900"/>
            </a:xfrm>
            <a:prstGeom prst="rect">
              <a:avLst/>
            </a:prstGeom>
            <a:noFill/>
            <a:ln>
              <a:noFill/>
            </a:ln>
          </p:spPr>
          <p:txBody>
            <a:bodyPr spcFirstLastPara="1" wrap="square" lIns="585075" tIns="7600" rIns="7600" bIns="76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Feedback from Students: Module 8</a:t>
              </a:r>
              <a:endParaRPr sz="1400" b="0" i="0" u="none" strike="noStrike" cap="none">
                <a:solidFill>
                  <a:srgbClr val="000000"/>
                </a:solidFill>
                <a:latin typeface="Arial"/>
                <a:ea typeface="Arial"/>
                <a:cs typeface="Arial"/>
                <a:sym typeface="Arial"/>
              </a:endParaRPr>
            </a:p>
          </p:txBody>
        </p:sp>
        <p:sp>
          <p:nvSpPr>
            <p:cNvPr id="379" name="Google Shape;379;p50"/>
            <p:cNvSpPr/>
            <p:nvPr/>
          </p:nvSpPr>
          <p:spPr>
            <a:xfrm>
              <a:off x="9638815" y="3566396"/>
              <a:ext cx="474000" cy="631800"/>
            </a:xfrm>
            <a:prstGeom prst="rect">
              <a:avLst/>
            </a:prstGeom>
            <a:blipFill rotWithShape="1">
              <a:blip r:embed="rId9">
                <a:alphaModFix/>
              </a:blip>
              <a:stretch>
                <a:fillRect l="-16997" r="-16997"/>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50"/>
            <p:cNvSpPr/>
            <p:nvPr/>
          </p:nvSpPr>
          <p:spPr>
            <a:xfrm>
              <a:off x="3826051" y="2365934"/>
              <a:ext cx="1579500" cy="7899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50"/>
            <p:cNvSpPr txBox="1"/>
            <p:nvPr/>
          </p:nvSpPr>
          <p:spPr>
            <a:xfrm>
              <a:off x="3826051" y="2365934"/>
              <a:ext cx="1579500" cy="789900"/>
            </a:xfrm>
            <a:prstGeom prst="rect">
              <a:avLst/>
            </a:prstGeom>
            <a:noFill/>
            <a:ln>
              <a:noFill/>
            </a:ln>
          </p:spPr>
          <p:txBody>
            <a:bodyPr spcFirstLastPara="1" wrap="square" lIns="585075" tIns="7600" rIns="7600" bIns="76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What does this mean for evaluators:   Module 2A</a:t>
              </a:r>
              <a:endParaRPr sz="1400" b="0" i="0" u="none" strike="noStrike" cap="none">
                <a:solidFill>
                  <a:srgbClr val="000000"/>
                </a:solidFill>
                <a:latin typeface="Arial"/>
                <a:ea typeface="Arial"/>
                <a:cs typeface="Arial"/>
                <a:sym typeface="Arial"/>
              </a:endParaRPr>
            </a:p>
          </p:txBody>
        </p:sp>
        <p:sp>
          <p:nvSpPr>
            <p:cNvPr id="382" name="Google Shape;382;p50"/>
            <p:cNvSpPr/>
            <p:nvPr/>
          </p:nvSpPr>
          <p:spPr>
            <a:xfrm>
              <a:off x="3905029" y="2444911"/>
              <a:ext cx="474000" cy="631800"/>
            </a:xfrm>
            <a:prstGeom prst="rect">
              <a:avLst/>
            </a:prstGeom>
            <a:blipFill rotWithShape="1">
              <a:blip r:embed="rId10">
                <a:alphaModFix/>
              </a:blip>
              <a:stretch>
                <a:fillRect l="-16997" r="-16997"/>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50"/>
            <p:cNvSpPr/>
            <p:nvPr/>
          </p:nvSpPr>
          <p:spPr>
            <a:xfrm>
              <a:off x="5737313" y="2365934"/>
              <a:ext cx="1579500" cy="7899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50"/>
            <p:cNvSpPr txBox="1"/>
            <p:nvPr/>
          </p:nvSpPr>
          <p:spPr>
            <a:xfrm>
              <a:off x="5737313" y="2365934"/>
              <a:ext cx="1579500" cy="789900"/>
            </a:xfrm>
            <a:prstGeom prst="rect">
              <a:avLst/>
            </a:prstGeom>
            <a:noFill/>
            <a:ln>
              <a:noFill/>
            </a:ln>
          </p:spPr>
          <p:txBody>
            <a:bodyPr spcFirstLastPara="1" wrap="square" lIns="585075" tIns="7600" rIns="7600" bIns="76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US" sz="1200" b="0" i="0" u="none" strike="noStrike" cap="none">
                  <a:solidFill>
                    <a:schemeClr val="lt1"/>
                  </a:solidFill>
                  <a:latin typeface="Calibri"/>
                  <a:ea typeface="Calibri"/>
                  <a:cs typeface="Calibri"/>
                  <a:sym typeface="Calibri"/>
                </a:rPr>
                <a:t>What does this mean for teachers: Module 2B</a:t>
              </a:r>
              <a:endParaRPr sz="1400" b="0" i="0" u="none" strike="noStrike" cap="none">
                <a:solidFill>
                  <a:srgbClr val="000000"/>
                </a:solidFill>
                <a:latin typeface="Arial"/>
                <a:ea typeface="Arial"/>
                <a:cs typeface="Arial"/>
                <a:sym typeface="Arial"/>
              </a:endParaRPr>
            </a:p>
          </p:txBody>
        </p:sp>
        <p:sp>
          <p:nvSpPr>
            <p:cNvPr id="385" name="Google Shape;385;p50"/>
            <p:cNvSpPr/>
            <p:nvPr/>
          </p:nvSpPr>
          <p:spPr>
            <a:xfrm>
              <a:off x="5816291" y="2444911"/>
              <a:ext cx="474000" cy="631800"/>
            </a:xfrm>
            <a:prstGeom prst="rect">
              <a:avLst/>
            </a:prstGeom>
            <a:blipFill rotWithShape="1">
              <a:blip r:embed="rId11">
                <a:alphaModFix/>
              </a:blip>
              <a:stretch>
                <a:fillRect l="-16997" r="-16997"/>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68"/>
          <p:cNvSpPr txBox="1">
            <a:spLocks noGrp="1"/>
          </p:cNvSpPr>
          <p:nvPr>
            <p:ph type="title"/>
          </p:nvPr>
        </p:nvSpPr>
        <p:spPr>
          <a:xfrm>
            <a:off x="145125" y="365125"/>
            <a:ext cx="11208600" cy="1325700"/>
          </a:xfrm>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a:solidFill>
                  <a:srgbClr val="000000"/>
                </a:solidFill>
                <a:latin typeface="Calibri"/>
                <a:ea typeface="Calibri"/>
                <a:cs typeface="Calibri"/>
                <a:sym typeface="Calibri"/>
              </a:rPr>
              <a:t> </a:t>
            </a:r>
            <a:r>
              <a:rPr lang="en-US">
                <a:solidFill>
                  <a:srgbClr val="000000"/>
                </a:solidFill>
              </a:rPr>
              <a:t>Connections to your Instructional Framework</a:t>
            </a:r>
            <a:endParaRPr/>
          </a:p>
        </p:txBody>
      </p:sp>
      <p:sp>
        <p:nvSpPr>
          <p:cNvPr id="532" name="Google Shape;532;p68"/>
          <p:cNvSpPr txBox="1">
            <a:spLocks noGrp="1"/>
          </p:cNvSpPr>
          <p:nvPr>
            <p:ph type="body" idx="1"/>
          </p:nvPr>
        </p:nvSpPr>
        <p:spPr>
          <a:xfrm>
            <a:off x="838200" y="1825625"/>
            <a:ext cx="10515600" cy="4255800"/>
          </a:xfrm>
          <a:prstGeom prst="rect">
            <a:avLst/>
          </a:prstGeom>
        </p:spPr>
        <p:txBody>
          <a:bodyPr spcFirstLastPara="1" wrap="square" lIns="91425" tIns="45700" rIns="91425" bIns="45700" anchor="t" anchorCtr="0">
            <a:normAutofit fontScale="25000" lnSpcReduction="20000"/>
          </a:bodyPr>
          <a:lstStyle/>
          <a:p>
            <a:pPr marL="0" lvl="0" indent="0" algn="l" rtl="0">
              <a:spcBef>
                <a:spcPts val="1000"/>
              </a:spcBef>
              <a:spcAft>
                <a:spcPts val="0"/>
              </a:spcAft>
              <a:buNone/>
            </a:pPr>
            <a:endParaRPr/>
          </a:p>
          <a:p>
            <a:pPr marL="0" lvl="0" indent="0" algn="l" rtl="0">
              <a:spcBef>
                <a:spcPts val="1000"/>
              </a:spcBef>
              <a:spcAft>
                <a:spcPts val="0"/>
              </a:spcAft>
              <a:buNone/>
            </a:pPr>
            <a:r>
              <a:rPr lang="en-US" sz="10400">
                <a:solidFill>
                  <a:srgbClr val="000000"/>
                </a:solidFill>
              </a:rPr>
              <a:t>Using your Instructional Framework handout, highlight where you see connections to: </a:t>
            </a:r>
            <a:endParaRPr sz="10400">
              <a:solidFill>
                <a:srgbClr val="000000"/>
              </a:solidFill>
            </a:endParaRPr>
          </a:p>
          <a:p>
            <a:pPr marL="0" lvl="0" indent="0" algn="l" rtl="0">
              <a:spcBef>
                <a:spcPts val="1000"/>
              </a:spcBef>
              <a:spcAft>
                <a:spcPts val="0"/>
              </a:spcAft>
              <a:buNone/>
            </a:pPr>
            <a:endParaRPr sz="10400">
              <a:solidFill>
                <a:srgbClr val="000000"/>
              </a:solidFill>
            </a:endParaRPr>
          </a:p>
          <a:p>
            <a:pPr marL="457200" lvl="0" indent="0" algn="l" rtl="0">
              <a:lnSpc>
                <a:spcPct val="70000"/>
              </a:lnSpc>
              <a:spcBef>
                <a:spcPts val="600"/>
              </a:spcBef>
              <a:spcAft>
                <a:spcPts val="0"/>
              </a:spcAft>
              <a:buNone/>
            </a:pPr>
            <a:r>
              <a:rPr lang="en-US" sz="12000" b="1"/>
              <a:t>Student Engagement in Assessment</a:t>
            </a:r>
            <a:endParaRPr sz="12000" b="1"/>
          </a:p>
          <a:p>
            <a:pPr marL="914400" lvl="1" indent="-381000" algn="l" rtl="0">
              <a:lnSpc>
                <a:spcPct val="70000"/>
              </a:lnSpc>
              <a:spcBef>
                <a:spcPts val="600"/>
              </a:spcBef>
              <a:spcAft>
                <a:spcPts val="0"/>
              </a:spcAft>
              <a:buClr>
                <a:srgbClr val="000000"/>
              </a:buClr>
              <a:buSzPct val="100000"/>
              <a:buFont typeface="Quattrocento Sans"/>
              <a:buChar char="○"/>
            </a:pPr>
            <a:r>
              <a:rPr lang="en-US" sz="9600"/>
              <a:t>reflection and self-assessment</a:t>
            </a:r>
            <a:endParaRPr sz="9600"/>
          </a:p>
          <a:p>
            <a:pPr marL="914400" lvl="1" indent="-381000" algn="l" rtl="0">
              <a:lnSpc>
                <a:spcPct val="70000"/>
              </a:lnSpc>
              <a:spcBef>
                <a:spcPts val="600"/>
              </a:spcBef>
              <a:spcAft>
                <a:spcPts val="0"/>
              </a:spcAft>
              <a:buClr>
                <a:srgbClr val="000000"/>
              </a:buClr>
              <a:buSzPct val="100000"/>
              <a:buFont typeface="Quattrocento Sans"/>
              <a:buChar char="○"/>
            </a:pPr>
            <a:r>
              <a:rPr lang="en-US" sz="9600"/>
              <a:t>use of feedback </a:t>
            </a:r>
            <a:endParaRPr sz="9600"/>
          </a:p>
          <a:p>
            <a:pPr marL="914400" lvl="1" indent="-381000" algn="l" rtl="0">
              <a:lnSpc>
                <a:spcPct val="70000"/>
              </a:lnSpc>
              <a:spcBef>
                <a:spcPts val="600"/>
              </a:spcBef>
              <a:spcAft>
                <a:spcPts val="0"/>
              </a:spcAft>
              <a:buClr>
                <a:srgbClr val="000000"/>
              </a:buClr>
              <a:buSzPct val="100000"/>
              <a:buFont typeface="Quattrocento Sans"/>
              <a:buChar char="○"/>
            </a:pPr>
            <a:r>
              <a:rPr lang="en-US" sz="9600"/>
              <a:t>goal-setting </a:t>
            </a:r>
            <a:endParaRPr sz="9600"/>
          </a:p>
          <a:p>
            <a:pPr marL="914400" lvl="1" indent="-381000" algn="l" rtl="0">
              <a:lnSpc>
                <a:spcPct val="70000"/>
              </a:lnSpc>
              <a:spcBef>
                <a:spcPts val="600"/>
              </a:spcBef>
              <a:spcAft>
                <a:spcPts val="0"/>
              </a:spcAft>
              <a:buClr>
                <a:srgbClr val="000000"/>
              </a:buClr>
              <a:buSzPct val="100000"/>
              <a:buFont typeface="Quattrocento Sans"/>
              <a:buChar char="○"/>
            </a:pPr>
            <a:r>
              <a:rPr lang="en-US" sz="9600"/>
              <a:t>revision </a:t>
            </a:r>
            <a:endParaRPr sz="9600"/>
          </a:p>
          <a:p>
            <a:pPr marL="914400" lvl="1" indent="-381000" algn="l" rtl="0">
              <a:lnSpc>
                <a:spcPct val="70000"/>
              </a:lnSpc>
              <a:spcBef>
                <a:spcPts val="600"/>
              </a:spcBef>
              <a:spcAft>
                <a:spcPts val="0"/>
              </a:spcAft>
              <a:buClr>
                <a:srgbClr val="000000"/>
              </a:buClr>
              <a:buSzPct val="100000"/>
              <a:buFont typeface="Quattrocento Sans"/>
              <a:buChar char="○"/>
            </a:pPr>
            <a:r>
              <a:rPr lang="en-US" sz="9600"/>
              <a:t>success criteria</a:t>
            </a:r>
            <a:endParaRPr sz="9600"/>
          </a:p>
          <a:p>
            <a:pPr marL="914400" lvl="1" indent="-381000" algn="l" rtl="0">
              <a:lnSpc>
                <a:spcPct val="70000"/>
              </a:lnSpc>
              <a:spcBef>
                <a:spcPts val="600"/>
              </a:spcBef>
              <a:spcAft>
                <a:spcPts val="0"/>
              </a:spcAft>
              <a:buClr>
                <a:srgbClr val="000000"/>
              </a:buClr>
              <a:buSzPct val="100000"/>
              <a:buFont typeface="Quattrocento Sans"/>
              <a:buChar char="○"/>
            </a:pPr>
            <a:r>
              <a:rPr lang="en-US" sz="9600">
                <a:solidFill>
                  <a:srgbClr val="000000"/>
                </a:solidFill>
              </a:rPr>
              <a:t>monitoring</a:t>
            </a:r>
            <a:endParaRPr sz="9600">
              <a:solidFill>
                <a:srgbClr val="000000"/>
              </a:solidFill>
            </a:endParaRPr>
          </a:p>
          <a:p>
            <a:pPr marL="914400" lvl="1" indent="-381000" algn="l" rtl="0">
              <a:lnSpc>
                <a:spcPct val="70000"/>
              </a:lnSpc>
              <a:spcBef>
                <a:spcPts val="600"/>
              </a:spcBef>
              <a:spcAft>
                <a:spcPts val="0"/>
              </a:spcAft>
              <a:buClr>
                <a:srgbClr val="000000"/>
              </a:buClr>
              <a:buSzPct val="100000"/>
              <a:buFont typeface="Quattrocento Sans"/>
              <a:buChar char="○"/>
            </a:pPr>
            <a:r>
              <a:rPr lang="en-US" sz="9600">
                <a:solidFill>
                  <a:srgbClr val="000000"/>
                </a:solidFill>
              </a:rPr>
              <a:t>communicating</a:t>
            </a:r>
            <a:endParaRPr sz="9600">
              <a:solidFill>
                <a:srgbClr val="000000"/>
              </a:solidFill>
            </a:endParaRPr>
          </a:p>
          <a:p>
            <a:pPr marL="914400" lvl="1" indent="-381000" algn="l" rtl="0">
              <a:lnSpc>
                <a:spcPct val="70000"/>
              </a:lnSpc>
              <a:spcBef>
                <a:spcPts val="600"/>
              </a:spcBef>
              <a:spcAft>
                <a:spcPts val="0"/>
              </a:spcAft>
              <a:buClr>
                <a:srgbClr val="000000"/>
              </a:buClr>
              <a:buSzPct val="100000"/>
              <a:buFont typeface="Quattrocento Sans"/>
              <a:buChar char="○"/>
            </a:pPr>
            <a:r>
              <a:rPr lang="en-US" sz="9600">
                <a:solidFill>
                  <a:srgbClr val="000000"/>
                </a:solidFill>
              </a:rPr>
              <a:t>promoting their own growth,</a:t>
            </a:r>
            <a:endParaRPr sz="9600">
              <a:solidFill>
                <a:srgbClr val="000000"/>
              </a:solidFill>
            </a:endParaRPr>
          </a:p>
          <a:p>
            <a:pPr marL="457200" lvl="0" indent="0" algn="l" rtl="0">
              <a:lnSpc>
                <a:spcPct val="70000"/>
              </a:lnSpc>
              <a:spcBef>
                <a:spcPts val="600"/>
              </a:spcBef>
              <a:spcAft>
                <a:spcPts val="0"/>
              </a:spcAft>
              <a:buNone/>
            </a:pPr>
            <a:endParaRPr sz="1700">
              <a:solidFill>
                <a:srgbClr val="000000"/>
              </a:solidFill>
            </a:endParaRPr>
          </a:p>
          <a:p>
            <a:pPr marL="914400" lvl="0" indent="0" algn="l" rtl="0">
              <a:lnSpc>
                <a:spcPct val="70000"/>
              </a:lnSpc>
              <a:spcBef>
                <a:spcPts val="600"/>
              </a:spcBef>
              <a:spcAft>
                <a:spcPts val="0"/>
              </a:spcAft>
              <a:buNone/>
            </a:pPr>
            <a:endParaRPr sz="9600"/>
          </a:p>
          <a:p>
            <a:pPr marL="0" lvl="0" indent="0" algn="l" rtl="0">
              <a:spcBef>
                <a:spcPts val="1000"/>
              </a:spcBef>
              <a:spcAft>
                <a:spcPts val="0"/>
              </a:spcAft>
              <a:buNone/>
            </a:pPr>
            <a:endParaRPr sz="9600" b="1"/>
          </a:p>
          <a:p>
            <a:pPr marL="0" lvl="0" indent="0" algn="l" rtl="0">
              <a:spcBef>
                <a:spcPts val="1000"/>
              </a:spcBef>
              <a:spcAft>
                <a:spcPts val="0"/>
              </a:spcAft>
              <a:buNone/>
            </a:pPr>
            <a:endParaRPr sz="9600" b="1"/>
          </a:p>
          <a:p>
            <a:pPr marL="0" lvl="0" indent="0" algn="l" rtl="0">
              <a:spcBef>
                <a:spcPts val="1000"/>
              </a:spcBef>
              <a:spcAft>
                <a:spcPts val="0"/>
              </a:spcAft>
              <a:buNone/>
            </a:pPr>
            <a:endParaRPr sz="9600" b="1">
              <a:solidFill>
                <a:srgbClr val="000000"/>
              </a:solidFill>
            </a:endParaRPr>
          </a:p>
          <a:p>
            <a:pPr marL="0" lvl="0" indent="0" algn="l" rtl="0">
              <a:spcBef>
                <a:spcPts val="1000"/>
              </a:spcBef>
              <a:spcAft>
                <a:spcPts val="0"/>
              </a:spcAft>
              <a:buNone/>
            </a:pPr>
            <a:endParaRPr sz="9600" b="1">
              <a:solidFill>
                <a:srgbClr val="000000"/>
              </a:solidFill>
            </a:endParaRPr>
          </a:p>
          <a:p>
            <a:pPr marL="0" lvl="0" indent="0" algn="l" rtl="0">
              <a:spcBef>
                <a:spcPts val="1000"/>
              </a:spcBef>
              <a:spcAft>
                <a:spcPts val="0"/>
              </a:spcAft>
              <a:buNone/>
            </a:pPr>
            <a:endParaRPr sz="9600"/>
          </a:p>
          <a:p>
            <a:pPr marL="457200" lvl="0" indent="0" algn="l" rtl="0">
              <a:spcBef>
                <a:spcPts val="1000"/>
              </a:spcBef>
              <a:spcAft>
                <a:spcPts val="0"/>
              </a:spcAft>
              <a:buNone/>
            </a:pPr>
            <a:endParaRPr sz="10400">
              <a:solidFill>
                <a:srgbClr val="000000"/>
              </a:solidFill>
            </a:endParaRPr>
          </a:p>
          <a:p>
            <a:pPr marL="0" lvl="0" indent="0" algn="l" rtl="0">
              <a:spcBef>
                <a:spcPts val="1000"/>
              </a:spcBef>
              <a:spcAft>
                <a:spcPts val="0"/>
              </a:spcAft>
              <a:buNone/>
            </a:pPr>
            <a:endParaRPr/>
          </a:p>
        </p:txBody>
      </p:sp>
      <p:sp>
        <p:nvSpPr>
          <p:cNvPr id="533" name="Google Shape;533;p68"/>
          <p:cNvSpPr txBox="1">
            <a:spLocks noGrp="1"/>
          </p:cNvSpPr>
          <p:nvPr>
            <p:ph type="sldNum" idx="12"/>
          </p:nvPr>
        </p:nvSpPr>
        <p:spPr>
          <a:xfrm>
            <a:off x="10709328" y="6253532"/>
            <a:ext cx="6444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69"/>
          <p:cNvSpPr txBox="1">
            <a:spLocks noGrp="1"/>
          </p:cNvSpPr>
          <p:nvPr>
            <p:ph type="title"/>
          </p:nvPr>
        </p:nvSpPr>
        <p:spPr>
          <a:xfrm>
            <a:off x="838200" y="365125"/>
            <a:ext cx="10515600" cy="1379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40184"/>
              <a:buNone/>
            </a:pPr>
            <a:r>
              <a:rPr lang="en-US" sz="4977">
                <a:solidFill>
                  <a:srgbClr val="000000"/>
                </a:solidFill>
                <a:latin typeface="Calibri"/>
                <a:ea typeface="Calibri"/>
                <a:cs typeface="Calibri"/>
                <a:sym typeface="Calibri"/>
              </a:rPr>
              <a:t> </a:t>
            </a:r>
            <a:endParaRPr sz="5077">
              <a:solidFill>
                <a:srgbClr val="000000"/>
              </a:solidFill>
              <a:latin typeface="Calibri"/>
              <a:ea typeface="Calibri"/>
              <a:cs typeface="Calibri"/>
              <a:sym typeface="Calibri"/>
            </a:endParaRPr>
          </a:p>
          <a:p>
            <a:pPr marL="0" lvl="0" indent="0" algn="l" rtl="0">
              <a:lnSpc>
                <a:spcPct val="100000"/>
              </a:lnSpc>
              <a:spcBef>
                <a:spcPts val="0"/>
              </a:spcBef>
              <a:spcAft>
                <a:spcPts val="0"/>
              </a:spcAft>
              <a:buSzPct val="54545"/>
              <a:buNone/>
            </a:pPr>
            <a:r>
              <a:rPr lang="en-US" sz="3666">
                <a:solidFill>
                  <a:srgbClr val="000000"/>
                </a:solidFill>
              </a:rPr>
              <a:t>Key Considerations: Student Engagement in Assessment </a:t>
            </a:r>
            <a:endParaRPr sz="3666">
              <a:solidFill>
                <a:srgbClr val="000000"/>
              </a:solidFill>
            </a:endParaRPr>
          </a:p>
          <a:p>
            <a:pPr marL="0" lvl="0" indent="0" algn="l" rtl="0">
              <a:lnSpc>
                <a:spcPct val="90000"/>
              </a:lnSpc>
              <a:spcBef>
                <a:spcPts val="0"/>
              </a:spcBef>
              <a:spcAft>
                <a:spcPts val="0"/>
              </a:spcAft>
              <a:buSzPct val="54545"/>
              <a:buNone/>
            </a:pPr>
            <a:endParaRPr sz="3666"/>
          </a:p>
        </p:txBody>
      </p:sp>
      <p:sp>
        <p:nvSpPr>
          <p:cNvPr id="540" name="Google Shape;540;p69"/>
          <p:cNvSpPr txBox="1">
            <a:spLocks noGrp="1"/>
          </p:cNvSpPr>
          <p:nvPr>
            <p:ph type="body" idx="1"/>
          </p:nvPr>
        </p:nvSpPr>
        <p:spPr>
          <a:xfrm>
            <a:off x="987278" y="1584500"/>
            <a:ext cx="10887000" cy="46689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1000"/>
              </a:spcBef>
              <a:spcAft>
                <a:spcPts val="0"/>
              </a:spcAft>
              <a:buSzPts val="1946"/>
              <a:buNone/>
            </a:pPr>
            <a:r>
              <a:rPr lang="en-US"/>
              <a:t>I</a:t>
            </a:r>
            <a:r>
              <a:rPr lang="en-US" b="1"/>
              <a:t>f you are a teacher:</a:t>
            </a:r>
            <a:endParaRPr b="1"/>
          </a:p>
          <a:p>
            <a:pPr marL="0" lvl="0" indent="0" algn="l" rtl="0">
              <a:lnSpc>
                <a:spcPct val="90000"/>
              </a:lnSpc>
              <a:spcBef>
                <a:spcPts val="1000"/>
              </a:spcBef>
              <a:spcAft>
                <a:spcPts val="0"/>
              </a:spcAft>
              <a:buSzPts val="1946"/>
              <a:buNone/>
            </a:pPr>
            <a:r>
              <a:rPr lang="en-US"/>
              <a:t>When you are in a student growth conversation with your administrator, what will you communicate on how you have embedded student engagement in assessment into your instructional assessment practices?</a:t>
            </a:r>
            <a:endParaRPr/>
          </a:p>
          <a:p>
            <a:pPr marL="0" lvl="0" indent="0" algn="l" rtl="0">
              <a:lnSpc>
                <a:spcPct val="90000"/>
              </a:lnSpc>
              <a:spcBef>
                <a:spcPts val="1000"/>
              </a:spcBef>
              <a:spcAft>
                <a:spcPts val="0"/>
              </a:spcAft>
              <a:buSzPts val="1946"/>
              <a:buNone/>
            </a:pPr>
            <a:endParaRPr/>
          </a:p>
          <a:p>
            <a:pPr marL="0" lvl="0" indent="0" algn="l" rtl="0">
              <a:lnSpc>
                <a:spcPct val="90000"/>
              </a:lnSpc>
              <a:spcBef>
                <a:spcPts val="1000"/>
              </a:spcBef>
              <a:spcAft>
                <a:spcPts val="0"/>
              </a:spcAft>
              <a:buSzPts val="1946"/>
              <a:buNone/>
            </a:pPr>
            <a:r>
              <a:rPr lang="en-US" b="1"/>
              <a:t>If you are an administrator:</a:t>
            </a:r>
            <a:endParaRPr b="1"/>
          </a:p>
          <a:p>
            <a:pPr marL="0" lvl="0" indent="0" algn="l" rtl="0">
              <a:lnSpc>
                <a:spcPct val="90000"/>
              </a:lnSpc>
              <a:spcBef>
                <a:spcPts val="1000"/>
              </a:spcBef>
              <a:spcAft>
                <a:spcPts val="0"/>
              </a:spcAft>
              <a:buSzPts val="1946"/>
              <a:buNone/>
            </a:pPr>
            <a:r>
              <a:rPr lang="en-US"/>
              <a:t>When you are in a student growth conversation how will you encourage dialogue with a teacher about how they are embedding student engagement in assessment into their instructional/assessment practice?  </a:t>
            </a:r>
            <a:endParaRPr/>
          </a:p>
        </p:txBody>
      </p:sp>
      <p:sp>
        <p:nvSpPr>
          <p:cNvPr id="541" name="Google Shape;541;p69"/>
          <p:cNvSpPr txBox="1">
            <a:spLocks noGrp="1"/>
          </p:cNvSpPr>
          <p:nvPr>
            <p:ph type="sldNum" idx="12"/>
          </p:nvPr>
        </p:nvSpPr>
        <p:spPr>
          <a:xfrm>
            <a:off x="10709328" y="6253532"/>
            <a:ext cx="6444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70"/>
          <p:cNvSpPr txBox="1">
            <a:spLocks noGrp="1"/>
          </p:cNvSpPr>
          <p:nvPr>
            <p:ph type="title"/>
          </p:nvPr>
        </p:nvSpPr>
        <p:spPr>
          <a:xfrm>
            <a:off x="838200" y="365125"/>
            <a:ext cx="10515600" cy="974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Additional Readings and Resources</a:t>
            </a:r>
            <a:endParaRPr/>
          </a:p>
        </p:txBody>
      </p:sp>
      <p:sp>
        <p:nvSpPr>
          <p:cNvPr id="548" name="Google Shape;548;p70"/>
          <p:cNvSpPr txBox="1">
            <a:spLocks noGrp="1"/>
          </p:cNvSpPr>
          <p:nvPr>
            <p:ph type="body" idx="1"/>
          </p:nvPr>
        </p:nvSpPr>
        <p:spPr>
          <a:xfrm>
            <a:off x="838200" y="1145950"/>
            <a:ext cx="10515600" cy="50070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1800" u="sng">
                <a:solidFill>
                  <a:schemeClr val="hlink"/>
                </a:solidFill>
                <a:hlinkClick r:id="rId3"/>
              </a:rPr>
              <a:t>Student-Engaged Assessment</a:t>
            </a:r>
            <a:endParaRPr sz="1800"/>
          </a:p>
          <a:p>
            <a:pPr marL="0" lvl="0" indent="0" algn="l" rtl="0">
              <a:spcBef>
                <a:spcPts val="1000"/>
              </a:spcBef>
              <a:spcAft>
                <a:spcPts val="0"/>
              </a:spcAft>
              <a:buNone/>
            </a:pPr>
            <a:r>
              <a:rPr lang="en-US" sz="1800" u="sng">
                <a:solidFill>
                  <a:schemeClr val="accent3"/>
                </a:solidFill>
                <a:hlinkClick r:id="rId4">
                  <a:extLst>
                    <a:ext uri="{A12FA001-AC4F-418D-AE19-62706E023703}">
                      <ahyp:hlinkClr xmlns:ahyp="http://schemas.microsoft.com/office/drawing/2018/hyperlinkcolor" val="tx"/>
                    </a:ext>
                  </a:extLst>
                </a:hlinkClick>
              </a:rPr>
              <a:t>Putting Students in Charge of Their Learning | Edutopia</a:t>
            </a:r>
            <a:endParaRPr sz="1800"/>
          </a:p>
          <a:p>
            <a:pPr marL="0" lvl="0" indent="0" algn="l" rtl="0">
              <a:spcBef>
                <a:spcPts val="1000"/>
              </a:spcBef>
              <a:spcAft>
                <a:spcPts val="0"/>
              </a:spcAft>
              <a:buNone/>
            </a:pPr>
            <a:r>
              <a:rPr lang="en-US" sz="1800" u="sng">
                <a:solidFill>
                  <a:schemeClr val="hlink"/>
                </a:solidFill>
                <a:hlinkClick r:id="rId5"/>
              </a:rPr>
              <a:t>Three Ways to Better Engage Students to Get the Most from Educational Assessments</a:t>
            </a:r>
            <a:endParaRPr sz="1800"/>
          </a:p>
          <a:p>
            <a:pPr marL="0" lvl="0" indent="0" algn="l" rtl="0">
              <a:spcBef>
                <a:spcPts val="1000"/>
              </a:spcBef>
              <a:spcAft>
                <a:spcPts val="0"/>
              </a:spcAft>
              <a:buNone/>
            </a:pPr>
            <a:r>
              <a:rPr lang="en-US" sz="1800" u="sng">
                <a:solidFill>
                  <a:schemeClr val="hlink"/>
                </a:solidFill>
                <a:hlinkClick r:id="rId6"/>
              </a:rPr>
              <a:t>Involving Students in the Assessment Process</a:t>
            </a:r>
            <a:endParaRPr sz="1800"/>
          </a:p>
          <a:p>
            <a:pPr marL="0" lvl="0" indent="0" algn="l" rtl="0">
              <a:spcBef>
                <a:spcPts val="1000"/>
              </a:spcBef>
              <a:spcAft>
                <a:spcPts val="0"/>
              </a:spcAft>
              <a:buNone/>
            </a:pPr>
            <a:r>
              <a:rPr lang="en-US" sz="1800" u="sng">
                <a:solidFill>
                  <a:schemeClr val="hlink"/>
                </a:solidFill>
                <a:hlinkClick r:id="rId7"/>
              </a:rPr>
              <a:t>What does Self-Assessment and Self-Reflection bring to the Learning Journey</a:t>
            </a:r>
            <a:endParaRPr sz="1800"/>
          </a:p>
          <a:p>
            <a:pPr marL="0" lvl="0" indent="0" algn="l" rtl="0">
              <a:lnSpc>
                <a:spcPct val="100000"/>
              </a:lnSpc>
              <a:spcBef>
                <a:spcPts val="0"/>
              </a:spcBef>
              <a:spcAft>
                <a:spcPts val="0"/>
              </a:spcAft>
              <a:buNone/>
            </a:pPr>
            <a:endParaRPr sz="1800">
              <a:solidFill>
                <a:srgbClr val="0F1111"/>
              </a:solidFill>
              <a:highlight>
                <a:srgbClr val="FFFFFF"/>
              </a:highlight>
            </a:endParaRPr>
          </a:p>
          <a:p>
            <a:pPr marL="0" lvl="0" indent="0" algn="l" rtl="0">
              <a:lnSpc>
                <a:spcPct val="100000"/>
              </a:lnSpc>
              <a:spcBef>
                <a:spcPts val="0"/>
              </a:spcBef>
              <a:spcAft>
                <a:spcPts val="0"/>
              </a:spcAft>
              <a:buNone/>
            </a:pPr>
            <a:r>
              <a:rPr lang="en-US" sz="1800" u="sng">
                <a:solidFill>
                  <a:schemeClr val="hlink"/>
                </a:solidFill>
                <a:highlight>
                  <a:srgbClr val="FFFFFF"/>
                </a:highlight>
                <a:hlinkClick r:id="rId8"/>
              </a:rPr>
              <a:t>Why is Self-Reflection a Good Thing for Students to Do? | Colorado Academy News</a:t>
            </a:r>
            <a:endParaRPr sz="1800">
              <a:solidFill>
                <a:srgbClr val="0F1111"/>
              </a:solidFill>
              <a:highlight>
                <a:srgbClr val="FFFFFF"/>
              </a:highlight>
            </a:endParaRPr>
          </a:p>
          <a:p>
            <a:pPr marL="0" lvl="0" indent="0" algn="l" rtl="0">
              <a:spcBef>
                <a:spcPts val="1000"/>
              </a:spcBef>
              <a:spcAft>
                <a:spcPts val="0"/>
              </a:spcAft>
              <a:buNone/>
            </a:pPr>
            <a:r>
              <a:rPr lang="en-US" sz="1800" u="sng">
                <a:solidFill>
                  <a:schemeClr val="hlink"/>
                </a:solidFill>
                <a:hlinkClick r:id="rId9"/>
              </a:rPr>
              <a:t>A Culturally Responsive Classroom Assessment Framework</a:t>
            </a:r>
            <a:endParaRPr sz="1800"/>
          </a:p>
          <a:p>
            <a:pPr marL="0" lvl="0" indent="0" algn="l" rtl="0">
              <a:spcBef>
                <a:spcPts val="1000"/>
              </a:spcBef>
              <a:spcAft>
                <a:spcPts val="0"/>
              </a:spcAft>
              <a:buNone/>
            </a:pPr>
            <a:r>
              <a:rPr lang="en-US" sz="1800" u="sng">
                <a:solidFill>
                  <a:schemeClr val="hlink"/>
                </a:solidFill>
                <a:hlinkClick r:id="rId10"/>
              </a:rPr>
              <a:t>Simple Ways to Solicit Peer Feedback in High School English Classes | Edutopia</a:t>
            </a:r>
            <a:endParaRPr sz="1800"/>
          </a:p>
          <a:p>
            <a:pPr marL="0" lvl="0" indent="0" algn="l" rtl="0">
              <a:spcBef>
                <a:spcPts val="1000"/>
              </a:spcBef>
              <a:spcAft>
                <a:spcPts val="0"/>
              </a:spcAft>
              <a:buNone/>
            </a:pPr>
            <a:r>
              <a:rPr lang="en-US" sz="1800" u="sng">
                <a:solidFill>
                  <a:schemeClr val="hlink"/>
                </a:solidFill>
                <a:hlinkClick r:id="rId11"/>
              </a:rPr>
              <a:t>Putting Students in Charge of Their Learning Journey</a:t>
            </a:r>
            <a:r>
              <a:rPr lang="en-US" sz="1800"/>
              <a:t> (Video 5:19)</a:t>
            </a:r>
            <a:endParaRPr sz="1800"/>
          </a:p>
          <a:p>
            <a:pPr marL="0" lvl="0" indent="0" algn="l" rtl="0">
              <a:spcBef>
                <a:spcPts val="1000"/>
              </a:spcBef>
              <a:spcAft>
                <a:spcPts val="0"/>
              </a:spcAft>
              <a:buNone/>
            </a:pPr>
            <a:r>
              <a:rPr lang="en-US" sz="1800" u="sng">
                <a:solidFill>
                  <a:schemeClr val="hlink"/>
                </a:solidFill>
                <a:hlinkClick r:id="rId12"/>
              </a:rPr>
              <a:t>7 Things That Happen When Students Own Their Learning - John Spencer</a:t>
            </a:r>
            <a:r>
              <a:rPr lang="en-US" sz="1800"/>
              <a:t> (Video 1:41 &amp; Text)</a:t>
            </a:r>
            <a:endParaRPr sz="1800"/>
          </a:p>
          <a:p>
            <a:pPr marL="0" lvl="0" indent="0" algn="l" rtl="0">
              <a:spcBef>
                <a:spcPts val="1000"/>
              </a:spcBef>
              <a:spcAft>
                <a:spcPts val="0"/>
              </a:spcAft>
              <a:buNone/>
            </a:pPr>
            <a:r>
              <a:rPr lang="en-US" sz="1800" u="sng">
                <a:hlinkClick r:id="rId13"/>
              </a:rPr>
              <a:t>Self-Reflection and Assessment</a:t>
            </a:r>
            <a:r>
              <a:rPr lang="en-US" sz="1800"/>
              <a:t> </a:t>
            </a:r>
            <a:endParaRPr sz="1800"/>
          </a:p>
          <a:p>
            <a:pPr marL="0" lvl="0" indent="0" algn="l" rtl="0">
              <a:spcBef>
                <a:spcPts val="1000"/>
              </a:spcBef>
              <a:spcAft>
                <a:spcPts val="0"/>
              </a:spcAft>
              <a:buNone/>
            </a:pPr>
            <a:r>
              <a:rPr lang="en-US" sz="1800" u="sng">
                <a:solidFill>
                  <a:srgbClr val="676767"/>
                </a:solidFill>
                <a:hlinkClick r:id="rId14">
                  <a:extLst>
                    <a:ext uri="{A12FA001-AC4F-418D-AE19-62706E023703}">
                      <ahyp:hlinkClr xmlns:ahyp="http://schemas.microsoft.com/office/drawing/2018/hyperlinkcolor" val="tx"/>
                    </a:ext>
                  </a:extLst>
                </a:hlinkClick>
              </a:rPr>
              <a:t>How to Get K–12 Students Thinking About Their Own Learning | Edutopia</a:t>
            </a:r>
            <a:endParaRPr sz="1800">
              <a:solidFill>
                <a:srgbClr val="676767"/>
              </a:solidFill>
            </a:endParaRPr>
          </a:p>
          <a:p>
            <a:pPr marL="0" lvl="0" indent="0" algn="l" rtl="0">
              <a:spcBef>
                <a:spcPts val="1000"/>
              </a:spcBef>
              <a:spcAft>
                <a:spcPts val="0"/>
              </a:spcAft>
              <a:buNone/>
            </a:pPr>
            <a:r>
              <a:rPr lang="en-US" sz="1700"/>
              <a:t>Video: </a:t>
            </a:r>
            <a:r>
              <a:rPr lang="en-US" sz="1700" u="sng">
                <a:solidFill>
                  <a:srgbClr val="676767"/>
                </a:solidFill>
                <a:hlinkClick r:id="rId15">
                  <a:extLst>
                    <a:ext uri="{A12FA001-AC4F-418D-AE19-62706E023703}">
                      <ahyp:hlinkClr xmlns:ahyp="http://schemas.microsoft.com/office/drawing/2018/hyperlinkcolor" val="tx"/>
                    </a:ext>
                  </a:extLst>
                </a:hlinkClick>
              </a:rPr>
              <a:t>Dr. Heidi Andrade, Ed.D. Reflects on Self- and Peer Assessment</a:t>
            </a:r>
            <a:r>
              <a:rPr lang="en-US" sz="1700">
                <a:solidFill>
                  <a:srgbClr val="676767"/>
                </a:solidFill>
              </a:rPr>
              <a:t> (5:24)</a:t>
            </a:r>
            <a:endParaRPr sz="1700">
              <a:solidFill>
                <a:srgbClr val="676767"/>
              </a:solidFill>
            </a:endParaRPr>
          </a:p>
          <a:p>
            <a:pPr marL="0" lvl="0" indent="0" algn="l" rtl="0">
              <a:spcBef>
                <a:spcPts val="1000"/>
              </a:spcBef>
              <a:spcAft>
                <a:spcPts val="0"/>
              </a:spcAft>
              <a:buNone/>
            </a:pPr>
            <a:endParaRPr/>
          </a:p>
          <a:p>
            <a:pPr marL="0" lvl="0" indent="0" algn="l" rtl="0">
              <a:spcBef>
                <a:spcPts val="1000"/>
              </a:spcBef>
              <a:spcAft>
                <a:spcPts val="0"/>
              </a:spcAft>
              <a:buNone/>
            </a:pPr>
            <a:endParaRPr sz="1800">
              <a:solidFill>
                <a:srgbClr val="676767"/>
              </a:solidFill>
            </a:endParaRPr>
          </a:p>
          <a:p>
            <a:pPr marL="0" lvl="0" indent="0" algn="l" rtl="0">
              <a:spcBef>
                <a:spcPts val="1000"/>
              </a:spcBef>
              <a:spcAft>
                <a:spcPts val="0"/>
              </a:spcAft>
              <a:buNone/>
            </a:pPr>
            <a:endParaRPr sz="1800"/>
          </a:p>
          <a:p>
            <a:pPr marL="0" lvl="0" indent="0" algn="l" rtl="0">
              <a:spcBef>
                <a:spcPts val="1000"/>
              </a:spcBef>
              <a:spcAft>
                <a:spcPts val="0"/>
              </a:spcAft>
              <a:buNone/>
            </a:pPr>
            <a:endParaRPr sz="1800"/>
          </a:p>
          <a:p>
            <a:pPr marL="0" lvl="0" indent="0" algn="l" rtl="0">
              <a:spcBef>
                <a:spcPts val="1000"/>
              </a:spcBef>
              <a:spcAft>
                <a:spcPts val="0"/>
              </a:spcAft>
              <a:buNone/>
            </a:pPr>
            <a:endParaRPr sz="1800"/>
          </a:p>
          <a:p>
            <a:pPr marL="0" lvl="0" indent="0" algn="l" rtl="0">
              <a:spcBef>
                <a:spcPts val="1000"/>
              </a:spcBef>
              <a:spcAft>
                <a:spcPts val="0"/>
              </a:spcAft>
              <a:buNone/>
            </a:pPr>
            <a:endParaRPr sz="1800"/>
          </a:p>
          <a:p>
            <a:pPr marL="0" lvl="0" indent="0" algn="l" rtl="0">
              <a:spcBef>
                <a:spcPts val="1000"/>
              </a:spcBef>
              <a:spcAft>
                <a:spcPts val="0"/>
              </a:spcAft>
              <a:buNone/>
            </a:pPr>
            <a:endParaRPr sz="1800"/>
          </a:p>
          <a:p>
            <a:pPr marL="0" lvl="0" indent="0" algn="l" rtl="0">
              <a:spcBef>
                <a:spcPts val="1000"/>
              </a:spcBef>
              <a:spcAft>
                <a:spcPts val="0"/>
              </a:spcAft>
              <a:buNone/>
            </a:pPr>
            <a:endParaRPr sz="1800"/>
          </a:p>
          <a:p>
            <a:pPr marL="0" lvl="0" indent="0" algn="l" rtl="0">
              <a:spcBef>
                <a:spcPts val="1000"/>
              </a:spcBef>
              <a:spcAft>
                <a:spcPts val="0"/>
              </a:spcAft>
              <a:buNone/>
            </a:pPr>
            <a:endParaRPr sz="1800"/>
          </a:p>
        </p:txBody>
      </p:sp>
      <p:sp>
        <p:nvSpPr>
          <p:cNvPr id="549" name="Google Shape;549;p70"/>
          <p:cNvSpPr txBox="1">
            <a:spLocks noGrp="1"/>
          </p:cNvSpPr>
          <p:nvPr>
            <p:ph type="sldNum" idx="12"/>
          </p:nvPr>
        </p:nvSpPr>
        <p:spPr>
          <a:xfrm>
            <a:off x="10709328" y="6253532"/>
            <a:ext cx="6444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71"/>
          <p:cNvSpPr txBox="1">
            <a:spLocks noGrp="1"/>
          </p:cNvSpPr>
          <p:nvPr>
            <p:ph type="title"/>
          </p:nvPr>
        </p:nvSpPr>
        <p:spPr>
          <a:xfrm>
            <a:off x="838125" y="418025"/>
            <a:ext cx="10515600" cy="10629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Closing</a:t>
            </a:r>
            <a:endParaRPr/>
          </a:p>
        </p:txBody>
      </p:sp>
      <p:sp>
        <p:nvSpPr>
          <p:cNvPr id="556" name="Google Shape;556;p71"/>
          <p:cNvSpPr txBox="1">
            <a:spLocks noGrp="1"/>
          </p:cNvSpPr>
          <p:nvPr>
            <p:ph type="body" idx="1"/>
          </p:nvPr>
        </p:nvSpPr>
        <p:spPr>
          <a:xfrm>
            <a:off x="838200" y="1480925"/>
            <a:ext cx="10515600" cy="4600500"/>
          </a:xfrm>
          <a:prstGeom prst="rect">
            <a:avLst/>
          </a:prstGeom>
        </p:spPr>
        <p:txBody>
          <a:bodyPr spcFirstLastPara="1" wrap="square" lIns="91425" tIns="45700" rIns="91425" bIns="45700" anchor="t" anchorCtr="0">
            <a:normAutofit fontScale="25000" lnSpcReduction="20000"/>
          </a:bodyPr>
          <a:lstStyle/>
          <a:p>
            <a:pPr marL="0" lvl="0" indent="0" algn="ctr" rtl="0">
              <a:spcBef>
                <a:spcPts val="1000"/>
              </a:spcBef>
              <a:spcAft>
                <a:spcPts val="0"/>
              </a:spcAft>
              <a:buNone/>
            </a:pPr>
            <a:endParaRPr sz="3010" b="1">
              <a:solidFill>
                <a:srgbClr val="676767"/>
              </a:solidFill>
              <a:highlight>
                <a:srgbClr val="FFFFFF"/>
              </a:highlight>
            </a:endParaRPr>
          </a:p>
          <a:p>
            <a:pPr marL="0" lvl="0" indent="0" algn="ctr" rtl="0">
              <a:spcBef>
                <a:spcPts val="1000"/>
              </a:spcBef>
              <a:spcAft>
                <a:spcPts val="0"/>
              </a:spcAft>
              <a:buNone/>
            </a:pPr>
            <a:r>
              <a:rPr lang="en-US" sz="8000" b="1">
                <a:solidFill>
                  <a:srgbClr val="676767"/>
                </a:solidFill>
                <a:highlight>
                  <a:srgbClr val="FFFFFF"/>
                </a:highlight>
              </a:rPr>
              <a:t>“To become self-directed learners, students must learn to assess the demands of the task, evaluate their own knowledge and skills, plan their approach, monitor their progress, and adjust their strategies as needed.”</a:t>
            </a:r>
            <a:endParaRPr sz="8000" b="1"/>
          </a:p>
          <a:p>
            <a:pPr marL="0" lvl="0" indent="0" algn="ctr" rtl="0">
              <a:spcBef>
                <a:spcPts val="1000"/>
              </a:spcBef>
              <a:spcAft>
                <a:spcPts val="0"/>
              </a:spcAft>
              <a:buNone/>
            </a:pPr>
            <a:r>
              <a:rPr lang="en-US" sz="4800" i="1"/>
              <a:t>How Learning Works:</a:t>
            </a:r>
            <a:r>
              <a:rPr lang="en-US" sz="4800" i="1">
                <a:solidFill>
                  <a:srgbClr val="0F1111"/>
                </a:solidFill>
                <a:highlight>
                  <a:srgbClr val="FFFFFF"/>
                </a:highlight>
              </a:rPr>
              <a:t>Seven Research-Based Principles for Smart Teaching 1st Edition: by </a:t>
            </a:r>
            <a:r>
              <a:rPr lang="en-US" sz="4800" i="1">
                <a:solidFill>
                  <a:srgbClr val="007185"/>
                </a:solidFill>
                <a:highlight>
                  <a:srgbClr val="FFFFFF"/>
                </a:highlight>
                <a:uFill>
                  <a:noFill/>
                </a:uFill>
                <a:hlinkClick r:id="rId3">
                  <a:extLst>
                    <a:ext uri="{A12FA001-AC4F-418D-AE19-62706E023703}">
                      <ahyp:hlinkClr xmlns:ahyp="http://schemas.microsoft.com/office/drawing/2018/hyperlinkcolor" val="tx"/>
                    </a:ext>
                  </a:extLst>
                </a:hlinkClick>
              </a:rPr>
              <a:t>Susan A. Ambrose</a:t>
            </a:r>
            <a:r>
              <a:rPr lang="en-US" sz="4800" i="1">
                <a:solidFill>
                  <a:srgbClr val="0F1111"/>
                </a:solidFill>
                <a:highlight>
                  <a:srgbClr val="FFFFFF"/>
                </a:highlight>
              </a:rPr>
              <a:t> (Author), </a:t>
            </a:r>
            <a:r>
              <a:rPr lang="en-US" sz="4800" i="1">
                <a:solidFill>
                  <a:srgbClr val="007185"/>
                </a:solidFill>
                <a:highlight>
                  <a:srgbClr val="FFFFFF"/>
                </a:highlight>
                <a:uFill>
                  <a:noFill/>
                </a:uFill>
                <a:hlinkClick r:id="rId4">
                  <a:extLst>
                    <a:ext uri="{A12FA001-AC4F-418D-AE19-62706E023703}">
                      <ahyp:hlinkClr xmlns:ahyp="http://schemas.microsoft.com/office/drawing/2018/hyperlinkcolor" val="tx"/>
                    </a:ext>
                  </a:extLst>
                </a:hlinkClick>
              </a:rPr>
              <a:t>Michael W. Bridges</a:t>
            </a:r>
            <a:r>
              <a:rPr lang="en-US" sz="4800" i="1">
                <a:solidFill>
                  <a:srgbClr val="0F1111"/>
                </a:solidFill>
                <a:highlight>
                  <a:srgbClr val="FFFFFF"/>
                </a:highlight>
              </a:rPr>
              <a:t> (Author), </a:t>
            </a:r>
            <a:r>
              <a:rPr lang="en-US" sz="4800" i="1">
                <a:solidFill>
                  <a:srgbClr val="007185"/>
                </a:solidFill>
                <a:highlight>
                  <a:srgbClr val="FFFFFF"/>
                </a:highlight>
                <a:uFill>
                  <a:noFill/>
                </a:uFill>
                <a:hlinkClick r:id="rId5">
                  <a:extLst>
                    <a:ext uri="{A12FA001-AC4F-418D-AE19-62706E023703}">
                      <ahyp:hlinkClr xmlns:ahyp="http://schemas.microsoft.com/office/drawing/2018/hyperlinkcolor" val="tx"/>
                    </a:ext>
                  </a:extLst>
                </a:hlinkClick>
              </a:rPr>
              <a:t>Michele DiPietro</a:t>
            </a:r>
            <a:r>
              <a:rPr lang="en-US" sz="4800" i="1">
                <a:solidFill>
                  <a:srgbClr val="0F1111"/>
                </a:solidFill>
                <a:highlight>
                  <a:srgbClr val="FFFFFF"/>
                </a:highlight>
              </a:rPr>
              <a:t> (Author), </a:t>
            </a:r>
            <a:r>
              <a:rPr lang="en-US" sz="4800" i="1">
                <a:solidFill>
                  <a:srgbClr val="007185"/>
                </a:solidFill>
                <a:highlight>
                  <a:srgbClr val="FFFFFF"/>
                </a:highlight>
                <a:uFill>
                  <a:noFill/>
                </a:uFill>
                <a:hlinkClick r:id="rId6">
                  <a:extLst>
                    <a:ext uri="{A12FA001-AC4F-418D-AE19-62706E023703}">
                      <ahyp:hlinkClr xmlns:ahyp="http://schemas.microsoft.com/office/drawing/2018/hyperlinkcolor" val="tx"/>
                    </a:ext>
                  </a:extLst>
                </a:hlinkClick>
              </a:rPr>
              <a:t>Marsha C. Lovett</a:t>
            </a:r>
            <a:r>
              <a:rPr lang="en-US" sz="4800" i="1">
                <a:solidFill>
                  <a:srgbClr val="0F1111"/>
                </a:solidFill>
                <a:highlight>
                  <a:srgbClr val="FFFFFF"/>
                </a:highlight>
              </a:rPr>
              <a:t> (Author), </a:t>
            </a:r>
            <a:r>
              <a:rPr lang="en-US" sz="4800" i="1">
                <a:solidFill>
                  <a:srgbClr val="007185"/>
                </a:solidFill>
                <a:highlight>
                  <a:srgbClr val="FFFFFF"/>
                </a:highlight>
                <a:uFill>
                  <a:noFill/>
                </a:uFill>
                <a:hlinkClick r:id="rId7">
                  <a:extLst>
                    <a:ext uri="{A12FA001-AC4F-418D-AE19-62706E023703}">
                      <ahyp:hlinkClr xmlns:ahyp="http://schemas.microsoft.com/office/drawing/2018/hyperlinkcolor" val="tx"/>
                    </a:ext>
                  </a:extLst>
                </a:hlinkClick>
              </a:rPr>
              <a:t>Marie K. Norman</a:t>
            </a:r>
            <a:r>
              <a:rPr lang="en-US" sz="4800" i="1">
                <a:solidFill>
                  <a:srgbClr val="0F1111"/>
                </a:solidFill>
                <a:highlight>
                  <a:srgbClr val="FFFFFF"/>
                </a:highlight>
              </a:rPr>
              <a:t>  (Author), </a:t>
            </a:r>
            <a:r>
              <a:rPr lang="en-US" sz="4800" i="1">
                <a:solidFill>
                  <a:srgbClr val="007185"/>
                </a:solidFill>
                <a:highlight>
                  <a:srgbClr val="FFFFFF"/>
                </a:highlight>
                <a:uFill>
                  <a:noFill/>
                </a:uFill>
                <a:hlinkClick r:id="rId8">
                  <a:extLst>
                    <a:ext uri="{A12FA001-AC4F-418D-AE19-62706E023703}">
                      <ahyp:hlinkClr xmlns:ahyp="http://schemas.microsoft.com/office/drawing/2018/hyperlinkcolor" val="tx"/>
                    </a:ext>
                  </a:extLst>
                </a:hlinkClick>
              </a:rPr>
              <a:t>Richard E. Mayer</a:t>
            </a:r>
            <a:r>
              <a:rPr lang="en-US" sz="4800" i="1">
                <a:solidFill>
                  <a:srgbClr val="0F1111"/>
                </a:solidFill>
                <a:highlight>
                  <a:srgbClr val="FFFFFF"/>
                </a:highlight>
              </a:rPr>
              <a:t> (Foreword) </a:t>
            </a:r>
            <a:endParaRPr sz="4800" i="1">
              <a:solidFill>
                <a:srgbClr val="0F1111"/>
              </a:solidFill>
              <a:highlight>
                <a:srgbClr val="FFFFFF"/>
              </a:highlight>
            </a:endParaRPr>
          </a:p>
          <a:p>
            <a:pPr marL="0" lvl="0" indent="0" algn="ctr" rtl="0">
              <a:spcBef>
                <a:spcPts val="1000"/>
              </a:spcBef>
              <a:spcAft>
                <a:spcPts val="0"/>
              </a:spcAft>
              <a:buNone/>
            </a:pPr>
            <a:endParaRPr sz="4800" b="1" i="1">
              <a:solidFill>
                <a:srgbClr val="676767"/>
              </a:solidFill>
              <a:highlight>
                <a:srgbClr val="FFFFFF"/>
              </a:highlight>
            </a:endParaRPr>
          </a:p>
          <a:p>
            <a:pPr marL="0" lvl="0" indent="0" algn="ctr" rtl="0">
              <a:spcBef>
                <a:spcPts val="1000"/>
              </a:spcBef>
              <a:spcAft>
                <a:spcPts val="0"/>
              </a:spcAft>
              <a:buNone/>
            </a:pPr>
            <a:endParaRPr sz="8000" b="1">
              <a:solidFill>
                <a:srgbClr val="676767"/>
              </a:solidFill>
              <a:highlight>
                <a:srgbClr val="FFFFFF"/>
              </a:highlight>
            </a:endParaRPr>
          </a:p>
          <a:p>
            <a:pPr marL="0" lvl="0" indent="0" algn="ctr" rtl="0">
              <a:spcBef>
                <a:spcPts val="1000"/>
              </a:spcBef>
              <a:spcAft>
                <a:spcPts val="0"/>
              </a:spcAft>
              <a:buNone/>
            </a:pPr>
            <a:r>
              <a:rPr lang="en-US" sz="8000" b="1">
                <a:solidFill>
                  <a:srgbClr val="676767"/>
                </a:solidFill>
                <a:highlight>
                  <a:srgbClr val="FFFFFF"/>
                </a:highlight>
              </a:rPr>
              <a:t>When students own the assessment process, they grow in self-awareness and intellectual humility. They learn how to engage in goal-setting, how to monitor their progress, and, if this is embedded within PBL, they learn project management. As students assess their strengths and weaknesses and try new approaches, they grow more resilient. They engage in iterative thinking and often come up with novel approaches for problem-solving.  When students engage in peer assessment, they learn how to “be a good coach.” They learn how to give and receive feedback. They learn how to collaborate and problem solve. In other words, when we empower students to own the assessment process, we empower students to become lifelong learners. </a:t>
            </a:r>
            <a:endParaRPr sz="8000" b="1">
              <a:solidFill>
                <a:srgbClr val="676767"/>
              </a:solidFill>
              <a:highlight>
                <a:srgbClr val="FFFFFF"/>
              </a:highlight>
            </a:endParaRPr>
          </a:p>
          <a:p>
            <a:pPr marL="0" lvl="0" indent="0" algn="ctr" rtl="0">
              <a:spcBef>
                <a:spcPts val="1000"/>
              </a:spcBef>
              <a:spcAft>
                <a:spcPts val="0"/>
              </a:spcAft>
              <a:buNone/>
            </a:pPr>
            <a:r>
              <a:rPr lang="en-US" sz="6400" i="1">
                <a:solidFill>
                  <a:srgbClr val="676767"/>
                </a:solidFill>
                <a:highlight>
                  <a:srgbClr val="FFFFFF"/>
                </a:highlight>
              </a:rPr>
              <a:t> </a:t>
            </a:r>
            <a:r>
              <a:rPr lang="en-US" sz="4800" i="1">
                <a:solidFill>
                  <a:srgbClr val="676767"/>
                </a:solidFill>
                <a:highlight>
                  <a:srgbClr val="FFFFFF"/>
                </a:highlight>
              </a:rPr>
              <a:t>Five Reasons Students Should Own the Assessment Process, John Spencer</a:t>
            </a:r>
            <a:endParaRPr sz="4800" i="1"/>
          </a:p>
          <a:p>
            <a:pPr marL="0" lvl="0" indent="0" algn="ctr" rtl="0">
              <a:lnSpc>
                <a:spcPct val="115000"/>
              </a:lnSpc>
              <a:spcBef>
                <a:spcPts val="0"/>
              </a:spcBef>
              <a:spcAft>
                <a:spcPts val="0"/>
              </a:spcAft>
              <a:buNone/>
            </a:pPr>
            <a:endParaRPr sz="4800" i="1">
              <a:solidFill>
                <a:srgbClr val="007185"/>
              </a:solidFill>
              <a:highlight>
                <a:srgbClr val="FFFFFF"/>
              </a:highlight>
            </a:endParaRPr>
          </a:p>
          <a:p>
            <a:pPr marL="0" lvl="0" indent="0" algn="ctr" rtl="0">
              <a:spcBef>
                <a:spcPts val="1000"/>
              </a:spcBef>
              <a:spcAft>
                <a:spcPts val="0"/>
              </a:spcAft>
              <a:buNone/>
            </a:pPr>
            <a:endParaRPr sz="4800"/>
          </a:p>
          <a:p>
            <a:pPr marL="0" lvl="0" indent="0" algn="ctr" rtl="0">
              <a:spcBef>
                <a:spcPts val="1000"/>
              </a:spcBef>
              <a:spcAft>
                <a:spcPts val="0"/>
              </a:spcAft>
              <a:buNone/>
            </a:pPr>
            <a:endParaRPr sz="6400"/>
          </a:p>
        </p:txBody>
      </p:sp>
      <p:sp>
        <p:nvSpPr>
          <p:cNvPr id="557" name="Google Shape;557;p71"/>
          <p:cNvSpPr txBox="1">
            <a:spLocks noGrp="1"/>
          </p:cNvSpPr>
          <p:nvPr>
            <p:ph type="sldNum" idx="12"/>
          </p:nvPr>
        </p:nvSpPr>
        <p:spPr>
          <a:xfrm>
            <a:off x="10709328" y="6253532"/>
            <a:ext cx="6444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7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Thank you!  </a:t>
            </a:r>
            <a:endParaRPr/>
          </a:p>
        </p:txBody>
      </p:sp>
      <p:sp>
        <p:nvSpPr>
          <p:cNvPr id="564" name="Google Shape;564;p72"/>
          <p:cNvSpPr txBox="1">
            <a:spLocks noGrp="1"/>
          </p:cNvSpPr>
          <p:nvPr>
            <p:ph type="body" idx="1"/>
          </p:nvPr>
        </p:nvSpPr>
        <p:spPr>
          <a:xfrm>
            <a:off x="838200" y="1825625"/>
            <a:ext cx="4964700" cy="4255800"/>
          </a:xfrm>
          <a:prstGeom prst="rect">
            <a:avLst/>
          </a:prstGeom>
        </p:spPr>
        <p:txBody>
          <a:bodyPr spcFirstLastPara="1" wrap="square" lIns="91425" tIns="45700" rIns="91425" bIns="45700" anchor="t" anchorCtr="0">
            <a:normAutofit fontScale="55000" lnSpcReduction="20000"/>
          </a:bodyPr>
          <a:lstStyle/>
          <a:p>
            <a:pPr marL="0" lvl="0" indent="0" algn="l" rtl="0">
              <a:spcBef>
                <a:spcPts val="0"/>
              </a:spcBef>
              <a:spcAft>
                <a:spcPts val="0"/>
              </a:spcAft>
              <a:buClr>
                <a:srgbClr val="000000"/>
              </a:buClr>
              <a:buSzPct val="100000"/>
              <a:buFont typeface="Arial"/>
              <a:buNone/>
            </a:pPr>
            <a:r>
              <a:rPr lang="en-US">
                <a:solidFill>
                  <a:srgbClr val="000000"/>
                </a:solidFill>
              </a:rPr>
              <a:t>We’d like to honor and acknowledge the thought, time and effort that went into creating this module, and offer thanks to the module developers:</a:t>
            </a:r>
            <a:endParaRPr>
              <a:solidFill>
                <a:srgbClr val="000000"/>
              </a:solidFill>
            </a:endParaRPr>
          </a:p>
          <a:p>
            <a:pPr marL="0" lvl="0" indent="0" algn="l" rtl="0">
              <a:spcBef>
                <a:spcPts val="1000"/>
              </a:spcBef>
              <a:spcAft>
                <a:spcPts val="0"/>
              </a:spcAft>
              <a:buClr>
                <a:srgbClr val="000000"/>
              </a:buClr>
              <a:buSzPct val="100000"/>
              <a:buFont typeface="Arial"/>
              <a:buNone/>
            </a:pPr>
            <a:r>
              <a:rPr lang="en-US" b="1">
                <a:solidFill>
                  <a:srgbClr val="000000"/>
                </a:solidFill>
              </a:rPr>
              <a:t>Patricia Beuke</a:t>
            </a:r>
            <a:r>
              <a:rPr lang="en-US">
                <a:solidFill>
                  <a:srgbClr val="000000"/>
                </a:solidFill>
              </a:rPr>
              <a:t>, OESD 114 and Danielson Framework Specialist</a:t>
            </a:r>
            <a:endParaRPr>
              <a:solidFill>
                <a:srgbClr val="000000"/>
              </a:solidFill>
            </a:endParaRPr>
          </a:p>
          <a:p>
            <a:pPr marL="0" lvl="0" indent="0" algn="l" rtl="0">
              <a:spcBef>
                <a:spcPts val="1000"/>
              </a:spcBef>
              <a:spcAft>
                <a:spcPts val="0"/>
              </a:spcAft>
              <a:buClr>
                <a:srgbClr val="000000"/>
              </a:buClr>
              <a:buSzPct val="100000"/>
              <a:buFont typeface="Arial"/>
              <a:buNone/>
            </a:pPr>
            <a:r>
              <a:rPr lang="en-US" b="1">
                <a:solidFill>
                  <a:srgbClr val="000000"/>
                </a:solidFill>
              </a:rPr>
              <a:t>Joy Lansdowne</a:t>
            </a:r>
            <a:r>
              <a:rPr lang="en-US">
                <a:solidFill>
                  <a:srgbClr val="000000"/>
                </a:solidFill>
              </a:rPr>
              <a:t>, formerly ESD 101 and Marzano Framework Specialist</a:t>
            </a:r>
            <a:endParaRPr>
              <a:solidFill>
                <a:srgbClr val="000000"/>
              </a:solidFill>
            </a:endParaRPr>
          </a:p>
          <a:p>
            <a:pPr marL="0" lvl="0" indent="0" algn="l" rtl="0">
              <a:spcBef>
                <a:spcPts val="1000"/>
              </a:spcBef>
              <a:spcAft>
                <a:spcPts val="0"/>
              </a:spcAft>
              <a:buNone/>
            </a:pPr>
            <a:r>
              <a:rPr lang="en-US">
                <a:solidFill>
                  <a:srgbClr val="000000"/>
                </a:solidFill>
                <a:latin typeface="Calibri"/>
                <a:ea typeface="Calibri"/>
                <a:cs typeface="Calibri"/>
                <a:sym typeface="Calibri"/>
              </a:rPr>
              <a:t>I</a:t>
            </a:r>
            <a:r>
              <a:rPr lang="en-US">
                <a:solidFill>
                  <a:srgbClr val="000000"/>
                </a:solidFill>
              </a:rPr>
              <a:t>n appreciation for their work and in acknowledgement to others who have contributed:</a:t>
            </a:r>
            <a:endParaRPr>
              <a:solidFill>
                <a:srgbClr val="000000"/>
              </a:solidFill>
            </a:endParaRPr>
          </a:p>
          <a:p>
            <a:pPr marL="0" lvl="0" indent="0" algn="l" rtl="0">
              <a:spcBef>
                <a:spcPts val="1000"/>
              </a:spcBef>
              <a:spcAft>
                <a:spcPts val="0"/>
              </a:spcAft>
              <a:buClr>
                <a:srgbClr val="000000"/>
              </a:buClr>
              <a:buSzPct val="254545"/>
              <a:buFont typeface="Arial"/>
              <a:buNone/>
            </a:pPr>
            <a:r>
              <a:rPr lang="en-US" b="1">
                <a:solidFill>
                  <a:srgbClr val="000000"/>
                </a:solidFill>
              </a:rPr>
              <a:t>Kathryn A. Page,  Ed.D.</a:t>
            </a:r>
            <a:endParaRPr sz="1100" b="1">
              <a:solidFill>
                <a:srgbClr val="222222"/>
              </a:solidFill>
              <a:highlight>
                <a:srgbClr val="FFFFFF"/>
              </a:highlight>
            </a:endParaRPr>
          </a:p>
          <a:p>
            <a:pPr marL="0" lvl="0" indent="0" algn="l" rtl="0">
              <a:spcBef>
                <a:spcPts val="1000"/>
              </a:spcBef>
              <a:spcAft>
                <a:spcPts val="0"/>
              </a:spcAft>
              <a:buNone/>
            </a:pPr>
            <a:r>
              <a:rPr lang="en-US" sz="2060">
                <a:solidFill>
                  <a:srgbClr val="222222"/>
                </a:solidFill>
                <a:highlight>
                  <a:srgbClr val="FFFFFF"/>
                </a:highlight>
              </a:rPr>
              <a:t>Office of System and School Improvement Partner/Contractor</a:t>
            </a:r>
            <a:endParaRPr sz="2060">
              <a:solidFill>
                <a:srgbClr val="222222"/>
              </a:solidFill>
              <a:highlight>
                <a:srgbClr val="FFFFFF"/>
              </a:highlight>
            </a:endParaRPr>
          </a:p>
          <a:p>
            <a:pPr marL="0" lvl="0" indent="0" algn="l" rtl="0">
              <a:spcBef>
                <a:spcPts val="1000"/>
              </a:spcBef>
              <a:spcAft>
                <a:spcPts val="0"/>
              </a:spcAft>
              <a:buNone/>
            </a:pPr>
            <a:r>
              <a:rPr lang="en-US" sz="2060">
                <a:solidFill>
                  <a:srgbClr val="222222"/>
                </a:solidFill>
                <a:highlight>
                  <a:srgbClr val="FFFFFF"/>
                </a:highlight>
              </a:rPr>
              <a:t>Gonzaga University Supervisor for Principal Certification</a:t>
            </a:r>
            <a:endParaRPr sz="2060">
              <a:solidFill>
                <a:srgbClr val="222222"/>
              </a:solidFill>
              <a:highlight>
                <a:srgbClr val="FFFFFF"/>
              </a:highlight>
            </a:endParaRPr>
          </a:p>
          <a:p>
            <a:pPr marL="0" lvl="0" indent="0" algn="l" rtl="0">
              <a:spcBef>
                <a:spcPts val="1000"/>
              </a:spcBef>
              <a:spcAft>
                <a:spcPts val="0"/>
              </a:spcAft>
              <a:buNone/>
            </a:pPr>
            <a:r>
              <a:rPr lang="en-US" sz="2060">
                <a:solidFill>
                  <a:srgbClr val="222222"/>
                </a:solidFill>
                <a:highlight>
                  <a:srgbClr val="FFFFFF"/>
                </a:highlight>
              </a:rPr>
              <a:t>AWSP Mentor</a:t>
            </a:r>
            <a:endParaRPr sz="2060">
              <a:solidFill>
                <a:srgbClr val="222222"/>
              </a:solidFill>
              <a:highlight>
                <a:srgbClr val="FFFFFF"/>
              </a:highlight>
            </a:endParaRPr>
          </a:p>
          <a:p>
            <a:pPr marL="0" lvl="0" indent="0" algn="l" rtl="0">
              <a:spcBef>
                <a:spcPts val="1000"/>
              </a:spcBef>
              <a:spcAft>
                <a:spcPts val="0"/>
              </a:spcAft>
              <a:buNone/>
            </a:pPr>
            <a:r>
              <a:rPr lang="en-US" sz="2060" b="1">
                <a:solidFill>
                  <a:srgbClr val="222222"/>
                </a:solidFill>
                <a:highlight>
                  <a:srgbClr val="FFFFFF"/>
                </a:highlight>
              </a:rPr>
              <a:t>Maja Wilson, PhD OSPI ELA Assessment Specialist, Assessment Development</a:t>
            </a:r>
            <a:endParaRPr sz="2060" b="1">
              <a:solidFill>
                <a:srgbClr val="222222"/>
              </a:solidFill>
              <a:highlight>
                <a:srgbClr val="FFFFFF"/>
              </a:highlight>
            </a:endParaRPr>
          </a:p>
          <a:p>
            <a:pPr marL="0" lvl="0" indent="0" algn="l" rtl="0">
              <a:spcBef>
                <a:spcPts val="1000"/>
              </a:spcBef>
              <a:spcAft>
                <a:spcPts val="0"/>
              </a:spcAft>
              <a:buNone/>
            </a:pPr>
            <a:r>
              <a:rPr lang="en-US" sz="2060" b="1">
                <a:solidFill>
                  <a:srgbClr val="222222"/>
                </a:solidFill>
                <a:highlight>
                  <a:srgbClr val="FFFFFF"/>
                </a:highlight>
              </a:rPr>
              <a:t>Serena O’Neil, NBCT OSPII Math Assessment Specialist, Assessment </a:t>
            </a:r>
            <a:endParaRPr sz="2060" b="1">
              <a:solidFill>
                <a:srgbClr val="222222"/>
              </a:solidFill>
              <a:highlight>
                <a:srgbClr val="FFFFFF"/>
              </a:highlight>
            </a:endParaRPr>
          </a:p>
          <a:p>
            <a:pPr marL="0" lvl="0" indent="0" algn="l" rtl="0">
              <a:spcBef>
                <a:spcPts val="1000"/>
              </a:spcBef>
              <a:spcAft>
                <a:spcPts val="0"/>
              </a:spcAft>
              <a:buNone/>
            </a:pPr>
            <a:r>
              <a:rPr lang="en-US" sz="2060" b="1">
                <a:solidFill>
                  <a:srgbClr val="222222"/>
                </a:solidFill>
                <a:highlight>
                  <a:srgbClr val="FFFFFF"/>
                </a:highlight>
              </a:rPr>
              <a:t>Development</a:t>
            </a:r>
            <a:endParaRPr sz="2060" b="1">
              <a:solidFill>
                <a:srgbClr val="222222"/>
              </a:solidFill>
              <a:highlight>
                <a:srgbClr val="FFFFFF"/>
              </a:highlight>
            </a:endParaRPr>
          </a:p>
        </p:txBody>
      </p:sp>
      <p:sp>
        <p:nvSpPr>
          <p:cNvPr id="565" name="Google Shape;565;p72"/>
          <p:cNvSpPr txBox="1">
            <a:spLocks noGrp="1"/>
          </p:cNvSpPr>
          <p:nvPr>
            <p:ph type="sldNum" idx="12"/>
          </p:nvPr>
        </p:nvSpPr>
        <p:spPr>
          <a:xfrm>
            <a:off x="10709328" y="6253532"/>
            <a:ext cx="6444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24</a:t>
            </a:fld>
            <a:endParaRPr/>
          </a:p>
        </p:txBody>
      </p:sp>
      <p:pic>
        <p:nvPicPr>
          <p:cNvPr id="566" name="Google Shape;566;p72" descr="A picture containing a glass apple on a table&#10;&#10;"/>
          <p:cNvPicPr preferRelativeResize="0"/>
          <p:nvPr/>
        </p:nvPicPr>
        <p:blipFill rotWithShape="1">
          <a:blip r:embed="rId3">
            <a:alphaModFix/>
          </a:blip>
          <a:srcRect l="10748" r="6572"/>
          <a:stretch/>
        </p:blipFill>
        <p:spPr>
          <a:xfrm>
            <a:off x="6172200" y="1825625"/>
            <a:ext cx="5181600" cy="418328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4E0E5"/>
        </a:solidFill>
        <a:effectLst/>
      </p:bgPr>
    </p:bg>
    <p:spTree>
      <p:nvGrpSpPr>
        <p:cNvPr id="1" name="Shape 391"/>
        <p:cNvGrpSpPr/>
        <p:nvPr/>
      </p:nvGrpSpPr>
      <p:grpSpPr>
        <a:xfrm>
          <a:off x="0" y="0"/>
          <a:ext cx="0" cy="0"/>
          <a:chOff x="0" y="0"/>
          <a:chExt cx="0" cy="0"/>
        </a:xfrm>
      </p:grpSpPr>
      <p:sp>
        <p:nvSpPr>
          <p:cNvPr id="392" name="Google Shape;392;p51"/>
          <p:cNvSpPr txBox="1">
            <a:spLocks noGrp="1"/>
          </p:cNvSpPr>
          <p:nvPr>
            <p:ph type="title"/>
          </p:nvPr>
        </p:nvSpPr>
        <p:spPr>
          <a:xfrm>
            <a:off x="1055175" y="193875"/>
            <a:ext cx="10029900" cy="734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dirty="0"/>
              <a:t>Facilitator Outline </a:t>
            </a:r>
            <a:endParaRPr dirty="0"/>
          </a:p>
        </p:txBody>
      </p:sp>
      <p:graphicFrame>
        <p:nvGraphicFramePr>
          <p:cNvPr id="394" name="Google Shape;394;p51"/>
          <p:cNvGraphicFramePr/>
          <p:nvPr>
            <p:extLst>
              <p:ext uri="{D42A27DB-BD31-4B8C-83A1-F6EECF244321}">
                <p14:modId xmlns:p14="http://schemas.microsoft.com/office/powerpoint/2010/main" val="1270784496"/>
              </p:ext>
            </p:extLst>
          </p:nvPr>
        </p:nvGraphicFramePr>
        <p:xfrm>
          <a:off x="726475" y="928000"/>
          <a:ext cx="10930775" cy="5277372"/>
        </p:xfrm>
        <a:graphic>
          <a:graphicData uri="http://schemas.openxmlformats.org/drawingml/2006/table">
            <a:tbl>
              <a:tblPr firstRow="1">
                <a:noFill/>
                <a:tableStyleId>{2B6D9D77-EF90-4953-9D89-BE92899CF0CD}</a:tableStyleId>
              </a:tblPr>
              <a:tblGrid>
                <a:gridCol w="5022775">
                  <a:extLst>
                    <a:ext uri="{9D8B030D-6E8A-4147-A177-3AD203B41FA5}">
                      <a16:colId xmlns:a16="http://schemas.microsoft.com/office/drawing/2014/main" val="20000"/>
                    </a:ext>
                  </a:extLst>
                </a:gridCol>
                <a:gridCol w="5908000">
                  <a:extLst>
                    <a:ext uri="{9D8B030D-6E8A-4147-A177-3AD203B41FA5}">
                      <a16:colId xmlns:a16="http://schemas.microsoft.com/office/drawing/2014/main" val="20001"/>
                    </a:ext>
                  </a:extLst>
                </a:gridCol>
              </a:tblGrid>
              <a:tr h="540750">
                <a:tc>
                  <a:txBody>
                    <a:bodyPr/>
                    <a:lstStyle/>
                    <a:p>
                      <a:pPr marL="0" marR="0" lvl="0" indent="0" algn="l" rtl="0">
                        <a:lnSpc>
                          <a:spcPct val="100000"/>
                        </a:lnSpc>
                        <a:spcBef>
                          <a:spcPts val="0"/>
                        </a:spcBef>
                        <a:spcAft>
                          <a:spcPts val="0"/>
                        </a:spcAft>
                        <a:buClr>
                          <a:srgbClr val="000000"/>
                        </a:buClr>
                        <a:buSzPts val="1400"/>
                        <a:buFont typeface="Arial"/>
                        <a:buNone/>
                      </a:pPr>
                      <a:r>
                        <a:rPr lang="en-US" sz="2400" b="1" u="none" strike="noStrike" cap="none">
                          <a:latin typeface="Quattrocento Sans"/>
                          <a:ea typeface="Quattrocento Sans"/>
                          <a:cs typeface="Quattrocento Sans"/>
                          <a:sym typeface="Quattrocento Sans"/>
                        </a:rPr>
                        <a:t>Activity</a:t>
                      </a:r>
                      <a:endParaRPr sz="2400" b="1" u="none" strike="noStrike" cap="none">
                        <a:latin typeface="Quattrocento Sans"/>
                        <a:ea typeface="Quattrocento Sans"/>
                        <a:cs typeface="Quattrocento Sans"/>
                        <a:sym typeface="Quattrocento Sans"/>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2400" b="1" u="none" strike="noStrike" cap="none">
                          <a:latin typeface="Quattrocento Sans"/>
                          <a:ea typeface="Quattrocento Sans"/>
                          <a:cs typeface="Quattrocento Sans"/>
                          <a:sym typeface="Quattrocento Sans"/>
                        </a:rPr>
                        <a:t>Slides &amp; Times</a:t>
                      </a:r>
                      <a:endParaRPr sz="2400" b="1" u="none" strike="noStrike" cap="none">
                        <a:latin typeface="Quattrocento Sans"/>
                        <a:ea typeface="Quattrocento Sans"/>
                        <a:cs typeface="Quattrocento Sans"/>
                        <a:sym typeface="Quattrocento Sans"/>
                      </a:endParaRPr>
                    </a:p>
                  </a:txBody>
                  <a:tcPr marL="91425" marR="91425" marT="91425" marB="91425"/>
                </a:tc>
                <a:extLst>
                  <a:ext uri="{0D108BD9-81ED-4DB2-BD59-A6C34878D82A}">
                    <a16:rowId xmlns:a16="http://schemas.microsoft.com/office/drawing/2014/main" val="10000"/>
                  </a:ext>
                </a:extLst>
              </a:tr>
              <a:tr h="504700">
                <a:tc>
                  <a:txBody>
                    <a:bodyPr/>
                    <a:lstStyle/>
                    <a:p>
                      <a:pPr marL="0" marR="0" lvl="0" indent="0" algn="l" rtl="0">
                        <a:lnSpc>
                          <a:spcPct val="90000"/>
                        </a:lnSpc>
                        <a:spcBef>
                          <a:spcPts val="0"/>
                        </a:spcBef>
                        <a:spcAft>
                          <a:spcPts val="0"/>
                        </a:spcAft>
                        <a:buClr>
                          <a:srgbClr val="000000"/>
                        </a:buClr>
                        <a:buSzPts val="2300"/>
                        <a:buFont typeface="Arial"/>
                        <a:buNone/>
                      </a:pPr>
                      <a:r>
                        <a:rPr lang="en-US" sz="2400" u="none" strike="noStrike" cap="none">
                          <a:solidFill>
                            <a:schemeClr val="dk1"/>
                          </a:solidFill>
                          <a:latin typeface="Quattrocento Sans"/>
                          <a:ea typeface="Quattrocento Sans"/>
                          <a:cs typeface="Quattrocento Sans"/>
                          <a:sym typeface="Quattrocento Sans"/>
                        </a:rPr>
                        <a:t>Introduction</a:t>
                      </a:r>
                      <a:endParaRPr sz="1000" u="none" strike="noStrike" cap="none">
                        <a:latin typeface="Quattrocento Sans"/>
                        <a:ea typeface="Quattrocento Sans"/>
                        <a:cs typeface="Quattrocento Sans"/>
                        <a:sym typeface="Quattrocento Sans"/>
                      </a:endParaRPr>
                    </a:p>
                  </a:txBody>
                  <a:tcPr marL="91425" marR="91425" marT="91425" marB="91425"/>
                </a:tc>
                <a:tc>
                  <a:txBody>
                    <a:bodyPr/>
                    <a:lstStyle/>
                    <a:p>
                      <a:pPr marL="0" lvl="0" indent="0" algn="l" rtl="0">
                        <a:spcBef>
                          <a:spcPts val="0"/>
                        </a:spcBef>
                        <a:spcAft>
                          <a:spcPts val="0"/>
                        </a:spcAft>
                        <a:buNone/>
                      </a:pPr>
                      <a:r>
                        <a:rPr lang="en-US" sz="2400">
                          <a:latin typeface="Quattrocento Sans"/>
                          <a:ea typeface="Quattrocento Sans"/>
                          <a:cs typeface="Quattrocento Sans"/>
                          <a:sym typeface="Quattrocento Sans"/>
                        </a:rPr>
                        <a:t>Slides 1-8  15 mins</a:t>
                      </a:r>
                      <a:endParaRPr sz="2400">
                        <a:latin typeface="Quattrocento Sans"/>
                        <a:ea typeface="Quattrocento Sans"/>
                        <a:cs typeface="Quattrocento Sans"/>
                        <a:sym typeface="Quattrocento Sans"/>
                      </a:endParaRPr>
                    </a:p>
                  </a:txBody>
                  <a:tcPr marL="91425" marR="91425" marT="91425" marB="91425"/>
                </a:tc>
                <a:extLst>
                  <a:ext uri="{0D108BD9-81ED-4DB2-BD59-A6C34878D82A}">
                    <a16:rowId xmlns:a16="http://schemas.microsoft.com/office/drawing/2014/main" val="10001"/>
                  </a:ext>
                </a:extLst>
              </a:tr>
              <a:tr h="504700">
                <a:tc>
                  <a:txBody>
                    <a:bodyPr/>
                    <a:lstStyle/>
                    <a:p>
                      <a:pPr marL="0" marR="0" lvl="0" indent="0" algn="l" rtl="0">
                        <a:lnSpc>
                          <a:spcPct val="90000"/>
                        </a:lnSpc>
                        <a:spcBef>
                          <a:spcPts val="0"/>
                        </a:spcBef>
                        <a:spcAft>
                          <a:spcPts val="0"/>
                        </a:spcAft>
                        <a:buClr>
                          <a:srgbClr val="000000"/>
                        </a:buClr>
                        <a:buSzPts val="2300"/>
                        <a:buFont typeface="Arial"/>
                        <a:buNone/>
                      </a:pPr>
                      <a:r>
                        <a:rPr lang="en-US" sz="2400" u="none" strike="noStrike" cap="none">
                          <a:solidFill>
                            <a:schemeClr val="dk1"/>
                          </a:solidFill>
                          <a:latin typeface="Quattrocento Sans"/>
                          <a:ea typeface="Quattrocento Sans"/>
                          <a:cs typeface="Quattrocento Sans"/>
                          <a:sym typeface="Quattrocento Sans"/>
                        </a:rPr>
                        <a:t>Unpacking </a:t>
                      </a:r>
                      <a:r>
                        <a:rPr lang="en-US" sz="2400">
                          <a:solidFill>
                            <a:schemeClr val="dk1"/>
                          </a:solidFill>
                          <a:latin typeface="Quattrocento Sans"/>
                          <a:ea typeface="Quattrocento Sans"/>
                          <a:cs typeface="Quattrocento Sans"/>
                          <a:sym typeface="Quattrocento Sans"/>
                        </a:rPr>
                        <a:t>Student Engagement in Assessment</a:t>
                      </a:r>
                      <a:endParaRPr sz="2400" u="none" strike="noStrike" cap="none">
                        <a:latin typeface="Quattrocento Sans"/>
                        <a:ea typeface="Quattrocento Sans"/>
                        <a:cs typeface="Quattrocento Sans"/>
                        <a:sym typeface="Quattrocento Sans"/>
                      </a:endParaRPr>
                    </a:p>
                  </a:txBody>
                  <a:tcPr marL="91425" marR="91425" marT="91425" marB="91425"/>
                </a:tc>
                <a:tc>
                  <a:txBody>
                    <a:bodyPr/>
                    <a:lstStyle/>
                    <a:p>
                      <a:pPr marL="0" lvl="0" indent="0" algn="l" rtl="0">
                        <a:spcBef>
                          <a:spcPts val="0"/>
                        </a:spcBef>
                        <a:spcAft>
                          <a:spcPts val="0"/>
                        </a:spcAft>
                        <a:buNone/>
                      </a:pPr>
                      <a:r>
                        <a:rPr lang="en-US" sz="2400">
                          <a:latin typeface="Quattrocento Sans"/>
                          <a:ea typeface="Quattrocento Sans"/>
                          <a:cs typeface="Quattrocento Sans"/>
                          <a:sym typeface="Quattrocento Sans"/>
                        </a:rPr>
                        <a:t>Slides 9-15 90 mins</a:t>
                      </a:r>
                      <a:endParaRPr sz="2400">
                        <a:latin typeface="Quattrocento Sans"/>
                        <a:ea typeface="Quattrocento Sans"/>
                        <a:cs typeface="Quattrocento Sans"/>
                        <a:sym typeface="Quattrocento Sans"/>
                      </a:endParaRPr>
                    </a:p>
                  </a:txBody>
                  <a:tcPr marL="91425" marR="91425" marT="91425" marB="91425"/>
                </a:tc>
                <a:extLst>
                  <a:ext uri="{0D108BD9-81ED-4DB2-BD59-A6C34878D82A}">
                    <a16:rowId xmlns:a16="http://schemas.microsoft.com/office/drawing/2014/main" val="10002"/>
                  </a:ext>
                </a:extLst>
              </a:tr>
              <a:tr h="640100">
                <a:tc>
                  <a:txBody>
                    <a:bodyPr/>
                    <a:lstStyle/>
                    <a:p>
                      <a:pPr marL="0" lvl="0" indent="0" algn="l" rtl="0">
                        <a:lnSpc>
                          <a:spcPct val="90000"/>
                        </a:lnSpc>
                        <a:spcBef>
                          <a:spcPts val="0"/>
                        </a:spcBef>
                        <a:spcAft>
                          <a:spcPts val="0"/>
                        </a:spcAft>
                        <a:buClr>
                          <a:srgbClr val="000000"/>
                        </a:buClr>
                        <a:buSzPts val="2300"/>
                        <a:buFont typeface="Arial"/>
                        <a:buNone/>
                      </a:pPr>
                      <a:r>
                        <a:rPr lang="en-US" sz="2400">
                          <a:solidFill>
                            <a:schemeClr val="dk1"/>
                          </a:solidFill>
                          <a:latin typeface="Quattrocento Sans"/>
                          <a:ea typeface="Quattrocento Sans"/>
                          <a:cs typeface="Quattrocento Sans"/>
                          <a:sym typeface="Quattrocento Sans"/>
                        </a:rPr>
                        <a:t>Embedding Student Engagement in Assessment</a:t>
                      </a:r>
                      <a:endParaRPr sz="2400">
                        <a:solidFill>
                          <a:schemeClr val="dk1"/>
                        </a:solidFill>
                        <a:latin typeface="Quattrocento Sans"/>
                        <a:ea typeface="Quattrocento Sans"/>
                        <a:cs typeface="Quattrocento Sans"/>
                        <a:sym typeface="Quattrocento Sans"/>
                      </a:endParaRPr>
                    </a:p>
                  </a:txBody>
                  <a:tcPr marL="91425" marR="91425" marT="91425" marB="91425"/>
                </a:tc>
                <a:tc>
                  <a:txBody>
                    <a:bodyPr/>
                    <a:lstStyle/>
                    <a:p>
                      <a:pPr marL="0" lvl="0" indent="0" algn="l" rtl="0">
                        <a:spcBef>
                          <a:spcPts val="0"/>
                        </a:spcBef>
                        <a:spcAft>
                          <a:spcPts val="0"/>
                        </a:spcAft>
                        <a:buNone/>
                      </a:pPr>
                      <a:r>
                        <a:rPr lang="en-US" sz="2400">
                          <a:latin typeface="Quattrocento Sans"/>
                          <a:ea typeface="Quattrocento Sans"/>
                          <a:cs typeface="Quattrocento Sans"/>
                          <a:sym typeface="Quattrocento Sans"/>
                        </a:rPr>
                        <a:t>Slides 16-19 110 mins</a:t>
                      </a:r>
                      <a:endParaRPr sz="2400">
                        <a:latin typeface="Quattrocento Sans"/>
                        <a:ea typeface="Quattrocento Sans"/>
                        <a:cs typeface="Quattrocento Sans"/>
                        <a:sym typeface="Quattrocento Sans"/>
                      </a:endParaRPr>
                    </a:p>
                  </a:txBody>
                  <a:tcPr marL="91425" marR="91425" marT="91425" marB="91425"/>
                </a:tc>
                <a:extLst>
                  <a:ext uri="{0D108BD9-81ED-4DB2-BD59-A6C34878D82A}">
                    <a16:rowId xmlns:a16="http://schemas.microsoft.com/office/drawing/2014/main" val="10003"/>
                  </a:ext>
                </a:extLst>
              </a:tr>
              <a:tr h="721800">
                <a:tc>
                  <a:txBody>
                    <a:bodyPr/>
                    <a:lstStyle/>
                    <a:p>
                      <a:pPr marL="0" marR="0" lvl="0" indent="0" algn="l" rtl="0">
                        <a:lnSpc>
                          <a:spcPct val="90000"/>
                        </a:lnSpc>
                        <a:spcBef>
                          <a:spcPts val="0"/>
                        </a:spcBef>
                        <a:spcAft>
                          <a:spcPts val="0"/>
                        </a:spcAft>
                        <a:buClr>
                          <a:srgbClr val="000000"/>
                        </a:buClr>
                        <a:buSzPts val="2300"/>
                        <a:buFont typeface="Arial"/>
                        <a:buNone/>
                      </a:pPr>
                      <a:r>
                        <a:rPr lang="en-US" sz="2400" u="none" strike="noStrike" cap="none">
                          <a:solidFill>
                            <a:schemeClr val="dk1"/>
                          </a:solidFill>
                          <a:latin typeface="Quattrocento Sans"/>
                          <a:ea typeface="Quattrocento Sans"/>
                          <a:cs typeface="Quattrocento Sans"/>
                          <a:sym typeface="Quattrocento Sans"/>
                        </a:rPr>
                        <a:t>Connecting to the Instructional Framework </a:t>
                      </a:r>
                      <a:endParaRPr sz="2400" u="none" strike="noStrike" cap="none">
                        <a:latin typeface="Quattrocento Sans"/>
                        <a:ea typeface="Quattrocento Sans"/>
                        <a:cs typeface="Quattrocento Sans"/>
                        <a:sym typeface="Quattrocento Sans"/>
                      </a:endParaRPr>
                    </a:p>
                  </a:txBody>
                  <a:tcPr marL="91425" marR="91425" marT="91425" marB="91425"/>
                </a:tc>
                <a:tc>
                  <a:txBody>
                    <a:bodyPr/>
                    <a:lstStyle/>
                    <a:p>
                      <a:pPr marL="0" lvl="0" indent="0" algn="l" rtl="0">
                        <a:spcBef>
                          <a:spcPts val="0"/>
                        </a:spcBef>
                        <a:spcAft>
                          <a:spcPts val="0"/>
                        </a:spcAft>
                        <a:buNone/>
                      </a:pPr>
                      <a:r>
                        <a:rPr lang="en-US" sz="2400">
                          <a:latin typeface="Quattrocento Sans"/>
                          <a:ea typeface="Quattrocento Sans"/>
                          <a:cs typeface="Quattrocento Sans"/>
                          <a:sym typeface="Quattrocento Sans"/>
                        </a:rPr>
                        <a:t>Slide 20 15 mins</a:t>
                      </a:r>
                      <a:endParaRPr sz="2400">
                        <a:latin typeface="Quattrocento Sans"/>
                        <a:ea typeface="Quattrocento Sans"/>
                        <a:cs typeface="Quattrocento Sans"/>
                        <a:sym typeface="Quattrocento Sans"/>
                      </a:endParaRPr>
                    </a:p>
                  </a:txBody>
                  <a:tcPr marL="91425" marR="91425" marT="91425" marB="91425"/>
                </a:tc>
                <a:extLst>
                  <a:ext uri="{0D108BD9-81ED-4DB2-BD59-A6C34878D82A}">
                    <a16:rowId xmlns:a16="http://schemas.microsoft.com/office/drawing/2014/main" val="10004"/>
                  </a:ext>
                </a:extLst>
              </a:tr>
              <a:tr h="504700">
                <a:tc>
                  <a:txBody>
                    <a:bodyPr/>
                    <a:lstStyle/>
                    <a:p>
                      <a:pPr marL="0" marR="0" lvl="0" indent="0" algn="l" rtl="0">
                        <a:lnSpc>
                          <a:spcPct val="90000"/>
                        </a:lnSpc>
                        <a:spcBef>
                          <a:spcPts val="0"/>
                        </a:spcBef>
                        <a:spcAft>
                          <a:spcPts val="0"/>
                        </a:spcAft>
                        <a:buClr>
                          <a:srgbClr val="000000"/>
                        </a:buClr>
                        <a:buSzPts val="2300"/>
                        <a:buFont typeface="Arial"/>
                        <a:buNone/>
                      </a:pPr>
                      <a:r>
                        <a:rPr lang="en-US" sz="2400" u="none" strike="noStrike" cap="none">
                          <a:solidFill>
                            <a:schemeClr val="dk1"/>
                          </a:solidFill>
                          <a:latin typeface="Quattrocento Sans"/>
                          <a:ea typeface="Quattrocento Sans"/>
                          <a:cs typeface="Quattrocento Sans"/>
                          <a:sym typeface="Quattrocento Sans"/>
                        </a:rPr>
                        <a:t>Key Considerations</a:t>
                      </a:r>
                      <a:endParaRPr sz="2400" u="none" strike="noStrike" cap="none">
                        <a:latin typeface="Quattrocento Sans"/>
                        <a:ea typeface="Quattrocento Sans"/>
                        <a:cs typeface="Quattrocento Sans"/>
                        <a:sym typeface="Quattrocento Sans"/>
                      </a:endParaRPr>
                    </a:p>
                  </a:txBody>
                  <a:tcPr marL="91425" marR="91425" marT="91425" marB="91425"/>
                </a:tc>
                <a:tc>
                  <a:txBody>
                    <a:bodyPr/>
                    <a:lstStyle/>
                    <a:p>
                      <a:pPr marL="0" lvl="0" indent="0" algn="l" rtl="0">
                        <a:spcBef>
                          <a:spcPts val="0"/>
                        </a:spcBef>
                        <a:spcAft>
                          <a:spcPts val="0"/>
                        </a:spcAft>
                        <a:buNone/>
                      </a:pPr>
                      <a:r>
                        <a:rPr lang="en-US" sz="2400">
                          <a:latin typeface="Quattrocento Sans"/>
                          <a:ea typeface="Quattrocento Sans"/>
                          <a:cs typeface="Quattrocento Sans"/>
                          <a:sym typeface="Quattrocento Sans"/>
                        </a:rPr>
                        <a:t>Slide 21 15 mins</a:t>
                      </a:r>
                      <a:endParaRPr sz="2400">
                        <a:latin typeface="Quattrocento Sans"/>
                        <a:ea typeface="Quattrocento Sans"/>
                        <a:cs typeface="Quattrocento Sans"/>
                        <a:sym typeface="Quattrocento Sans"/>
                      </a:endParaRPr>
                    </a:p>
                  </a:txBody>
                  <a:tcPr marL="91425" marR="91425" marT="91425" marB="91425"/>
                </a:tc>
                <a:extLst>
                  <a:ext uri="{0D108BD9-81ED-4DB2-BD59-A6C34878D82A}">
                    <a16:rowId xmlns:a16="http://schemas.microsoft.com/office/drawing/2014/main" val="10005"/>
                  </a:ext>
                </a:extLst>
              </a:tr>
              <a:tr h="504700">
                <a:tc>
                  <a:txBody>
                    <a:bodyPr/>
                    <a:lstStyle/>
                    <a:p>
                      <a:pPr marL="0" marR="0" lvl="0" indent="0" algn="l" rtl="0">
                        <a:lnSpc>
                          <a:spcPct val="90000"/>
                        </a:lnSpc>
                        <a:spcBef>
                          <a:spcPts val="0"/>
                        </a:spcBef>
                        <a:spcAft>
                          <a:spcPts val="0"/>
                        </a:spcAft>
                        <a:buClr>
                          <a:srgbClr val="000000"/>
                        </a:buClr>
                        <a:buSzPts val="2400"/>
                        <a:buFont typeface="Arial"/>
                        <a:buNone/>
                      </a:pPr>
                      <a:r>
                        <a:rPr lang="en-US" sz="2400" u="none" strike="noStrike" cap="none">
                          <a:solidFill>
                            <a:schemeClr val="dk1"/>
                          </a:solidFill>
                          <a:latin typeface="Quattrocento Sans"/>
                          <a:ea typeface="Quattrocento Sans"/>
                          <a:cs typeface="Quattrocento Sans"/>
                          <a:sym typeface="Quattrocento Sans"/>
                        </a:rPr>
                        <a:t>Additional resources</a:t>
                      </a:r>
                      <a:endParaRPr sz="2400" u="none" strike="noStrike" cap="none">
                        <a:solidFill>
                          <a:schemeClr val="dk1"/>
                        </a:solidFill>
                        <a:latin typeface="Quattrocento Sans"/>
                        <a:ea typeface="Quattrocento Sans"/>
                        <a:cs typeface="Quattrocento Sans"/>
                        <a:sym typeface="Quattrocento Sans"/>
                      </a:endParaRPr>
                    </a:p>
                  </a:txBody>
                  <a:tcPr marL="91425" marR="91425" marT="91425" marB="91425"/>
                </a:tc>
                <a:tc>
                  <a:txBody>
                    <a:bodyPr/>
                    <a:lstStyle/>
                    <a:p>
                      <a:pPr marL="0" lvl="0" indent="0" algn="l" rtl="0">
                        <a:spcBef>
                          <a:spcPts val="0"/>
                        </a:spcBef>
                        <a:spcAft>
                          <a:spcPts val="0"/>
                        </a:spcAft>
                        <a:buNone/>
                      </a:pPr>
                      <a:r>
                        <a:rPr lang="en-US" sz="2400">
                          <a:latin typeface="Quattrocento Sans"/>
                          <a:ea typeface="Quattrocento Sans"/>
                          <a:cs typeface="Quattrocento Sans"/>
                          <a:sym typeface="Quattrocento Sans"/>
                        </a:rPr>
                        <a:t>Slide 22 5 mins</a:t>
                      </a:r>
                      <a:endParaRPr sz="2400">
                        <a:latin typeface="Quattrocento Sans"/>
                        <a:ea typeface="Quattrocento Sans"/>
                        <a:cs typeface="Quattrocento Sans"/>
                        <a:sym typeface="Quattrocento Sans"/>
                      </a:endParaRPr>
                    </a:p>
                  </a:txBody>
                  <a:tcPr marL="91425" marR="91425" marT="91425" marB="91425"/>
                </a:tc>
                <a:extLst>
                  <a:ext uri="{0D108BD9-81ED-4DB2-BD59-A6C34878D82A}">
                    <a16:rowId xmlns:a16="http://schemas.microsoft.com/office/drawing/2014/main" val="10006"/>
                  </a:ext>
                </a:extLst>
              </a:tr>
              <a:tr h="504700">
                <a:tc>
                  <a:txBody>
                    <a:bodyPr/>
                    <a:lstStyle/>
                    <a:p>
                      <a:pPr marL="0" marR="0" lvl="0" indent="0" algn="l" rtl="0">
                        <a:lnSpc>
                          <a:spcPct val="90000"/>
                        </a:lnSpc>
                        <a:spcBef>
                          <a:spcPts val="0"/>
                        </a:spcBef>
                        <a:spcAft>
                          <a:spcPts val="0"/>
                        </a:spcAft>
                        <a:buClr>
                          <a:srgbClr val="000000"/>
                        </a:buClr>
                        <a:buSzPts val="2300"/>
                        <a:buFont typeface="Arial"/>
                        <a:buNone/>
                      </a:pPr>
                      <a:r>
                        <a:rPr lang="en-US" sz="2400" u="none" strike="noStrike" cap="none">
                          <a:solidFill>
                            <a:schemeClr val="dk1"/>
                          </a:solidFill>
                          <a:latin typeface="Quattrocento Sans"/>
                          <a:ea typeface="Quattrocento Sans"/>
                          <a:cs typeface="Quattrocento Sans"/>
                          <a:sym typeface="Quattrocento Sans"/>
                        </a:rPr>
                        <a:t>Closure</a:t>
                      </a:r>
                      <a:endParaRPr sz="2400" u="none" strike="noStrike" cap="none">
                        <a:solidFill>
                          <a:schemeClr val="dk1"/>
                        </a:solidFill>
                        <a:latin typeface="Quattrocento Sans"/>
                        <a:ea typeface="Quattrocento Sans"/>
                        <a:cs typeface="Quattrocento Sans"/>
                        <a:sym typeface="Quattrocento Sans"/>
                      </a:endParaRPr>
                    </a:p>
                  </a:txBody>
                  <a:tcPr marL="91425" marR="91425" marT="91425" marB="91425"/>
                </a:tc>
                <a:tc>
                  <a:txBody>
                    <a:bodyPr/>
                    <a:lstStyle/>
                    <a:p>
                      <a:pPr marL="0" lvl="0" indent="0" algn="l" rtl="0">
                        <a:spcBef>
                          <a:spcPts val="0"/>
                        </a:spcBef>
                        <a:spcAft>
                          <a:spcPts val="0"/>
                        </a:spcAft>
                        <a:buNone/>
                      </a:pPr>
                      <a:r>
                        <a:rPr lang="en-US" sz="2400" dirty="0">
                          <a:latin typeface="Quattrocento Sans"/>
                          <a:ea typeface="Quattrocento Sans"/>
                          <a:cs typeface="Quattrocento Sans"/>
                          <a:sym typeface="Quattrocento Sans"/>
                        </a:rPr>
                        <a:t>Slides 23-24 5 mins</a:t>
                      </a:r>
                      <a:endParaRPr sz="2400" dirty="0">
                        <a:latin typeface="Quattrocento Sans"/>
                        <a:ea typeface="Quattrocento Sans"/>
                        <a:cs typeface="Quattrocento Sans"/>
                        <a:sym typeface="Quattrocento Sans"/>
                      </a:endParaRPr>
                    </a:p>
                  </a:txBody>
                  <a:tcPr marL="91425" marR="91425" marT="91425" marB="91425"/>
                </a:tc>
                <a:extLst>
                  <a:ext uri="{0D108BD9-81ED-4DB2-BD59-A6C34878D82A}">
                    <a16:rowId xmlns:a16="http://schemas.microsoft.com/office/drawing/2014/main" val="10007"/>
                  </a:ext>
                </a:extLst>
              </a:tr>
            </a:tbl>
          </a:graphicData>
        </a:graphic>
      </p:graphicFrame>
      <p:sp>
        <p:nvSpPr>
          <p:cNvPr id="393" name="Google Shape;393;p51">
            <a:extLst>
              <a:ext uri="{C183D7F6-B498-43B3-948B-1728B52AA6E4}">
                <adec:decorative xmlns:adec="http://schemas.microsoft.com/office/drawing/2017/decorative" val="0"/>
              </a:ext>
            </a:extLst>
          </p:cNvPr>
          <p:cNvSpPr txBox="1">
            <a:spLocks noGrp="1"/>
          </p:cNvSpPr>
          <p:nvPr>
            <p:ph type="sldNum" idx="12"/>
          </p:nvPr>
        </p:nvSpPr>
        <p:spPr>
          <a:xfrm>
            <a:off x="10709328" y="6253532"/>
            <a:ext cx="6444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52"/>
          <p:cNvSpPr txBox="1">
            <a:spLocks noGrp="1"/>
          </p:cNvSpPr>
          <p:nvPr>
            <p:ph type="title"/>
          </p:nvPr>
        </p:nvSpPr>
        <p:spPr>
          <a:xfrm>
            <a:off x="838200" y="365125"/>
            <a:ext cx="10515600" cy="1068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Quattrocento Sans"/>
              <a:buNone/>
            </a:pPr>
            <a:r>
              <a:rPr lang="en-US"/>
              <a:t>Learning Targets</a:t>
            </a:r>
            <a:endParaRPr/>
          </a:p>
        </p:txBody>
      </p:sp>
      <p:sp>
        <p:nvSpPr>
          <p:cNvPr id="401" name="Google Shape;401;p52"/>
          <p:cNvSpPr txBox="1"/>
          <p:nvPr/>
        </p:nvSpPr>
        <p:spPr>
          <a:xfrm>
            <a:off x="838200" y="1433750"/>
            <a:ext cx="5181600" cy="4719000"/>
          </a:xfrm>
          <a:prstGeom prst="rect">
            <a:avLst/>
          </a:prstGeom>
          <a:noFill/>
          <a:ln>
            <a:noFill/>
          </a:ln>
        </p:spPr>
        <p:txBody>
          <a:bodyPr spcFirstLastPara="1" wrap="square" lIns="91425" tIns="45700" rIns="91425" bIns="45700" anchor="t" anchorCtr="0">
            <a:noAutofit/>
          </a:bodyPr>
          <a:lstStyle/>
          <a:p>
            <a:pPr marL="457200" lvl="0" indent="0" algn="l" rtl="0">
              <a:lnSpc>
                <a:spcPct val="70000"/>
              </a:lnSpc>
              <a:spcBef>
                <a:spcPts val="600"/>
              </a:spcBef>
              <a:spcAft>
                <a:spcPts val="0"/>
              </a:spcAft>
              <a:buNone/>
            </a:pPr>
            <a:endParaRPr sz="1700">
              <a:solidFill>
                <a:schemeClr val="dk1"/>
              </a:solidFill>
              <a:latin typeface="Quattrocento Sans"/>
              <a:ea typeface="Quattrocento Sans"/>
              <a:cs typeface="Quattrocento Sans"/>
              <a:sym typeface="Quattrocento Sans"/>
            </a:endParaRPr>
          </a:p>
          <a:p>
            <a:pPr marL="457200" lvl="0" indent="-330200" algn="l" rtl="0">
              <a:lnSpc>
                <a:spcPct val="70000"/>
              </a:lnSpc>
              <a:spcBef>
                <a:spcPts val="600"/>
              </a:spcBef>
              <a:spcAft>
                <a:spcPts val="0"/>
              </a:spcAft>
              <a:buClr>
                <a:schemeClr val="dk1"/>
              </a:buClr>
              <a:buSzPts val="1600"/>
              <a:buFont typeface="Quattrocento Sans"/>
              <a:buChar char="●"/>
            </a:pPr>
            <a:r>
              <a:rPr lang="en-US" sz="1600">
                <a:solidFill>
                  <a:schemeClr val="dk1"/>
                </a:solidFill>
                <a:latin typeface="Quattrocento Sans"/>
                <a:ea typeface="Quattrocento Sans"/>
                <a:cs typeface="Quattrocento Sans"/>
                <a:sym typeface="Quattrocento Sans"/>
              </a:rPr>
              <a:t>Understand the connection between formative assessment and student engagement in assessment and why it is important.</a:t>
            </a:r>
            <a:endParaRPr sz="1600">
              <a:solidFill>
                <a:schemeClr val="dk1"/>
              </a:solidFill>
              <a:latin typeface="Quattrocento Sans"/>
              <a:ea typeface="Quattrocento Sans"/>
              <a:cs typeface="Quattrocento Sans"/>
              <a:sym typeface="Quattrocento Sans"/>
            </a:endParaRPr>
          </a:p>
          <a:p>
            <a:pPr marL="0" lvl="0" indent="0" algn="l" rtl="0">
              <a:lnSpc>
                <a:spcPct val="70000"/>
              </a:lnSpc>
              <a:spcBef>
                <a:spcPts val="600"/>
              </a:spcBef>
              <a:spcAft>
                <a:spcPts val="0"/>
              </a:spcAft>
              <a:buNone/>
            </a:pPr>
            <a:endParaRPr sz="1600">
              <a:solidFill>
                <a:schemeClr val="dk1"/>
              </a:solidFill>
              <a:latin typeface="Quattrocento Sans"/>
              <a:ea typeface="Quattrocento Sans"/>
              <a:cs typeface="Quattrocento Sans"/>
              <a:sym typeface="Quattrocento Sans"/>
            </a:endParaRPr>
          </a:p>
          <a:p>
            <a:pPr marL="457200" lvl="0" indent="-330200" algn="l" rtl="0">
              <a:lnSpc>
                <a:spcPct val="70000"/>
              </a:lnSpc>
              <a:spcBef>
                <a:spcPts val="600"/>
              </a:spcBef>
              <a:spcAft>
                <a:spcPts val="0"/>
              </a:spcAft>
              <a:buSzPts val="1600"/>
              <a:buFont typeface="Quattrocento Sans"/>
              <a:buChar char="●"/>
            </a:pPr>
            <a:r>
              <a:rPr lang="en-US" sz="1600">
                <a:latin typeface="Quattrocento Sans"/>
                <a:ea typeface="Quattrocento Sans"/>
                <a:cs typeface="Quattrocento Sans"/>
                <a:sym typeface="Quattrocento Sans"/>
              </a:rPr>
              <a:t>Describe how student engagement in assessment promotes student voice and places students in the driver seat in monitoring, communicating, and promoting their own growth,</a:t>
            </a:r>
            <a:endParaRPr sz="1600">
              <a:latin typeface="Quattrocento Sans"/>
              <a:ea typeface="Quattrocento Sans"/>
              <a:cs typeface="Quattrocento Sans"/>
              <a:sym typeface="Quattrocento Sans"/>
            </a:endParaRPr>
          </a:p>
          <a:p>
            <a:pPr marL="457200" lvl="0" indent="0" algn="l" rtl="0">
              <a:lnSpc>
                <a:spcPct val="70000"/>
              </a:lnSpc>
              <a:spcBef>
                <a:spcPts val="600"/>
              </a:spcBef>
              <a:spcAft>
                <a:spcPts val="0"/>
              </a:spcAft>
              <a:buNone/>
            </a:pPr>
            <a:endParaRPr sz="1600">
              <a:latin typeface="Quattrocento Sans"/>
              <a:ea typeface="Quattrocento Sans"/>
              <a:cs typeface="Quattrocento Sans"/>
              <a:sym typeface="Quattrocento Sans"/>
            </a:endParaRPr>
          </a:p>
          <a:p>
            <a:pPr marL="457200" lvl="0" indent="-330200" algn="l" rtl="0">
              <a:lnSpc>
                <a:spcPct val="70000"/>
              </a:lnSpc>
              <a:spcBef>
                <a:spcPts val="600"/>
              </a:spcBef>
              <a:spcAft>
                <a:spcPts val="0"/>
              </a:spcAft>
              <a:buClr>
                <a:schemeClr val="dk1"/>
              </a:buClr>
              <a:buSzPts val="1600"/>
              <a:buFont typeface="Quattrocento Sans"/>
              <a:buChar char="●"/>
            </a:pPr>
            <a:r>
              <a:rPr lang="en-US" sz="1600">
                <a:solidFill>
                  <a:schemeClr val="dk1"/>
                </a:solidFill>
                <a:latin typeface="Quattrocento Sans"/>
                <a:ea typeface="Quattrocento Sans"/>
                <a:cs typeface="Quattrocento Sans"/>
                <a:sym typeface="Quattrocento Sans"/>
              </a:rPr>
              <a:t>Be able to identify strategies that promote student engagement in assessment and incorporate them into your practice.</a:t>
            </a:r>
            <a:endParaRPr sz="1600">
              <a:solidFill>
                <a:schemeClr val="dk1"/>
              </a:solidFill>
              <a:latin typeface="Quattrocento Sans"/>
              <a:ea typeface="Quattrocento Sans"/>
              <a:cs typeface="Quattrocento Sans"/>
              <a:sym typeface="Quattrocento Sans"/>
            </a:endParaRPr>
          </a:p>
          <a:p>
            <a:pPr marL="0" lvl="0" indent="0" algn="l" rtl="0">
              <a:lnSpc>
                <a:spcPct val="70000"/>
              </a:lnSpc>
              <a:spcBef>
                <a:spcPts val="600"/>
              </a:spcBef>
              <a:spcAft>
                <a:spcPts val="0"/>
              </a:spcAft>
              <a:buNone/>
            </a:pPr>
            <a:endParaRPr sz="1600">
              <a:solidFill>
                <a:schemeClr val="dk1"/>
              </a:solidFill>
              <a:latin typeface="Quattrocento Sans"/>
              <a:ea typeface="Quattrocento Sans"/>
              <a:cs typeface="Quattrocento Sans"/>
              <a:sym typeface="Quattrocento Sans"/>
            </a:endParaRPr>
          </a:p>
          <a:p>
            <a:pPr marL="457200" marR="0" lvl="0" indent="-330200" algn="l" rtl="0">
              <a:lnSpc>
                <a:spcPct val="70000"/>
              </a:lnSpc>
              <a:spcBef>
                <a:spcPts val="600"/>
              </a:spcBef>
              <a:spcAft>
                <a:spcPts val="0"/>
              </a:spcAft>
              <a:buSzPts val="1600"/>
              <a:buFont typeface="Quattrocento Sans"/>
              <a:buChar char="●"/>
            </a:pPr>
            <a:r>
              <a:rPr lang="en-US" sz="1600" b="0" i="0" u="none" strike="noStrike" cap="none">
                <a:solidFill>
                  <a:srgbClr val="000000"/>
                </a:solidFill>
                <a:latin typeface="Quattrocento Sans"/>
                <a:ea typeface="Quattrocento Sans"/>
                <a:cs typeface="Quattrocento Sans"/>
                <a:sym typeface="Quattrocento Sans"/>
              </a:rPr>
              <a:t>Identify where </a:t>
            </a:r>
            <a:r>
              <a:rPr lang="en-US" sz="1600">
                <a:latin typeface="Quattrocento Sans"/>
                <a:ea typeface="Quattrocento Sans"/>
                <a:cs typeface="Quattrocento Sans"/>
                <a:sym typeface="Quattrocento Sans"/>
              </a:rPr>
              <a:t>student engagement in assessment </a:t>
            </a:r>
            <a:r>
              <a:rPr lang="en-US" sz="1600" b="0" i="0" u="none" strike="noStrike" cap="none">
                <a:solidFill>
                  <a:srgbClr val="000000"/>
                </a:solidFill>
                <a:latin typeface="Quattrocento Sans"/>
                <a:ea typeface="Quattrocento Sans"/>
                <a:cs typeface="Quattrocento Sans"/>
                <a:sym typeface="Quattrocento Sans"/>
              </a:rPr>
              <a:t>connects to your instructional framework</a:t>
            </a:r>
            <a:r>
              <a:rPr lang="en-US" sz="1600">
                <a:latin typeface="Quattrocento Sans"/>
                <a:ea typeface="Quattrocento Sans"/>
                <a:cs typeface="Quattrocento Sans"/>
                <a:sym typeface="Quattrocento Sans"/>
              </a:rPr>
              <a:t>.</a:t>
            </a:r>
            <a:endParaRPr sz="1600" b="0" i="0" u="none" strike="noStrike" cap="none">
              <a:solidFill>
                <a:srgbClr val="000000"/>
              </a:solidFill>
              <a:latin typeface="Quattrocento Sans"/>
              <a:ea typeface="Quattrocento Sans"/>
              <a:cs typeface="Quattrocento Sans"/>
              <a:sym typeface="Quattrocento Sans"/>
            </a:endParaRPr>
          </a:p>
          <a:p>
            <a:pPr marL="0" marR="0" lvl="0" indent="0" algn="l" rtl="0">
              <a:lnSpc>
                <a:spcPct val="70000"/>
              </a:lnSpc>
              <a:spcBef>
                <a:spcPts val="600"/>
              </a:spcBef>
              <a:spcAft>
                <a:spcPts val="0"/>
              </a:spcAft>
              <a:buNone/>
            </a:pPr>
            <a:endParaRPr sz="1600" b="0" i="0" u="none" strike="noStrike" cap="none">
              <a:solidFill>
                <a:srgbClr val="000000"/>
              </a:solidFill>
              <a:latin typeface="Quattrocento Sans"/>
              <a:ea typeface="Quattrocento Sans"/>
              <a:cs typeface="Quattrocento Sans"/>
              <a:sym typeface="Quattrocento Sans"/>
            </a:endParaRPr>
          </a:p>
          <a:p>
            <a:pPr marL="457200" marR="0" lvl="0" indent="-330200" algn="l" rtl="0">
              <a:lnSpc>
                <a:spcPct val="70000"/>
              </a:lnSpc>
              <a:spcBef>
                <a:spcPts val="600"/>
              </a:spcBef>
              <a:spcAft>
                <a:spcPts val="0"/>
              </a:spcAft>
              <a:buSzPts val="1600"/>
              <a:buFont typeface="Quattrocento Sans"/>
              <a:buChar char="●"/>
            </a:pPr>
            <a:r>
              <a:rPr lang="en-US" sz="1600" b="0" i="0" u="none" strike="noStrike" cap="none">
                <a:solidFill>
                  <a:srgbClr val="000000"/>
                </a:solidFill>
                <a:latin typeface="Quattrocento Sans"/>
                <a:ea typeface="Quattrocento Sans"/>
                <a:cs typeface="Quattrocento Sans"/>
                <a:sym typeface="Quattrocento Sans"/>
              </a:rPr>
              <a:t>Understand the key considerations for teachers/administrators to engage in student growth conversations focused on </a:t>
            </a:r>
            <a:r>
              <a:rPr lang="en-US" sz="1600">
                <a:latin typeface="Quattrocento Sans"/>
                <a:ea typeface="Quattrocento Sans"/>
                <a:cs typeface="Quattrocento Sans"/>
                <a:sym typeface="Quattrocento Sans"/>
              </a:rPr>
              <a:t>student engagement in assessment.</a:t>
            </a:r>
            <a:endParaRPr sz="1600" b="0" i="0" u="none" strike="noStrike" cap="none">
              <a:solidFill>
                <a:srgbClr val="000000"/>
              </a:solidFill>
              <a:latin typeface="Quattrocento Sans"/>
              <a:ea typeface="Quattrocento Sans"/>
              <a:cs typeface="Quattrocento Sans"/>
              <a:sym typeface="Quattrocento Sans"/>
            </a:endParaRPr>
          </a:p>
          <a:p>
            <a:pPr marL="457200" marR="0" lvl="0" indent="0" algn="l" rtl="0">
              <a:lnSpc>
                <a:spcPct val="70000"/>
              </a:lnSpc>
              <a:spcBef>
                <a:spcPts val="600"/>
              </a:spcBef>
              <a:spcAft>
                <a:spcPts val="0"/>
              </a:spcAft>
              <a:buClr>
                <a:srgbClr val="000000"/>
              </a:buClr>
              <a:buSzPts val="852"/>
              <a:buFont typeface="Arial"/>
              <a:buNone/>
            </a:pPr>
            <a:endParaRPr sz="1600" b="0" i="0" u="none" strike="noStrike" cap="none">
              <a:solidFill>
                <a:srgbClr val="000000"/>
              </a:solidFill>
              <a:latin typeface="Quattrocento Sans"/>
              <a:ea typeface="Quattrocento Sans"/>
              <a:cs typeface="Quattrocento Sans"/>
              <a:sym typeface="Quattrocento Sans"/>
            </a:endParaRPr>
          </a:p>
          <a:p>
            <a:pPr marL="514350" marR="0" lvl="0" indent="-266065" algn="l" rtl="0">
              <a:lnSpc>
                <a:spcPct val="70000"/>
              </a:lnSpc>
              <a:spcBef>
                <a:spcPts val="600"/>
              </a:spcBef>
              <a:spcAft>
                <a:spcPts val="0"/>
              </a:spcAft>
              <a:buClr>
                <a:schemeClr val="dk1"/>
              </a:buClr>
              <a:buSzPts val="2170"/>
              <a:buFont typeface="Noto Sans Symbols"/>
              <a:buNone/>
            </a:pPr>
            <a:endParaRPr sz="1600" b="0" i="0" u="none" strike="noStrike" cap="none">
              <a:solidFill>
                <a:schemeClr val="dk1"/>
              </a:solidFill>
              <a:latin typeface="Quattrocento Sans"/>
              <a:ea typeface="Quattrocento Sans"/>
              <a:cs typeface="Quattrocento Sans"/>
              <a:sym typeface="Quattrocento Sans"/>
            </a:endParaRPr>
          </a:p>
        </p:txBody>
      </p:sp>
      <p:pic>
        <p:nvPicPr>
          <p:cNvPr id="402" name="Google Shape;402;p52" descr="Light bulb on green grass"/>
          <p:cNvPicPr preferRelativeResize="0"/>
          <p:nvPr/>
        </p:nvPicPr>
        <p:blipFill rotWithShape="1">
          <a:blip r:embed="rId3">
            <a:alphaModFix/>
          </a:blip>
          <a:srcRect l="14642" r="2678"/>
          <a:stretch/>
        </p:blipFill>
        <p:spPr>
          <a:xfrm>
            <a:off x="6172200" y="1433750"/>
            <a:ext cx="5181599" cy="4719001"/>
          </a:xfrm>
          <a:prstGeom prst="rect">
            <a:avLst/>
          </a:prstGeom>
          <a:noFill/>
          <a:ln>
            <a:noFill/>
          </a:ln>
        </p:spPr>
      </p:pic>
      <p:sp>
        <p:nvSpPr>
          <p:cNvPr id="403" name="Google Shape;403;p52"/>
          <p:cNvSpPr txBox="1">
            <a:spLocks noGrp="1"/>
          </p:cNvSpPr>
          <p:nvPr>
            <p:ph type="sldNum" idx="12"/>
          </p:nvPr>
        </p:nvSpPr>
        <p:spPr>
          <a:xfrm>
            <a:off x="10709328" y="6253532"/>
            <a:ext cx="6444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11" name="Google Shape;411;p5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accent1"/>
              </a:buClr>
              <a:buSzPts val="3200"/>
              <a:buFont typeface="Bookman Old Style"/>
              <a:buNone/>
            </a:pPr>
            <a:r>
              <a:rPr lang="en-US" dirty="0"/>
              <a:t>Activator: </a:t>
            </a:r>
            <a:endParaRPr dirty="0"/>
          </a:p>
        </p:txBody>
      </p:sp>
      <p:sp>
        <p:nvSpPr>
          <p:cNvPr id="410" name="Google Shape;410;p53"/>
          <p:cNvSpPr txBox="1">
            <a:spLocks noGrp="1"/>
          </p:cNvSpPr>
          <p:nvPr>
            <p:ph type="body" idx="1"/>
          </p:nvPr>
        </p:nvSpPr>
        <p:spPr>
          <a:xfrm>
            <a:off x="770671" y="1690825"/>
            <a:ext cx="10535816" cy="425262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dirty="0"/>
          </a:p>
          <a:p>
            <a:pPr marL="274320" lvl="0" indent="0" algn="ctr" rtl="0">
              <a:spcBef>
                <a:spcPts val="0"/>
              </a:spcBef>
              <a:spcAft>
                <a:spcPts val="0"/>
              </a:spcAft>
              <a:buNone/>
            </a:pPr>
            <a:r>
              <a:rPr lang="en-US" dirty="0">
                <a:solidFill>
                  <a:srgbClr val="000000"/>
                </a:solidFill>
              </a:rPr>
              <a:t>When you think of </a:t>
            </a:r>
            <a:endParaRPr dirty="0">
              <a:solidFill>
                <a:srgbClr val="000000"/>
              </a:solidFill>
            </a:endParaRPr>
          </a:p>
          <a:p>
            <a:pPr marL="274320" lvl="0" indent="0" algn="ctr" rtl="0">
              <a:spcBef>
                <a:spcPts val="0"/>
              </a:spcBef>
              <a:spcAft>
                <a:spcPts val="0"/>
              </a:spcAft>
              <a:buNone/>
            </a:pPr>
            <a:r>
              <a:rPr lang="en-US" dirty="0">
                <a:solidFill>
                  <a:srgbClr val="000000"/>
                </a:solidFill>
              </a:rPr>
              <a:t> </a:t>
            </a:r>
            <a:r>
              <a:rPr lang="en-US" i="1" dirty="0">
                <a:solidFill>
                  <a:srgbClr val="000000"/>
                </a:solidFill>
              </a:rPr>
              <a:t>Formative Assessment </a:t>
            </a:r>
            <a:r>
              <a:rPr lang="en-US" dirty="0">
                <a:solidFill>
                  <a:srgbClr val="000000"/>
                </a:solidFill>
              </a:rPr>
              <a:t>and </a:t>
            </a:r>
            <a:r>
              <a:rPr lang="en-US" i="1" dirty="0">
                <a:solidFill>
                  <a:srgbClr val="000000"/>
                </a:solidFill>
              </a:rPr>
              <a:t>Student Engagement in Assessment</a:t>
            </a:r>
            <a:r>
              <a:rPr lang="en-US" dirty="0">
                <a:solidFill>
                  <a:srgbClr val="000000"/>
                </a:solidFill>
              </a:rPr>
              <a:t> - what comes to mind and how are they related? </a:t>
            </a:r>
            <a:endParaRPr dirty="0">
              <a:solidFill>
                <a:srgbClr val="000000"/>
              </a:solidFill>
            </a:endParaRPr>
          </a:p>
          <a:p>
            <a:pPr marL="274320" lvl="0" indent="0" algn="ctr" rtl="0">
              <a:spcBef>
                <a:spcPts val="0"/>
              </a:spcBef>
              <a:spcAft>
                <a:spcPts val="0"/>
              </a:spcAft>
              <a:buNone/>
            </a:pPr>
            <a:endParaRPr dirty="0"/>
          </a:p>
        </p:txBody>
      </p:sp>
      <p:pic>
        <p:nvPicPr>
          <p:cNvPr id="412" name="Google Shape;412;p53" descr="A child holding his head in his hands&#10;"/>
          <p:cNvPicPr preferRelativeResize="0"/>
          <p:nvPr/>
        </p:nvPicPr>
        <p:blipFill>
          <a:blip r:embed="rId3">
            <a:alphaModFix/>
          </a:blip>
          <a:stretch>
            <a:fillRect/>
          </a:stretch>
        </p:blipFill>
        <p:spPr>
          <a:xfrm>
            <a:off x="4786300" y="3662363"/>
            <a:ext cx="2619375" cy="1743075"/>
          </a:xfrm>
          <a:prstGeom prst="rect">
            <a:avLst/>
          </a:prstGeom>
          <a:noFill/>
          <a:ln>
            <a:noFill/>
          </a:ln>
        </p:spPr>
      </p:pic>
      <p:sp>
        <p:nvSpPr>
          <p:cNvPr id="409" name="Google Shape;409;p53"/>
          <p:cNvSpPr txBox="1">
            <a:spLocks noGrp="1"/>
          </p:cNvSpPr>
          <p:nvPr>
            <p:ph type="sldNum" idx="12"/>
          </p:nvPr>
        </p:nvSpPr>
        <p:spPr>
          <a:xfrm>
            <a:off x="10709328" y="6253532"/>
            <a:ext cx="644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sz="1600">
                <a:solidFill>
                  <a:srgbClr val="40403D"/>
                </a:solidFill>
              </a:rPr>
              <a:t>5</a:t>
            </a:fld>
            <a:endParaRPr sz="1600">
              <a:solidFill>
                <a:srgbClr val="40403D"/>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54"/>
          <p:cNvSpPr txBox="1">
            <a:spLocks noGrp="1"/>
          </p:cNvSpPr>
          <p:nvPr>
            <p:ph type="title"/>
          </p:nvPr>
        </p:nvSpPr>
        <p:spPr>
          <a:xfrm>
            <a:off x="838200" y="176300"/>
            <a:ext cx="10515600" cy="1322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SzPts val="990"/>
              <a:buNone/>
            </a:pPr>
            <a:r>
              <a:rPr lang="en-US" sz="3359"/>
              <a:t>Connections to Module 6: Formative Assessment Impacts Achievement, Instruction, and Motivation</a:t>
            </a:r>
            <a:endParaRPr sz="3359"/>
          </a:p>
        </p:txBody>
      </p:sp>
      <p:sp>
        <p:nvSpPr>
          <p:cNvPr id="419" name="Google Shape;419;p54"/>
          <p:cNvSpPr txBox="1">
            <a:spLocks noGrp="1"/>
          </p:cNvSpPr>
          <p:nvPr>
            <p:ph type="body" idx="1"/>
          </p:nvPr>
        </p:nvSpPr>
        <p:spPr>
          <a:xfrm>
            <a:off x="838200" y="1586675"/>
            <a:ext cx="10515600" cy="4494900"/>
          </a:xfrm>
          <a:prstGeom prst="rect">
            <a:avLst/>
          </a:prstGeom>
        </p:spPr>
        <p:txBody>
          <a:bodyPr spcFirstLastPara="1" wrap="square" lIns="91425" tIns="45700" rIns="91425" bIns="45700" anchor="t" anchorCtr="0">
            <a:noAutofit/>
          </a:bodyPr>
          <a:lstStyle/>
          <a:p>
            <a:pPr marL="457200" lvl="0" indent="-361950" algn="l" rtl="0">
              <a:spcBef>
                <a:spcPts val="1000"/>
              </a:spcBef>
              <a:spcAft>
                <a:spcPts val="0"/>
              </a:spcAft>
              <a:buSzPts val="2100"/>
              <a:buAutoNum type="arabicPeriod"/>
            </a:pPr>
            <a:r>
              <a:rPr lang="en-US" sz="2100"/>
              <a:t>Black and Wiliam (1998) found that gains in achievement associated with formative assessment nearly doubled their rate of learning.</a:t>
            </a:r>
            <a:endParaRPr sz="2100"/>
          </a:p>
          <a:p>
            <a:pPr marL="0" lvl="0" indent="0" algn="l" rtl="0">
              <a:spcBef>
                <a:spcPts val="1000"/>
              </a:spcBef>
              <a:spcAft>
                <a:spcPts val="0"/>
              </a:spcAft>
              <a:buNone/>
            </a:pPr>
            <a:r>
              <a:rPr lang="en-US" sz="2100"/>
              <a:t>2.	In </a:t>
            </a:r>
            <a:r>
              <a:rPr lang="en-US" sz="2100" i="1"/>
              <a:t>Advancing Formative Assessment in Every Classroom</a:t>
            </a:r>
            <a:r>
              <a:rPr lang="en-US" sz="2100"/>
              <a:t>, Moss and Brookhart (2009) survey a range of research that supports the powerful effect of formative assessment on teacher efficacy. “In a very real way it flips a switch, shining a bright light on individual teaching decisions so that teachers can see clearly the difference between the intent and the effect of their actions” (p. 10). </a:t>
            </a:r>
            <a:endParaRPr sz="2100"/>
          </a:p>
          <a:p>
            <a:pPr marL="0" lvl="0" indent="0" algn="l" rtl="0">
              <a:spcBef>
                <a:spcPts val="1000"/>
              </a:spcBef>
              <a:spcAft>
                <a:spcPts val="0"/>
              </a:spcAft>
              <a:buNone/>
            </a:pPr>
            <a:r>
              <a:rPr lang="en-US" sz="2100"/>
              <a:t>3.	A similar transformation occurs in the motivation of students when they are taught that intelligence is malleable and growth comes through effort (Dweck, 2006; Vispoel &amp; Austin, 1995). </a:t>
            </a:r>
            <a:endParaRPr sz="2100"/>
          </a:p>
          <a:p>
            <a:pPr marL="0" lvl="0" indent="0" algn="l" rtl="0">
              <a:spcBef>
                <a:spcPts val="1000"/>
              </a:spcBef>
              <a:spcAft>
                <a:spcPts val="0"/>
              </a:spcAft>
              <a:buNone/>
            </a:pPr>
            <a:r>
              <a:rPr lang="en-US" sz="2100"/>
              <a:t>4.	Formative assessment can be used to build confidence and empower student ownership over learning and growth (Yin, Shavelson, Ayala, Ruiz-Primo, Brandon, &amp; Furtak, 2008).</a:t>
            </a:r>
            <a:endParaRPr sz="2100"/>
          </a:p>
        </p:txBody>
      </p:sp>
      <p:sp>
        <p:nvSpPr>
          <p:cNvPr id="420" name="Google Shape;420;p54"/>
          <p:cNvSpPr txBox="1">
            <a:spLocks noGrp="1"/>
          </p:cNvSpPr>
          <p:nvPr>
            <p:ph type="sldNum" idx="12"/>
          </p:nvPr>
        </p:nvSpPr>
        <p:spPr>
          <a:xfrm>
            <a:off x="10709328" y="6253532"/>
            <a:ext cx="6444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5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Assessment Enhances Learning</a:t>
            </a:r>
            <a:endParaRPr/>
          </a:p>
        </p:txBody>
      </p:sp>
      <p:sp>
        <p:nvSpPr>
          <p:cNvPr id="427" name="Google Shape;427;p55"/>
          <p:cNvSpPr txBox="1">
            <a:spLocks noGrp="1"/>
          </p:cNvSpPr>
          <p:nvPr>
            <p:ph type="body" idx="1"/>
          </p:nvPr>
        </p:nvSpPr>
        <p:spPr>
          <a:xfrm>
            <a:off x="838200" y="1569050"/>
            <a:ext cx="10515600" cy="45123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sz="2400" b="1">
                <a:solidFill>
                  <a:srgbClr val="333333"/>
                </a:solidFill>
                <a:highlight>
                  <a:srgbClr val="FFFFFF"/>
                </a:highlight>
              </a:rPr>
              <a:t>There is considerable evidence that assessment is a powerful process for enhancing learning.</a:t>
            </a:r>
            <a:endParaRPr sz="2400" b="1">
              <a:solidFill>
                <a:srgbClr val="333333"/>
              </a:solidFill>
              <a:highlight>
                <a:srgbClr val="FFFFFF"/>
              </a:highlight>
            </a:endParaRPr>
          </a:p>
          <a:p>
            <a:pPr marL="0" lvl="0" indent="0" algn="l" rtl="0">
              <a:spcBef>
                <a:spcPts val="0"/>
              </a:spcBef>
              <a:spcAft>
                <a:spcPts val="0"/>
              </a:spcAft>
              <a:buNone/>
            </a:pPr>
            <a:r>
              <a:rPr lang="en-US" sz="2400" b="1"/>
              <a:t>Key Factors in the research:</a:t>
            </a:r>
            <a:endParaRPr sz="2400" b="1"/>
          </a:p>
          <a:p>
            <a:pPr marL="457200" lvl="0" indent="-368300" algn="l" rtl="0">
              <a:lnSpc>
                <a:spcPct val="115000"/>
              </a:lnSpc>
              <a:spcBef>
                <a:spcPts val="1100"/>
              </a:spcBef>
              <a:spcAft>
                <a:spcPts val="0"/>
              </a:spcAft>
              <a:buClr>
                <a:srgbClr val="333333"/>
              </a:buClr>
              <a:buSzPts val="2200"/>
              <a:buFont typeface="Quattrocento Sans"/>
              <a:buAutoNum type="arabicPeriod"/>
            </a:pPr>
            <a:r>
              <a:rPr lang="en-US" sz="2200">
                <a:solidFill>
                  <a:srgbClr val="333333"/>
                </a:solidFill>
                <a:highlight>
                  <a:srgbClr val="FFFFFF"/>
                </a:highlight>
              </a:rPr>
              <a:t>the provision of effective feedback to pupils</a:t>
            </a:r>
            <a:endParaRPr sz="2200">
              <a:solidFill>
                <a:srgbClr val="333333"/>
              </a:solidFill>
              <a:highlight>
                <a:srgbClr val="FFFFFF"/>
              </a:highlight>
            </a:endParaRPr>
          </a:p>
          <a:p>
            <a:pPr marL="457200" lvl="0" indent="-368300" algn="l" rtl="0">
              <a:lnSpc>
                <a:spcPct val="115000"/>
              </a:lnSpc>
              <a:spcBef>
                <a:spcPts val="0"/>
              </a:spcBef>
              <a:spcAft>
                <a:spcPts val="0"/>
              </a:spcAft>
              <a:buClr>
                <a:srgbClr val="333333"/>
              </a:buClr>
              <a:buSzPts val="2200"/>
              <a:buFont typeface="Quattrocento Sans"/>
              <a:buAutoNum type="arabicPeriod"/>
            </a:pPr>
            <a:r>
              <a:rPr lang="en-US" sz="2200">
                <a:solidFill>
                  <a:srgbClr val="333333"/>
                </a:solidFill>
                <a:highlight>
                  <a:srgbClr val="FFFFFF"/>
                </a:highlight>
              </a:rPr>
              <a:t>the active involvement of pupils in their own learning</a:t>
            </a:r>
            <a:endParaRPr sz="2200">
              <a:solidFill>
                <a:srgbClr val="333333"/>
              </a:solidFill>
              <a:highlight>
                <a:srgbClr val="FFFFFF"/>
              </a:highlight>
            </a:endParaRPr>
          </a:p>
          <a:p>
            <a:pPr marL="457200" lvl="0" indent="-368300" algn="l" rtl="0">
              <a:lnSpc>
                <a:spcPct val="115000"/>
              </a:lnSpc>
              <a:spcBef>
                <a:spcPts val="0"/>
              </a:spcBef>
              <a:spcAft>
                <a:spcPts val="0"/>
              </a:spcAft>
              <a:buClr>
                <a:srgbClr val="333333"/>
              </a:buClr>
              <a:buSzPts val="2200"/>
              <a:buFont typeface="Quattrocento Sans"/>
              <a:buAutoNum type="arabicPeriod"/>
            </a:pPr>
            <a:r>
              <a:rPr lang="en-US" sz="2200">
                <a:solidFill>
                  <a:srgbClr val="333333"/>
                </a:solidFill>
                <a:highlight>
                  <a:srgbClr val="FFFFFF"/>
                </a:highlight>
              </a:rPr>
              <a:t>adjusting teaching to take account of the results of assessment</a:t>
            </a:r>
            <a:endParaRPr sz="2200">
              <a:solidFill>
                <a:srgbClr val="333333"/>
              </a:solidFill>
              <a:highlight>
                <a:srgbClr val="FFFFFF"/>
              </a:highlight>
            </a:endParaRPr>
          </a:p>
          <a:p>
            <a:pPr marL="457200" lvl="0" indent="-368300" algn="l" rtl="0">
              <a:lnSpc>
                <a:spcPct val="115000"/>
              </a:lnSpc>
              <a:spcBef>
                <a:spcPts val="0"/>
              </a:spcBef>
              <a:spcAft>
                <a:spcPts val="0"/>
              </a:spcAft>
              <a:buClr>
                <a:srgbClr val="333333"/>
              </a:buClr>
              <a:buSzPts val="2200"/>
              <a:buFont typeface="Quattrocento Sans"/>
              <a:buAutoNum type="arabicPeriod"/>
            </a:pPr>
            <a:r>
              <a:rPr lang="en-US" sz="2200">
                <a:solidFill>
                  <a:srgbClr val="333333"/>
                </a:solidFill>
                <a:highlight>
                  <a:srgbClr val="FFFFFF"/>
                </a:highlight>
              </a:rPr>
              <a:t>recognition of the profound influence assessment has on the motivation and self-esteem of pupils, both of which are crucial influences on learning</a:t>
            </a:r>
            <a:endParaRPr sz="2200">
              <a:solidFill>
                <a:srgbClr val="333333"/>
              </a:solidFill>
              <a:highlight>
                <a:srgbClr val="FFFFFF"/>
              </a:highlight>
            </a:endParaRPr>
          </a:p>
          <a:p>
            <a:pPr marL="457200" lvl="0" indent="-381000" algn="l" rtl="0">
              <a:lnSpc>
                <a:spcPct val="115000"/>
              </a:lnSpc>
              <a:spcBef>
                <a:spcPts val="0"/>
              </a:spcBef>
              <a:spcAft>
                <a:spcPts val="0"/>
              </a:spcAft>
              <a:buClr>
                <a:srgbClr val="333333"/>
              </a:buClr>
              <a:buSzPts val="2400"/>
              <a:buFont typeface="Quattrocento Sans"/>
              <a:buAutoNum type="arabicPeriod"/>
            </a:pPr>
            <a:r>
              <a:rPr lang="en-US" sz="2200">
                <a:solidFill>
                  <a:srgbClr val="333333"/>
                </a:solidFill>
                <a:highlight>
                  <a:srgbClr val="FFFFFF"/>
                </a:highlight>
              </a:rPr>
              <a:t>the need for pupils to be able to assess themselves and understand how to improve.  </a:t>
            </a:r>
            <a:r>
              <a:rPr lang="en-US" sz="2400">
                <a:solidFill>
                  <a:srgbClr val="333333"/>
                </a:solidFill>
                <a:highlight>
                  <a:srgbClr val="FFFFFF"/>
                </a:highlight>
              </a:rPr>
              <a:t>         </a:t>
            </a:r>
            <a:endParaRPr sz="2400">
              <a:solidFill>
                <a:srgbClr val="333333"/>
              </a:solidFill>
              <a:highlight>
                <a:srgbClr val="FFFFFF"/>
              </a:highlight>
            </a:endParaRPr>
          </a:p>
          <a:p>
            <a:pPr marL="457200" lvl="0" indent="0" algn="l" rtl="0">
              <a:lnSpc>
                <a:spcPct val="115000"/>
              </a:lnSpc>
              <a:spcBef>
                <a:spcPts val="1500"/>
              </a:spcBef>
              <a:spcAft>
                <a:spcPts val="0"/>
              </a:spcAft>
              <a:buNone/>
            </a:pPr>
            <a:r>
              <a:rPr lang="en-US" sz="1200">
                <a:solidFill>
                  <a:srgbClr val="333333"/>
                </a:solidFill>
                <a:latin typeface="Arial"/>
                <a:ea typeface="Arial"/>
                <a:cs typeface="Arial"/>
                <a:sym typeface="Arial"/>
              </a:rPr>
              <a:t>Black, P. &amp; William, D. (1998). Inside the Black Box: Raising standards through classroom assessment. London: King's College.</a:t>
            </a:r>
            <a:endParaRPr sz="1200">
              <a:solidFill>
                <a:srgbClr val="333333"/>
              </a:solidFill>
              <a:latin typeface="Arial"/>
              <a:ea typeface="Arial"/>
              <a:cs typeface="Arial"/>
              <a:sym typeface="Arial"/>
            </a:endParaRPr>
          </a:p>
          <a:p>
            <a:pPr marL="457200" lvl="0" indent="-304800" algn="l" rtl="0">
              <a:lnSpc>
                <a:spcPct val="115000"/>
              </a:lnSpc>
              <a:spcBef>
                <a:spcPts val="1500"/>
              </a:spcBef>
              <a:spcAft>
                <a:spcPts val="0"/>
              </a:spcAft>
              <a:buClr>
                <a:srgbClr val="333333"/>
              </a:buClr>
              <a:buSzPts val="1200"/>
              <a:buAutoNum type="arabicPeriod"/>
            </a:pPr>
            <a:endParaRPr sz="1200">
              <a:solidFill>
                <a:srgbClr val="333333"/>
              </a:solidFill>
              <a:highlight>
                <a:srgbClr val="FFFFFF"/>
              </a:highlight>
            </a:endParaRPr>
          </a:p>
          <a:p>
            <a:pPr marL="0" lvl="0" indent="0" algn="l" rtl="0">
              <a:spcBef>
                <a:spcPts val="1500"/>
              </a:spcBef>
              <a:spcAft>
                <a:spcPts val="0"/>
              </a:spcAft>
              <a:buNone/>
            </a:pPr>
            <a:endParaRPr sz="2400"/>
          </a:p>
        </p:txBody>
      </p:sp>
      <p:sp>
        <p:nvSpPr>
          <p:cNvPr id="428" name="Google Shape;428;p55"/>
          <p:cNvSpPr txBox="1">
            <a:spLocks noGrp="1"/>
          </p:cNvSpPr>
          <p:nvPr>
            <p:ph type="sldNum" idx="12"/>
          </p:nvPr>
        </p:nvSpPr>
        <p:spPr>
          <a:xfrm>
            <a:off x="10709328" y="6253532"/>
            <a:ext cx="6444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5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Definitions: Student Engagement in Assessment</a:t>
            </a:r>
            <a:endParaRPr/>
          </a:p>
        </p:txBody>
      </p:sp>
      <p:sp>
        <p:nvSpPr>
          <p:cNvPr id="435" name="Google Shape;435;p56"/>
          <p:cNvSpPr txBox="1">
            <a:spLocks noGrp="1"/>
          </p:cNvSpPr>
          <p:nvPr>
            <p:ph type="body" idx="1"/>
          </p:nvPr>
        </p:nvSpPr>
        <p:spPr>
          <a:xfrm>
            <a:off x="838200" y="1825625"/>
            <a:ext cx="10515600" cy="42558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a:t>Students understand the learning goal and may have been involved in determining the criteria to be used for evaluating it. </a:t>
            </a:r>
            <a:endParaRPr/>
          </a:p>
          <a:p>
            <a:pPr marL="457200" lvl="0" indent="0" algn="l" rtl="0">
              <a:spcBef>
                <a:spcPts val="1000"/>
              </a:spcBef>
              <a:spcAft>
                <a:spcPts val="0"/>
              </a:spcAft>
              <a:buNone/>
            </a:pPr>
            <a:r>
              <a:rPr lang="en-US"/>
              <a:t> </a:t>
            </a:r>
            <a:endParaRPr/>
          </a:p>
          <a:p>
            <a:pPr marL="457200" lvl="0" indent="-342900" algn="l" rtl="0">
              <a:spcBef>
                <a:spcPts val="1000"/>
              </a:spcBef>
              <a:spcAft>
                <a:spcPts val="0"/>
              </a:spcAft>
              <a:buSzPts val="1800"/>
              <a:buChar char="•"/>
            </a:pPr>
            <a:r>
              <a:rPr lang="en-US"/>
              <a:t>Students have an opportunity to assess their own work and/or that of peers using these criteria. </a:t>
            </a:r>
            <a:endParaRPr/>
          </a:p>
          <a:p>
            <a:pPr marL="0" lvl="0" indent="0" algn="l" rtl="0">
              <a:spcBef>
                <a:spcPts val="1000"/>
              </a:spcBef>
              <a:spcAft>
                <a:spcPts val="0"/>
              </a:spcAft>
              <a:buNone/>
            </a:pPr>
            <a:endParaRPr/>
          </a:p>
          <a:p>
            <a:pPr marL="457200" lvl="0" indent="-342900" algn="l" rtl="0">
              <a:spcBef>
                <a:spcPts val="1000"/>
              </a:spcBef>
              <a:spcAft>
                <a:spcPts val="0"/>
              </a:spcAft>
              <a:buSzPts val="1800"/>
              <a:buChar char="•"/>
            </a:pPr>
            <a:r>
              <a:rPr lang="en-US"/>
              <a:t>Students monitor their progress on the learning goal </a:t>
            </a:r>
            <a:endParaRPr/>
          </a:p>
        </p:txBody>
      </p:sp>
      <p:sp>
        <p:nvSpPr>
          <p:cNvPr id="436" name="Google Shape;436;p56"/>
          <p:cNvSpPr txBox="1">
            <a:spLocks noGrp="1"/>
          </p:cNvSpPr>
          <p:nvPr>
            <p:ph type="sldNum" idx="12"/>
          </p:nvPr>
        </p:nvSpPr>
        <p:spPr>
          <a:xfrm>
            <a:off x="10709328" y="6253532"/>
            <a:ext cx="6444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5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Unpacking: The Power of Student Voice in Everything!</a:t>
            </a:r>
            <a:endParaRPr/>
          </a:p>
        </p:txBody>
      </p:sp>
      <p:sp>
        <p:nvSpPr>
          <p:cNvPr id="443" name="Google Shape;443;p57"/>
          <p:cNvSpPr txBox="1">
            <a:spLocks noGrp="1"/>
          </p:cNvSpPr>
          <p:nvPr>
            <p:ph type="body" idx="1"/>
          </p:nvPr>
        </p:nvSpPr>
        <p:spPr>
          <a:xfrm>
            <a:off x="838200" y="1825625"/>
            <a:ext cx="10515600" cy="4246800"/>
          </a:xfrm>
          <a:prstGeom prst="rect">
            <a:avLst/>
          </a:prstGeom>
        </p:spPr>
        <p:txBody>
          <a:bodyPr spcFirstLastPara="1" wrap="square" lIns="91425" tIns="45700" rIns="91425" bIns="45700" anchor="t" anchorCtr="0">
            <a:normAutofit lnSpcReduction="10000"/>
          </a:bodyPr>
          <a:lstStyle/>
          <a:p>
            <a:pPr marL="0" lvl="0" indent="0" algn="ctr" rtl="0">
              <a:spcBef>
                <a:spcPts val="1000"/>
              </a:spcBef>
              <a:spcAft>
                <a:spcPts val="0"/>
              </a:spcAft>
              <a:buNone/>
            </a:pPr>
            <a:r>
              <a:rPr lang="en-US" sz="2300">
                <a:solidFill>
                  <a:srgbClr val="000000"/>
                </a:solidFill>
                <a:highlight>
                  <a:srgbClr val="FFFFFF"/>
                </a:highlight>
              </a:rPr>
              <a:t>Dr. Qualglia says that it isn't enough to listen....the </a:t>
            </a:r>
            <a:r>
              <a:rPr lang="en-US" sz="2300" u="sng">
                <a:solidFill>
                  <a:srgbClr val="000000"/>
                </a:solidFill>
                <a:highlight>
                  <a:srgbClr val="FFFFFF"/>
                </a:highlight>
              </a:rPr>
              <a:t>adults must believe the students have something to offer.</a:t>
            </a:r>
            <a:r>
              <a:rPr lang="en-US" sz="2300">
                <a:solidFill>
                  <a:srgbClr val="000000"/>
                </a:solidFill>
                <a:highlight>
                  <a:srgbClr val="FFFFFF"/>
                </a:highlight>
              </a:rPr>
              <a:t> </a:t>
            </a:r>
            <a:r>
              <a:rPr lang="en-US" sz="2000">
                <a:solidFill>
                  <a:srgbClr val="000000"/>
                </a:solidFill>
                <a:highlight>
                  <a:srgbClr val="FFFFFF"/>
                </a:highlight>
              </a:rPr>
              <a:t>  </a:t>
            </a:r>
            <a:r>
              <a:rPr lang="en-US" sz="2000" u="sng">
                <a:solidFill>
                  <a:schemeClr val="hlink"/>
                </a:solidFill>
                <a:highlight>
                  <a:srgbClr val="FFFFFF"/>
                </a:highlight>
                <a:hlinkClick r:id="rId3"/>
              </a:rPr>
              <a:t>Quaglia Institute</a:t>
            </a:r>
            <a:endParaRPr sz="2000" u="sng">
              <a:solidFill>
                <a:srgbClr val="000000"/>
              </a:solidFill>
              <a:highlight>
                <a:srgbClr val="FFFFFF"/>
              </a:highlight>
            </a:endParaRPr>
          </a:p>
          <a:p>
            <a:pPr marL="0" lvl="0" indent="0" algn="l" rtl="0">
              <a:spcBef>
                <a:spcPts val="1000"/>
              </a:spcBef>
              <a:spcAft>
                <a:spcPts val="0"/>
              </a:spcAft>
              <a:buNone/>
            </a:pPr>
            <a:endParaRPr sz="1800">
              <a:solidFill>
                <a:srgbClr val="000000"/>
              </a:solidFill>
              <a:highlight>
                <a:srgbClr val="FFFFFF"/>
              </a:highlight>
            </a:endParaRPr>
          </a:p>
          <a:p>
            <a:pPr marL="0" lvl="0" indent="0" algn="ctr" rtl="0">
              <a:spcBef>
                <a:spcPts val="1000"/>
              </a:spcBef>
              <a:spcAft>
                <a:spcPts val="0"/>
              </a:spcAft>
              <a:buNone/>
            </a:pPr>
            <a:r>
              <a:rPr lang="en-US" sz="2000" b="1">
                <a:solidFill>
                  <a:srgbClr val="000000"/>
                </a:solidFill>
                <a:highlight>
                  <a:srgbClr val="FFFFFF"/>
                </a:highlight>
              </a:rPr>
              <a:t>“Student voice in its most profound and radical form, calls for a cultural shift that opens up spaces and minds not only to the sound but also to the presence and power of students’ “power” and “authority”. “</a:t>
            </a:r>
            <a:endParaRPr sz="2000" b="1">
              <a:solidFill>
                <a:srgbClr val="000000"/>
              </a:solidFill>
              <a:highlight>
                <a:srgbClr val="FFFFFF"/>
              </a:highlight>
            </a:endParaRPr>
          </a:p>
          <a:p>
            <a:pPr marL="0" lvl="0" indent="0" algn="ctr" rtl="0">
              <a:spcBef>
                <a:spcPts val="1000"/>
              </a:spcBef>
              <a:spcAft>
                <a:spcPts val="0"/>
              </a:spcAft>
              <a:buNone/>
            </a:pPr>
            <a:r>
              <a:rPr lang="en-US" sz="2000">
                <a:solidFill>
                  <a:srgbClr val="000000"/>
                </a:solidFill>
                <a:highlight>
                  <a:srgbClr val="FFFFFF"/>
                </a:highlight>
              </a:rPr>
              <a:t>Aspects of student voice do raise concerns for some adults, who feel there needs to be more of a distance between themselves and their students. Cook-Sather (2006:366) explores the influence of “powershift” between adults and students: “the shifts in power dynamics between adults and young people and in roles for students are both prerequisites and results of the key premises and practices of student voice work”.  This “power shift” can be perceived as threatening to both institution and individual teachers.”</a:t>
            </a:r>
            <a:endParaRPr sz="2000">
              <a:solidFill>
                <a:srgbClr val="000000"/>
              </a:solidFill>
              <a:highlight>
                <a:srgbClr val="FFFFFF"/>
              </a:highlight>
            </a:endParaRPr>
          </a:p>
          <a:p>
            <a:pPr marL="0" lvl="0" indent="0" algn="ctr" rtl="0">
              <a:spcBef>
                <a:spcPts val="1000"/>
              </a:spcBef>
              <a:spcAft>
                <a:spcPts val="0"/>
              </a:spcAft>
              <a:buNone/>
            </a:pPr>
            <a:r>
              <a:rPr lang="en-US" sz="1600">
                <a:solidFill>
                  <a:srgbClr val="000000"/>
                </a:solidFill>
                <a:highlight>
                  <a:srgbClr val="FFFFFF"/>
                </a:highlight>
              </a:rPr>
              <a:t>Robertson, G. (2015). Student voice at the "heart of learning". </a:t>
            </a:r>
            <a:r>
              <a:rPr lang="en-US" sz="1600" i="1">
                <a:solidFill>
                  <a:srgbClr val="000000"/>
                </a:solidFill>
                <a:highlight>
                  <a:srgbClr val="FFFFFF"/>
                </a:highlight>
              </a:rPr>
              <a:t>Research in Teacher Education</a:t>
            </a:r>
            <a:r>
              <a:rPr lang="en-US" sz="1600">
                <a:solidFill>
                  <a:srgbClr val="000000"/>
                </a:solidFill>
                <a:highlight>
                  <a:srgbClr val="FFFFFF"/>
                </a:highlight>
              </a:rPr>
              <a:t>, </a:t>
            </a:r>
            <a:r>
              <a:rPr lang="en-US" sz="1600" i="1">
                <a:solidFill>
                  <a:srgbClr val="000000"/>
                </a:solidFill>
                <a:highlight>
                  <a:srgbClr val="FFFFFF"/>
                </a:highlight>
              </a:rPr>
              <a:t>5</a:t>
            </a:r>
            <a:r>
              <a:rPr lang="en-US" sz="1600">
                <a:solidFill>
                  <a:srgbClr val="000000"/>
                </a:solidFill>
                <a:highlight>
                  <a:srgbClr val="FFFFFF"/>
                </a:highlight>
              </a:rPr>
              <a:t>(1), 27–32.</a:t>
            </a:r>
            <a:endParaRPr sz="1600">
              <a:solidFill>
                <a:srgbClr val="000000"/>
              </a:solidFill>
              <a:highlight>
                <a:srgbClr val="FFFFFF"/>
              </a:highlight>
            </a:endParaRPr>
          </a:p>
        </p:txBody>
      </p:sp>
      <p:sp>
        <p:nvSpPr>
          <p:cNvPr id="444" name="Google Shape;444;p57"/>
          <p:cNvSpPr txBox="1">
            <a:spLocks noGrp="1"/>
          </p:cNvSpPr>
          <p:nvPr>
            <p:ph type="sldNum" idx="12"/>
          </p:nvPr>
        </p:nvSpPr>
        <p:spPr>
          <a:xfrm>
            <a:off x="10709328" y="6253532"/>
            <a:ext cx="6444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40403D"/>
              </a:buClr>
              <a:buSzPts val="1600"/>
              <a:buFont typeface="Quattrocento Sans"/>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Title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itle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156AA48CF51740AD0D14CA6DAAC8E1" ma:contentTypeVersion="13" ma:contentTypeDescription="Create a new document." ma:contentTypeScope="" ma:versionID="56684f421550f7a9e1658cdd591508df">
  <xsd:schema xmlns:xsd="http://www.w3.org/2001/XMLSchema" xmlns:xs="http://www.w3.org/2001/XMLSchema" xmlns:p="http://schemas.microsoft.com/office/2006/metadata/properties" xmlns:ns2="bf9ae3ca-b481-4d42-bb8b-c12cb787da43" xmlns:ns3="85be8bb1-7551-4f0e-824e-4130dbefed9f" targetNamespace="http://schemas.microsoft.com/office/2006/metadata/properties" ma:root="true" ma:fieldsID="6b460efc43aec909b793030f20aa8f55" ns2:_="" ns3:_="">
    <xsd:import namespace="bf9ae3ca-b481-4d42-bb8b-c12cb787da43"/>
    <xsd:import namespace="85be8bb1-7551-4f0e-824e-4130dbefed9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Locatio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9ae3ca-b481-4d42-bb8b-c12cb787da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be8bb1-7551-4f0e-824e-4130dbefed9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85be8bb1-7551-4f0e-824e-4130dbefed9f">
      <UserInfo>
        <DisplayName>Taylor Kidder-Morrill</DisplayName>
        <AccountId>17</AccountId>
        <AccountType/>
      </UserInfo>
    </SharedWithUsers>
  </documentManagement>
</p:properties>
</file>

<file path=customXml/itemProps1.xml><?xml version="1.0" encoding="utf-8"?>
<ds:datastoreItem xmlns:ds="http://schemas.openxmlformats.org/officeDocument/2006/customXml" ds:itemID="{D6A606A5-787A-4D7C-BF32-1DC3523F75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9ae3ca-b481-4d42-bb8b-c12cb787da43"/>
    <ds:schemaRef ds:uri="85be8bb1-7551-4f0e-824e-4130dbefed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97666B-C73B-4871-A9FC-A23CCBC8A199}">
  <ds:schemaRefs>
    <ds:schemaRef ds:uri="http://schemas.microsoft.com/sharepoint/v3/contenttype/forms"/>
  </ds:schemaRefs>
</ds:datastoreItem>
</file>

<file path=customXml/itemProps3.xml><?xml version="1.0" encoding="utf-8"?>
<ds:datastoreItem xmlns:ds="http://schemas.openxmlformats.org/officeDocument/2006/customXml" ds:itemID="{272FB437-E793-422F-B3E1-2DAA522F0289}">
  <ds:schemaRefs>
    <ds:schemaRef ds:uri="http://www.w3.org/XML/1998/namespace"/>
    <ds:schemaRef ds:uri="http://schemas.microsoft.com/office/2006/documentManagement/types"/>
    <ds:schemaRef ds:uri="http://purl.org/dc/dcmitype/"/>
    <ds:schemaRef ds:uri="http://schemas.microsoft.com/office/infopath/2007/PartnerControls"/>
    <ds:schemaRef ds:uri="http://schemas.microsoft.com/office/2006/metadata/properties"/>
    <ds:schemaRef ds:uri="http://purl.org/dc/terms/"/>
    <ds:schemaRef ds:uri="http://schemas.openxmlformats.org/package/2006/metadata/core-properties"/>
    <ds:schemaRef ds:uri="85be8bb1-7551-4f0e-824e-4130dbefed9f"/>
    <ds:schemaRef ds:uri="bf9ae3ca-b481-4d42-bb8b-c12cb787da43"/>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7</TotalTime>
  <Words>4150</Words>
  <Application>Microsoft Office PowerPoint</Application>
  <PresentationFormat>Widescreen</PresentationFormat>
  <Paragraphs>378</Paragraphs>
  <Slides>24</Slides>
  <Notes>24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24</vt:i4>
      </vt:variant>
    </vt:vector>
  </HeadingPairs>
  <TitlesOfParts>
    <vt:vector size="34" baseType="lpstr">
      <vt:lpstr>Arial</vt:lpstr>
      <vt:lpstr>Georgia</vt:lpstr>
      <vt:lpstr>Noto Sans Symbols</vt:lpstr>
      <vt:lpstr>Calibri</vt:lpstr>
      <vt:lpstr>Quattrocento Sans</vt:lpstr>
      <vt:lpstr>Bookman Old Style</vt:lpstr>
      <vt:lpstr>Times New Roman</vt:lpstr>
      <vt:lpstr>Title Slides</vt:lpstr>
      <vt:lpstr>Content Slides</vt:lpstr>
      <vt:lpstr>Title Slides</vt:lpstr>
      <vt:lpstr>SGG Module 7 – Student Engagement in Assessment  </vt:lpstr>
      <vt:lpstr>SSG Concept Map</vt:lpstr>
      <vt:lpstr>Facilitator Outline </vt:lpstr>
      <vt:lpstr>Learning Targets</vt:lpstr>
      <vt:lpstr>Activator: </vt:lpstr>
      <vt:lpstr>Connections to Module 6: Formative Assessment Impacts Achievement, Instruction, and Motivation</vt:lpstr>
      <vt:lpstr>Assessment Enhances Learning</vt:lpstr>
      <vt:lpstr>Definitions: Student Engagement in Assessment</vt:lpstr>
      <vt:lpstr>Unpacking: The Power of Student Voice in Everything!</vt:lpstr>
      <vt:lpstr>Roger Hart’s: Ladder of Participation </vt:lpstr>
      <vt:lpstr>Why Does Student Engagement in Assessment Matter?</vt:lpstr>
      <vt:lpstr>A Culturally Responsive Classroom Assessment Framework </vt:lpstr>
      <vt:lpstr> Hattie’s Greatest Effect size: Self Reported Grades / Student Expectations – How we can apply it in the classroom. </vt:lpstr>
      <vt:lpstr> Application: What are some questions we can ask and challenge our students? </vt:lpstr>
      <vt:lpstr>Application: What are some questions teachers can ask for their own reflection?  </vt:lpstr>
      <vt:lpstr>Embedding: Co-Constructing Success Criteria</vt:lpstr>
      <vt:lpstr>Co-Constructing Success Criteria Videos</vt:lpstr>
      <vt:lpstr>Peer Assessment</vt:lpstr>
      <vt:lpstr>  Connecting Kristin’s story from Module 6</vt:lpstr>
      <vt:lpstr> Connections to your Instructional Framework</vt:lpstr>
      <vt:lpstr>  Key Considerations: Student Engagement in Assessment  </vt:lpstr>
      <vt:lpstr>Additional Readings and Resources</vt:lpstr>
      <vt:lpstr>Closing</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SGG Module 7 – Student Engagement in Assessment</dc:title>
  <dc:creator>Beuke, Patricia</dc:creator>
  <cp:lastModifiedBy>Taylor Kidder-Morrill</cp:lastModifiedBy>
  <cp:revision>5</cp:revision>
  <dcterms:modified xsi:type="dcterms:W3CDTF">2023-06-26T21:40:56Z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0x010100C5156AA48CF51740AD0D14CA6DAAC8E1</vt:lpwstr>
  </property>
</Properties>
</file>