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3" r:id="rId1"/>
    <p:sldMasterId id="2147483734" r:id="rId2"/>
    <p:sldMasterId id="2147483735" r:id="rId3"/>
    <p:sldMasterId id="2147483736" r:id="rId4"/>
  </p:sldMasterIdLst>
  <p:notesMasterIdLst>
    <p:notesMasterId r:id="rId39"/>
  </p:notesMasterIdLst>
  <p:sldIdLst>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Quattrocento Sans"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161E61-AD59-4CEA-9675-C55AD7D90144}">
  <a:tblStyle styleId="{B0161E61-AD59-4CEA-9675-C55AD7D9014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3E6BDAD-25A2-4EA2-9E95-A66AB0F71EB4}" styleName="Table_1">
    <a:wholeTbl>
      <a:tcTxStyle b="off" i="off">
        <a:font>
          <a:latin typeface="Arial"/>
          <a:ea typeface="Arial"/>
          <a:cs typeface="Arial"/>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9E599637-ED14-4D1A-A11D-A9F255447D7B}"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9EA"/>
          </a:solidFill>
        </a:fill>
      </a:tcStyle>
    </a:wholeTbl>
    <a:band1H>
      <a:tcTxStyle/>
      <a:tcStyle>
        <a:tcBdr/>
        <a:fill>
          <a:solidFill>
            <a:srgbClr val="CAD0D1"/>
          </a:solidFill>
        </a:fill>
      </a:tcStyle>
    </a:band1H>
    <a:band2H>
      <a:tcTxStyle/>
      <a:tcStyle>
        <a:tcBdr/>
      </a:tcStyle>
    </a:band2H>
    <a:band1V>
      <a:tcTxStyle/>
      <a:tcStyle>
        <a:tcBdr/>
        <a:fill>
          <a:solidFill>
            <a:srgbClr val="CAD0D1"/>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4: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100">
                <a:latin typeface="Quattrocento Sans"/>
                <a:ea typeface="Quattrocento Sans"/>
                <a:cs typeface="Quattrocento Sans"/>
                <a:sym typeface="Quattrocento Sans"/>
              </a:rPr>
              <a:t>Introductions</a:t>
            </a:r>
            <a:endParaRPr/>
          </a:p>
        </p:txBody>
      </p:sp>
      <p:sp>
        <p:nvSpPr>
          <p:cNvPr id="619" name="Google Shape;619;p4: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latin typeface="Quattrocento Sans"/>
              <a:ea typeface="Quattrocento Sans"/>
              <a:cs typeface="Quattrocento Sans"/>
              <a:sym typeface="Quattrocento Sans"/>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Averie’s local community has experienced an outbreak of COVID-19 in recent </a:t>
            </a:r>
            <a:r>
              <a:rPr lang="en-US" b="1"/>
              <a:t>months </a:t>
            </a:r>
            <a:r>
              <a:rPr lang="en-US" sz="1200" b="1" i="0" u="none" strike="noStrike">
                <a:solidFill>
                  <a:schemeClr val="dk1"/>
                </a:solidFill>
                <a:latin typeface="Calibri"/>
                <a:ea typeface="Calibri"/>
                <a:cs typeface="Calibri"/>
                <a:sym typeface="Calibri"/>
              </a:rPr>
              <a:t>and is </a:t>
            </a:r>
            <a:r>
              <a:rPr lang="en-US" b="1"/>
              <a:t>planning to be prepared with </a:t>
            </a:r>
            <a:r>
              <a:rPr lang="en-US" sz="1200" b="1" i="0" u="none" strike="noStrike">
                <a:solidFill>
                  <a:schemeClr val="dk1"/>
                </a:solidFill>
                <a:latin typeface="Calibri"/>
                <a:ea typeface="Calibri"/>
                <a:cs typeface="Calibri"/>
                <a:sym typeface="Calibri"/>
              </a:rPr>
              <a:t>multiple operational models for the start of the 2020-21 school year.</a:t>
            </a:r>
            <a:r>
              <a:rPr lang="en-US" b="1"/>
              <a:t> </a:t>
            </a:r>
            <a:endParaRPr sz="1200" b="1"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Her IEP </a:t>
            </a:r>
            <a:r>
              <a:rPr lang="en-US" b="1"/>
              <a:t>has been amended</a:t>
            </a:r>
            <a:r>
              <a:rPr lang="en-US" sz="1200" b="1" i="0" u="none" strike="noStrike">
                <a:solidFill>
                  <a:schemeClr val="dk1"/>
                </a:solidFill>
                <a:latin typeface="Calibri"/>
                <a:ea typeface="Calibri"/>
                <a:cs typeface="Calibri"/>
                <a:sym typeface="Calibri"/>
              </a:rPr>
              <a:t> to plan for FAPE across all reopening models.</a:t>
            </a:r>
            <a:endParaRPr/>
          </a:p>
          <a:p>
            <a:pPr marL="0" lvl="0" indent="0" algn="l" rtl="0">
              <a:spcBef>
                <a:spcPts val="0"/>
              </a:spcBef>
              <a:spcAft>
                <a:spcPts val="0"/>
              </a:spcAft>
              <a:buNone/>
            </a:pPr>
            <a:endParaRPr sz="1200" b="1"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The IEP team has adopted several strategies to ensure that DAP will be offered across all learning models </a:t>
            </a:r>
            <a:endParaRPr/>
          </a:p>
          <a:p>
            <a:pPr marL="0" lvl="0" indent="0" algn="l" rtl="0">
              <a:spcBef>
                <a:spcPts val="0"/>
              </a:spcBef>
              <a:spcAft>
                <a:spcPts val="0"/>
              </a:spcAft>
              <a:buNone/>
            </a:pPr>
            <a:endParaRPr sz="1200" b="1"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1"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1"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b="1" i="0"/>
          </a:p>
        </p:txBody>
      </p:sp>
      <p:sp>
        <p:nvSpPr>
          <p:cNvPr id="701" name="Google Shape;70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r>
              <a:rPr lang="en-US" sz="1200" b="1">
                <a:solidFill>
                  <a:schemeClr val="dk1"/>
                </a:solidFill>
                <a:latin typeface="Quattrocento Sans"/>
                <a:ea typeface="Quattrocento Sans"/>
                <a:cs typeface="Quattrocento Sans"/>
                <a:sym typeface="Quattrocento Sans"/>
              </a:rPr>
              <a:t>Strategies identified by Averie’s IEP team included: </a:t>
            </a:r>
            <a:endParaRPr/>
          </a:p>
          <a:p>
            <a:pPr marL="0" marR="0" lvl="0" indent="0" algn="l" rtl="0">
              <a:lnSpc>
                <a:spcPct val="100000"/>
              </a:lnSpc>
              <a:spcBef>
                <a:spcPts val="0"/>
              </a:spcBef>
              <a:spcAft>
                <a:spcPts val="0"/>
              </a:spcAft>
              <a:buClr>
                <a:schemeClr val="dk1"/>
              </a:buClr>
              <a:buSzPts val="1200"/>
              <a:buFont typeface="Calibri"/>
              <a:buNone/>
            </a:pPr>
            <a:endParaRPr sz="1200" b="1">
              <a:solidFill>
                <a:schemeClr val="dk1"/>
              </a:solidFill>
              <a:latin typeface="Quattrocento Sans"/>
              <a:ea typeface="Quattrocento Sans"/>
              <a:cs typeface="Quattrocento Sans"/>
              <a:sym typeface="Quattrocento Sans"/>
            </a:endParaRPr>
          </a:p>
          <a:p>
            <a:pPr marL="171450" marR="0" lvl="0" indent="-171450" algn="l" rtl="0">
              <a:lnSpc>
                <a:spcPct val="100000"/>
              </a:lnSpc>
              <a:spcBef>
                <a:spcPts val="0"/>
              </a:spcBef>
              <a:spcAft>
                <a:spcPts val="0"/>
              </a:spcAft>
              <a:buClr>
                <a:schemeClr val="dk1"/>
              </a:buClr>
              <a:buSzPts val="1200"/>
              <a:buFont typeface="Arial"/>
              <a:buChar char="•"/>
            </a:pPr>
            <a:r>
              <a:rPr lang="en-US" sz="1200" b="1">
                <a:solidFill>
                  <a:schemeClr val="dk1"/>
                </a:solidFill>
                <a:latin typeface="Quattrocento Sans"/>
                <a:ea typeface="Quattrocento Sans"/>
                <a:cs typeface="Quattrocento Sans"/>
                <a:sym typeface="Quattrocento Sans"/>
              </a:rPr>
              <a:t>Identifying goals that were important to her family. </a:t>
            </a:r>
            <a:endParaRPr/>
          </a:p>
          <a:p>
            <a:pPr marL="171450" marR="0" lvl="0" indent="-171450" algn="l" rtl="0">
              <a:lnSpc>
                <a:spcPct val="100000"/>
              </a:lnSpc>
              <a:spcBef>
                <a:spcPts val="0"/>
              </a:spcBef>
              <a:spcAft>
                <a:spcPts val="0"/>
              </a:spcAft>
              <a:buClr>
                <a:srgbClr val="FF0000"/>
              </a:buClr>
              <a:buSzPts val="1200"/>
              <a:buFont typeface="Arial"/>
              <a:buChar char="•"/>
            </a:pPr>
            <a:r>
              <a:rPr lang="en-US" sz="1200" b="1" u="sng">
                <a:solidFill>
                  <a:srgbClr val="FF0000"/>
                </a:solidFill>
                <a:latin typeface="Quattrocento Sans"/>
                <a:ea typeface="Quattrocento Sans"/>
                <a:cs typeface="Quattrocento Sans"/>
                <a:sym typeface="Quattrocento Sans"/>
              </a:rPr>
              <a:t>Read slide</a:t>
            </a:r>
            <a:endParaRPr/>
          </a:p>
          <a:p>
            <a:pPr marL="171450" marR="0" lvl="0" indent="-171450" algn="l" rtl="0">
              <a:lnSpc>
                <a:spcPct val="100000"/>
              </a:lnSpc>
              <a:spcBef>
                <a:spcPts val="0"/>
              </a:spcBef>
              <a:spcAft>
                <a:spcPts val="0"/>
              </a:spcAft>
              <a:buClr>
                <a:schemeClr val="dk1"/>
              </a:buClr>
              <a:buSzPts val="1200"/>
              <a:buFont typeface="Arial"/>
              <a:buChar char="•"/>
            </a:pPr>
            <a:r>
              <a:rPr lang="en-US" sz="1200" b="1"/>
              <a:t>Use state early learning guidelines to discuss what children of a similar age are learning and doing.</a:t>
            </a:r>
            <a:endParaRPr/>
          </a:p>
          <a:p>
            <a:pPr marL="171450" marR="0" lvl="0" indent="-171450" algn="l" rtl="0">
              <a:lnSpc>
                <a:spcPct val="100000"/>
              </a:lnSpc>
              <a:spcBef>
                <a:spcPts val="0"/>
              </a:spcBef>
              <a:spcAft>
                <a:spcPts val="0"/>
              </a:spcAft>
              <a:buClr>
                <a:schemeClr val="dk1"/>
              </a:buClr>
              <a:buSzPts val="1200"/>
              <a:buFont typeface="Arial"/>
              <a:buChar char="•"/>
            </a:pPr>
            <a:r>
              <a:rPr lang="en-US" sz="1200" b="1" u="sng"/>
              <a:t>Read slide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Quattrocento Sans"/>
              <a:buNone/>
            </a:pPr>
            <a:r>
              <a:rPr lang="en-US" sz="1200" b="1">
                <a:solidFill>
                  <a:schemeClr val="dk1"/>
                </a:solidFill>
                <a:latin typeface="Quattrocento Sans"/>
                <a:ea typeface="Quattrocento Sans"/>
                <a:cs typeface="Quattrocento Sans"/>
                <a:sym typeface="Quattrocento Sans"/>
              </a:rPr>
              <a:t>Be cautious not to pressure or suggest that families are expected to contribute. Not all families will have the capacity to support their child’s learning program in the same way. </a:t>
            </a:r>
            <a:endParaRPr/>
          </a:p>
        </p:txBody>
      </p:sp>
      <p:sp>
        <p:nvSpPr>
          <p:cNvPr id="709" name="Google Shape;70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Additional strategies suggested by the IEP team included: </a:t>
            </a:r>
            <a:endParaRPr/>
          </a:p>
          <a:p>
            <a:pPr marL="0" lvl="0" indent="0" algn="l" rtl="0">
              <a:spcBef>
                <a:spcPts val="0"/>
              </a:spcBef>
              <a:spcAft>
                <a:spcPts val="0"/>
              </a:spcAft>
              <a:buNone/>
            </a:pPr>
            <a:r>
              <a:rPr lang="en-US" b="1"/>
              <a:t>Read slide </a:t>
            </a:r>
            <a:endParaRPr/>
          </a:p>
        </p:txBody>
      </p:sp>
      <p:sp>
        <p:nvSpPr>
          <p:cNvPr id="718" name="Google Shape;7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a:solidFill>
                  <a:schemeClr val="dk1"/>
                </a:solidFill>
                <a:latin typeface="Calibri"/>
                <a:ea typeface="Calibri"/>
                <a:cs typeface="Calibri"/>
                <a:sym typeface="Calibri"/>
              </a:rPr>
              <a:t>At the start of the 2020-21 school year, Averie’s classroom teacher shared</a:t>
            </a:r>
            <a:r>
              <a:rPr lang="en-US" b="1" i="1"/>
              <a:t> a </a:t>
            </a:r>
            <a:r>
              <a:rPr lang="en-US" sz="1200" b="1" i="1">
                <a:solidFill>
                  <a:schemeClr val="dk1"/>
                </a:solidFill>
                <a:latin typeface="Calibri"/>
                <a:ea typeface="Calibri"/>
                <a:cs typeface="Calibri"/>
                <a:sym typeface="Calibri"/>
              </a:rPr>
              <a:t>proposed schedule for</a:t>
            </a:r>
            <a:r>
              <a:rPr lang="en-US" b="1" i="1"/>
              <a:t> both</a:t>
            </a:r>
            <a:r>
              <a:rPr lang="en-US" sz="1200" b="1" i="1">
                <a:solidFill>
                  <a:schemeClr val="dk1"/>
                </a:solidFill>
                <a:latin typeface="Calibri"/>
                <a:ea typeface="Calibri"/>
                <a:cs typeface="Calibri"/>
                <a:sym typeface="Calibri"/>
              </a:rPr>
              <a:t> hybrid and distance learning with </a:t>
            </a:r>
            <a:r>
              <a:rPr lang="en-US" b="1" i="1"/>
              <a:t>their families</a:t>
            </a:r>
            <a:r>
              <a:rPr lang="en-US" sz="1200" b="1" i="1">
                <a:solidFill>
                  <a:schemeClr val="dk1"/>
                </a:solidFill>
                <a:latin typeface="Calibri"/>
                <a:ea typeface="Calibri"/>
                <a:cs typeface="Calibri"/>
                <a:sym typeface="Calibri"/>
              </a:rPr>
              <a:t>.</a:t>
            </a:r>
            <a:r>
              <a:rPr lang="en-US" b="1" i="1"/>
              <a:t> </a:t>
            </a:r>
            <a:endParaRPr sz="1200" b="1" i="1">
              <a:solidFill>
                <a:schemeClr val="dk1"/>
              </a:solidFill>
              <a:latin typeface="Calibri"/>
              <a:ea typeface="Calibri"/>
              <a:cs typeface="Calibri"/>
              <a:sym typeface="Calibri"/>
            </a:endParaRPr>
          </a:p>
          <a:p>
            <a:pPr marL="0" lvl="0" indent="0" algn="l" rtl="0">
              <a:spcBef>
                <a:spcPts val="0"/>
              </a:spcBef>
              <a:spcAft>
                <a:spcPts val="0"/>
              </a:spcAft>
              <a:buNone/>
            </a:pPr>
            <a:endParaRPr b="1"/>
          </a:p>
          <a:p>
            <a:pPr marL="0" lvl="0" indent="0" algn="l" rtl="0">
              <a:spcBef>
                <a:spcPts val="0"/>
              </a:spcBef>
              <a:spcAft>
                <a:spcPts val="0"/>
              </a:spcAft>
              <a:buClr>
                <a:schemeClr val="dk1"/>
              </a:buClr>
              <a:buSzPts val="1200"/>
              <a:buFont typeface="Arial"/>
              <a:buNone/>
            </a:pPr>
            <a:r>
              <a:rPr lang="en-US" b="1"/>
              <a:t>It was decided by the ECSE program team that: </a:t>
            </a:r>
            <a:endParaRPr/>
          </a:p>
          <a:p>
            <a:pPr marL="171450" lvl="0" indent="-171450" algn="l" rtl="0">
              <a:spcBef>
                <a:spcPts val="0"/>
              </a:spcBef>
              <a:spcAft>
                <a:spcPts val="0"/>
              </a:spcAft>
              <a:buClr>
                <a:schemeClr val="dk1"/>
              </a:buClr>
              <a:buSzPts val="1200"/>
              <a:buFont typeface="Arial"/>
              <a:buChar char="•"/>
            </a:pPr>
            <a:r>
              <a:rPr lang="en-US" b="1"/>
              <a:t>Students would engage in distance learning no more than 90 minutes per day,</a:t>
            </a:r>
            <a:endParaRPr/>
          </a:p>
          <a:p>
            <a:pPr marL="171450" lvl="0" indent="-171450" algn="l" rtl="0">
              <a:spcBef>
                <a:spcPts val="0"/>
              </a:spcBef>
              <a:spcAft>
                <a:spcPts val="0"/>
              </a:spcAft>
              <a:buClr>
                <a:schemeClr val="dk1"/>
              </a:buClr>
              <a:buSzPts val="1200"/>
              <a:buFont typeface="Arial"/>
              <a:buChar char="•"/>
            </a:pPr>
            <a:r>
              <a:rPr lang="en-US" b="1"/>
              <a:t>Session would be capped at 20 minutes, with no more than 3 ‘meet ups’ in a day,</a:t>
            </a:r>
            <a:endParaRPr/>
          </a:p>
          <a:p>
            <a:pPr marL="171450" lvl="0" indent="-171450" algn="l" rtl="0">
              <a:spcBef>
                <a:spcPts val="0"/>
              </a:spcBef>
              <a:spcAft>
                <a:spcPts val="0"/>
              </a:spcAft>
              <a:buClr>
                <a:schemeClr val="dk1"/>
              </a:buClr>
              <a:buSzPts val="1200"/>
              <a:buFont typeface="Arial"/>
              <a:buChar char="•"/>
            </a:pPr>
            <a:r>
              <a:rPr lang="en-US" b="1"/>
              <a:t>Students would engage in either small or large group instruction with their peers, and </a:t>
            </a:r>
            <a:endParaRPr/>
          </a:p>
          <a:p>
            <a:pPr marL="171450" lvl="0" indent="-171450" algn="l" rtl="0">
              <a:spcBef>
                <a:spcPts val="0"/>
              </a:spcBef>
              <a:spcAft>
                <a:spcPts val="0"/>
              </a:spcAft>
              <a:buClr>
                <a:schemeClr val="dk1"/>
              </a:buClr>
              <a:buSzPts val="1200"/>
              <a:buFont typeface="Arial"/>
              <a:buChar char="•"/>
            </a:pPr>
            <a:r>
              <a:rPr lang="en-US" b="1"/>
              <a:t>Time was would set aside for the delivery and monitoring of student progress, 1:1 instruction for specialists (OT, SLP), and brain breaks. </a:t>
            </a:r>
            <a:endParaRPr/>
          </a:p>
          <a:p>
            <a:pPr marL="0" lvl="0" indent="0" algn="l" rtl="0">
              <a:spcBef>
                <a:spcPts val="0"/>
              </a:spcBef>
              <a:spcAft>
                <a:spcPts val="0"/>
              </a:spcAft>
              <a:buNone/>
            </a:pPr>
            <a:endParaRPr b="1"/>
          </a:p>
          <a:p>
            <a:pPr marL="0" lvl="0" indent="0" algn="l" rtl="0">
              <a:spcBef>
                <a:spcPts val="0"/>
              </a:spcBef>
              <a:spcAft>
                <a:spcPts val="0"/>
              </a:spcAft>
              <a:buNone/>
            </a:pPr>
            <a:r>
              <a:rPr lang="en-US" b="1"/>
              <a:t>The classroom teachers also identified engagement strategies to ensure that the delivery of instruction was developmentally appropriate. </a:t>
            </a:r>
            <a:endParaRPr/>
          </a:p>
        </p:txBody>
      </p:sp>
      <p:sp>
        <p:nvSpPr>
          <p:cNvPr id="727" name="Google Shape;72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a:solidFill>
                  <a:srgbClr val="FF0000"/>
                </a:solidFill>
              </a:rPr>
              <a:t>Say? Our case study for Averie is adapted from an LRE brief developed by the National Association of State Directors of Special Education (NASDSE).</a:t>
            </a:r>
            <a:endParaRPr/>
          </a:p>
          <a:p>
            <a:pPr marL="0" lvl="0" indent="0" algn="l" rtl="0">
              <a:spcBef>
                <a:spcPts val="0"/>
              </a:spcBef>
              <a:spcAft>
                <a:spcPts val="0"/>
              </a:spcAft>
              <a:buNone/>
            </a:pPr>
            <a:endParaRPr sz="1100" b="1">
              <a:solidFill>
                <a:srgbClr val="FF0000"/>
              </a:solidFill>
            </a:endParaRPr>
          </a:p>
          <a:p>
            <a:pPr marL="0" lvl="0" indent="0" algn="l" rtl="0">
              <a:spcBef>
                <a:spcPts val="0"/>
              </a:spcBef>
              <a:spcAft>
                <a:spcPts val="0"/>
              </a:spcAft>
              <a:buNone/>
            </a:pPr>
            <a:r>
              <a:rPr lang="en-US" sz="1100" b="1">
                <a:solidFill>
                  <a:srgbClr val="FF0000"/>
                </a:solidFill>
              </a:rPr>
              <a:t>Start here: </a:t>
            </a:r>
            <a:endParaRPr/>
          </a:p>
          <a:p>
            <a:pPr marL="0" lvl="0" indent="0" algn="l" rtl="0">
              <a:spcBef>
                <a:spcPts val="0"/>
              </a:spcBef>
              <a:spcAft>
                <a:spcPts val="0"/>
              </a:spcAft>
              <a:buNone/>
            </a:pPr>
            <a:r>
              <a:rPr lang="en-US" sz="1100" b="1">
                <a:solidFill>
                  <a:srgbClr val="FF0000"/>
                </a:solidFill>
              </a:rPr>
              <a:t>Averie is starting her second-year developmental preschool, and her district has chosen to begin with distance learning and is planning ahead for hybrid instruction. Her annual IEP, which was developed before COVID hit, includes…</a:t>
            </a:r>
            <a:endParaRPr/>
          </a:p>
          <a:p>
            <a:pPr marL="0" lvl="0" indent="0" algn="l" rtl="0">
              <a:spcBef>
                <a:spcPts val="0"/>
              </a:spcBef>
              <a:spcAft>
                <a:spcPts val="0"/>
              </a:spcAft>
              <a:buNone/>
            </a:pPr>
            <a:endParaRPr sz="1100" b="1">
              <a:solidFill>
                <a:srgbClr val="FF0000"/>
              </a:solidFill>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As distance learning persists, the IEP team is working to create a high-quality early learning program that supports Averie’s ability to engage in distance learning in the home environment. </a:t>
            </a:r>
            <a:endParaRPr sz="1100" b="1">
              <a:solidFill>
                <a:srgbClr val="FF0000"/>
              </a:solidFill>
            </a:endParaRPr>
          </a:p>
        </p:txBody>
      </p:sp>
      <p:sp>
        <p:nvSpPr>
          <p:cNvPr id="736" name="Google Shape;73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t>Say:  </a:t>
            </a:r>
            <a:endParaRPr/>
          </a:p>
          <a:p>
            <a:pPr marL="0" lvl="0" indent="0" algn="l" rtl="0">
              <a:spcBef>
                <a:spcPts val="0"/>
              </a:spcBef>
              <a:spcAft>
                <a:spcPts val="0"/>
              </a:spcAft>
              <a:buNone/>
            </a:pPr>
            <a:r>
              <a:rPr lang="en-US" sz="1200" b="1"/>
              <a:t>Averie’s IEP team has worked very hard to maintain a strong connection to Averie and her family, with weekly check in’s that are centered on Averie, her progress towards IEP goals and the integration of service delivery activities into the family’s daily routines. </a:t>
            </a:r>
            <a:endParaRPr/>
          </a:p>
          <a:p>
            <a:pPr marL="0" lvl="0" indent="0" algn="l" rtl="0">
              <a:spcBef>
                <a:spcPts val="0"/>
              </a:spcBef>
              <a:spcAft>
                <a:spcPts val="0"/>
              </a:spcAft>
              <a:buNone/>
            </a:pPr>
            <a:endParaRPr sz="1200" b="1"/>
          </a:p>
          <a:p>
            <a:pPr marL="0" lvl="0" indent="0" algn="l" rtl="0">
              <a:spcBef>
                <a:spcPts val="0"/>
              </a:spcBef>
              <a:spcAft>
                <a:spcPts val="0"/>
              </a:spcAft>
              <a:buNone/>
            </a:pPr>
            <a:r>
              <a:rPr lang="en-US" sz="1200" b="1"/>
              <a:t>Read Slide:  </a:t>
            </a:r>
            <a:endParaRPr/>
          </a:p>
        </p:txBody>
      </p:sp>
      <p:sp>
        <p:nvSpPr>
          <p:cNvPr id="746" name="Google Shape;74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Averie will start with a distance learning format and transition to in-person services 2 days per week starting in November, if permitted by health guidelines. She will continue with distance learning 2 days per week once the school district transitions to a hybrid, in-person model.</a:t>
            </a:r>
            <a:endParaRPr/>
          </a:p>
        </p:txBody>
      </p:sp>
      <p:sp>
        <p:nvSpPr>
          <p:cNvPr id="754" name="Google Shape;75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Each of the LRE case studies has included considerations and decisions made by the IEP team regarding student services. The case studies include examples across reopening models that highlight service areas and modality; accommodations and/or modifications; parent coaching/support; and progress monitoring considerations.</a:t>
            </a:r>
            <a:endParaRPr/>
          </a:p>
          <a:p>
            <a:pPr marL="0" lvl="0" indent="0" algn="l" rtl="0">
              <a:spcBef>
                <a:spcPts val="0"/>
              </a:spcBef>
              <a:spcAft>
                <a:spcPts val="0"/>
              </a:spcAft>
              <a:buNone/>
            </a:pPr>
            <a:endParaRPr b="1"/>
          </a:p>
          <a:p>
            <a:pPr marL="0" lvl="0" indent="0" algn="l" rtl="0">
              <a:spcBef>
                <a:spcPts val="0"/>
              </a:spcBef>
              <a:spcAft>
                <a:spcPts val="0"/>
              </a:spcAft>
              <a:buNone/>
            </a:pPr>
            <a:r>
              <a:rPr lang="en-US" b="1"/>
              <a:t>In this example, you will see that Averie’s goals related to Cognitive, Social Emotional, and Adaptive skills will be delivered within an integrated learning model that includes access to high quality core instruction in small and large groups with her same aged peers. </a:t>
            </a:r>
            <a:endParaRPr/>
          </a:p>
          <a:p>
            <a:pPr marL="0" lvl="0" indent="0" algn="l" rtl="0">
              <a:spcBef>
                <a:spcPts val="0"/>
              </a:spcBef>
              <a:spcAft>
                <a:spcPts val="0"/>
              </a:spcAft>
              <a:buNone/>
            </a:pPr>
            <a:endParaRPr b="1"/>
          </a:p>
          <a:p>
            <a:pPr marL="0" lvl="0" indent="0" algn="l" rtl="0">
              <a:spcBef>
                <a:spcPts val="0"/>
              </a:spcBef>
              <a:spcAft>
                <a:spcPts val="0"/>
              </a:spcAft>
              <a:buNone/>
            </a:pPr>
            <a:r>
              <a:rPr lang="en-US" b="1"/>
              <a:t>Instruction and progress monitoring for communication and OT will follow a similar model as well, with specially designed instruction taking place in 1:1 virtual sessions and asynchronous learning with family collaboration.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62" name="Google Shape;76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Review slide: </a:t>
            </a:r>
            <a:endParaRPr/>
          </a:p>
        </p:txBody>
      </p:sp>
      <p:sp>
        <p:nvSpPr>
          <p:cNvPr id="770" name="Google Shape;77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Averie’s preschool teachers created choice boards to share with families during the spring school facility closure and will continue to use this strategy to support asynchronous learning through the 2020-21 school year.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Credit Camas SD</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Portia Drew</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KC Christensen</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Christen Ham</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Erica Munden</a:t>
            </a:r>
            <a:endParaRPr/>
          </a:p>
          <a:p>
            <a:pPr marL="0" lvl="0" indent="0" algn="l" rtl="0">
              <a:spcBef>
                <a:spcPts val="0"/>
              </a:spcBef>
              <a:spcAft>
                <a:spcPts val="0"/>
              </a:spcAft>
              <a:buNone/>
            </a:pPr>
            <a:endParaRPr/>
          </a:p>
        </p:txBody>
      </p:sp>
      <p:sp>
        <p:nvSpPr>
          <p:cNvPr id="778" name="Google Shape;77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This webinar series is focused on an overview and deeper dive into the case studies from our LRE Case Studies resource. The document is linked on the bottom of this slide. In response to questions we have been receiving about LRE, we are in the process of finalizing an early childhood case study, along with a collection of frequently asked questions; we will post the updated version of our LRE Case Studies resource soon. Today, we will be sharing secondary transition strategies and resources and addressing questions along the way, as time allows. Please feel free to add your questions to the Q&amp;A at any time.</a:t>
            </a:r>
            <a:endParaRPr/>
          </a:p>
        </p:txBody>
      </p:sp>
      <p:sp>
        <p:nvSpPr>
          <p:cNvPr id="629" name="Google Shape;6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For Averie’s case, the total number of weekly minutes of SDI will change due to the ECSE programs decision to ensure the distance learning experience continue to be developmentally appropriate. </a:t>
            </a:r>
            <a:endParaRPr/>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spcBef>
                <a:spcPts val="0"/>
              </a:spcBef>
              <a:spcAft>
                <a:spcPts val="0"/>
              </a:spcAft>
              <a:buNone/>
            </a:pPr>
            <a:r>
              <a:rPr lang="en-US" b="1"/>
              <a:t>Reminder that the ECSE program team decided that: </a:t>
            </a:r>
            <a:endParaRPr/>
          </a:p>
          <a:p>
            <a:pPr marL="171450" lvl="0" indent="-171450" algn="l" rtl="0">
              <a:spcBef>
                <a:spcPts val="0"/>
              </a:spcBef>
              <a:spcAft>
                <a:spcPts val="0"/>
              </a:spcAft>
              <a:buClr>
                <a:schemeClr val="dk1"/>
              </a:buClr>
              <a:buSzPts val="1200"/>
              <a:buFont typeface="Arial"/>
              <a:buChar char="•"/>
            </a:pPr>
            <a:r>
              <a:rPr lang="en-US" b="1"/>
              <a:t>Students would engage in distance learning no more than 90 minutes per day,</a:t>
            </a:r>
            <a:endParaRPr/>
          </a:p>
          <a:p>
            <a:pPr marL="171450" lvl="0" indent="-171450" algn="l" rtl="0">
              <a:spcBef>
                <a:spcPts val="0"/>
              </a:spcBef>
              <a:spcAft>
                <a:spcPts val="0"/>
              </a:spcAft>
              <a:buClr>
                <a:schemeClr val="dk1"/>
              </a:buClr>
              <a:buSzPts val="1200"/>
              <a:buFont typeface="Arial"/>
              <a:buChar char="•"/>
            </a:pPr>
            <a:r>
              <a:rPr lang="en-US" b="1"/>
              <a:t>Session would be capped at 20 minutes (no more than 30 minutes), with no more than 3 ‘meet ups’ in a day,</a:t>
            </a:r>
            <a:endParaRPr/>
          </a:p>
          <a:p>
            <a:pPr marL="0" lvl="0" indent="0" algn="l" rtl="0">
              <a:spcBef>
                <a:spcPts val="0"/>
              </a:spcBef>
              <a:spcAft>
                <a:spcPts val="0"/>
              </a:spcAft>
              <a:buNone/>
            </a:pPr>
            <a:r>
              <a:rPr lang="en-US" b="1"/>
              <a:t>...while engaging in During distance learning. </a:t>
            </a:r>
            <a:endParaRPr b="1"/>
          </a:p>
          <a:p>
            <a:pPr marL="0" lvl="0" indent="0" algn="l" rtl="0">
              <a:spcBef>
                <a:spcPts val="0"/>
              </a:spcBef>
              <a:spcAft>
                <a:spcPts val="0"/>
              </a:spcAft>
              <a:buNone/>
            </a:pPr>
            <a:endParaRPr b="1"/>
          </a:p>
          <a:p>
            <a:pPr marL="0" lvl="0" indent="0" algn="l" rtl="0">
              <a:spcBef>
                <a:spcPts val="0"/>
              </a:spcBef>
              <a:spcAft>
                <a:spcPts val="0"/>
              </a:spcAft>
              <a:buNone/>
            </a:pPr>
            <a:r>
              <a:rPr lang="en-US" b="1"/>
              <a:t>Note that red text is included to call out specific information, such as a change in setting/location across reopening models. </a:t>
            </a:r>
            <a:endParaRPr/>
          </a:p>
          <a:p>
            <a:pPr marL="0" lvl="0" indent="0" algn="l" rtl="0">
              <a:spcBef>
                <a:spcPts val="0"/>
              </a:spcBef>
              <a:spcAft>
                <a:spcPts val="0"/>
              </a:spcAft>
              <a:buNone/>
            </a:pPr>
            <a:endParaRPr b="1"/>
          </a:p>
          <a:p>
            <a:pPr marL="0" lvl="0" indent="0" algn="l" rtl="0">
              <a:spcBef>
                <a:spcPts val="0"/>
              </a:spcBef>
              <a:spcAft>
                <a:spcPts val="0"/>
              </a:spcAft>
              <a:buNone/>
            </a:pPr>
            <a:r>
              <a:rPr lang="en-US" b="1"/>
              <a:t>Again, because of this, the IEP team have determined an IEP amendment is necessary on the service matrix. Though, this change will not affect her LRE code. </a:t>
            </a:r>
            <a:endParaRPr/>
          </a:p>
          <a:p>
            <a:pPr marL="0" lvl="0" indent="0" algn="l" rtl="0">
              <a:spcBef>
                <a:spcPts val="0"/>
              </a:spcBef>
              <a:spcAft>
                <a:spcPts val="0"/>
              </a:spcAft>
              <a:buNone/>
            </a:pPr>
            <a:endParaRPr b="1"/>
          </a:p>
          <a:p>
            <a:pPr marL="0" marR="0" lvl="0" indent="0" algn="l" rtl="0">
              <a:lnSpc>
                <a:spcPct val="100000"/>
              </a:lnSpc>
              <a:spcBef>
                <a:spcPts val="0"/>
              </a:spcBef>
              <a:spcAft>
                <a:spcPts val="0"/>
              </a:spcAft>
              <a:buClr>
                <a:schemeClr val="dk1"/>
              </a:buClr>
              <a:buSzPts val="1200"/>
              <a:buFont typeface="Calibri"/>
              <a:buNone/>
            </a:pPr>
            <a:endParaRPr b="1"/>
          </a:p>
        </p:txBody>
      </p:sp>
      <p:sp>
        <p:nvSpPr>
          <p:cNvPr id="787" name="Google Shape;78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As Averie transitions to hybrid learning starting in November, the majority of her services will be provided in-person,  2-days per week. </a:t>
            </a:r>
            <a:endParaRPr b="1"/>
          </a:p>
          <a:p>
            <a:pPr marL="0" lvl="0" indent="0" algn="l" rtl="0">
              <a:spcBef>
                <a:spcPts val="0"/>
              </a:spcBef>
              <a:spcAft>
                <a:spcPts val="0"/>
              </a:spcAft>
              <a:buNone/>
            </a:pPr>
            <a:r>
              <a:rPr lang="en-US" b="1"/>
              <a:t>Distance learning will occur 2-days a week with synchronous and asynchronous instruction (one day per instructional mode). </a:t>
            </a:r>
            <a:endParaRPr b="1"/>
          </a:p>
          <a:p>
            <a:pPr marL="0" lvl="0" indent="0" algn="l" rtl="0">
              <a:spcBef>
                <a:spcPts val="0"/>
              </a:spcBef>
              <a:spcAft>
                <a:spcPts val="0"/>
              </a:spcAft>
              <a:buNone/>
            </a:pPr>
            <a:endParaRPr/>
          </a:p>
          <a:p>
            <a:pPr marL="0" lvl="0" indent="0" algn="l" rtl="0">
              <a:spcBef>
                <a:spcPts val="0"/>
              </a:spcBef>
              <a:spcAft>
                <a:spcPts val="0"/>
              </a:spcAft>
              <a:buNone/>
            </a:pPr>
            <a:r>
              <a:rPr lang="en-US" b="1"/>
              <a:t>Because of this the total instructional and SDI minutes per week remain the same and her fall IEP amendment remains in effect.</a:t>
            </a:r>
            <a:endParaRPr b="1"/>
          </a:p>
        </p:txBody>
      </p:sp>
      <p:sp>
        <p:nvSpPr>
          <p:cNvPr id="797" name="Google Shape;79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Let's stop here for questions before turning the presentation over to Dr. Rebecca Lynn, who will continue to share how we can create inclusive, developmentally appropriate learning experiences across the reopening models shared today. </a:t>
            </a:r>
            <a:endParaRPr/>
          </a:p>
        </p:txBody>
      </p:sp>
      <p:sp>
        <p:nvSpPr>
          <p:cNvPr id="805" name="Google Shape;80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Families are essential partners for continued learning in an early childhood distance or hybrid model. Service providers may need to communicate and collaborate with families more to provide the guidance and coaching needed to teach and maintain IEP goals, but also in best practices for teaching young children. Families will need  models for following through with intervention in the home within everyday routines. Guidance and modeling can be provided online or in pre-recorded videos. A transdisciplinary approach streamlines the service provision to minimize the consultation load on families, and requires advanced collaboration and planning by the team. It is important to acknowledge the stress that children and families may be experiencing, and make tasks doable.  Instructional plans can be modeled but should also be written and emailed to include the goal, materials, and steps for modeling and facilitating learning. </a:t>
            </a:r>
            <a:endParaRPr/>
          </a:p>
          <a:p>
            <a:pPr marL="0" lvl="0" indent="0" algn="l" rtl="0">
              <a:spcBef>
                <a:spcPts val="0"/>
              </a:spcBef>
              <a:spcAft>
                <a:spcPts val="0"/>
              </a:spcAft>
              <a:buNone/>
            </a:pPr>
            <a:endParaRPr/>
          </a:p>
          <a:p>
            <a:pPr marL="0" lvl="0" indent="0" algn="l" rtl="0">
              <a:spcBef>
                <a:spcPts val="0"/>
              </a:spcBef>
              <a:spcAft>
                <a:spcPts val="0"/>
              </a:spcAft>
              <a:buNone/>
            </a:pPr>
            <a:r>
              <a:rPr lang="en-US"/>
              <a:t>Access to peers can also be facilitated by the family online and in the community. Help connect them with preschools that offer online or in-person activities, help create structured online play time with peers, and consider exploring YouTube videos of young children playing and learning to watch with the child and use as tool for language and learning. </a:t>
            </a:r>
            <a:endParaRPr/>
          </a:p>
        </p:txBody>
      </p:sp>
      <p:sp>
        <p:nvSpPr>
          <p:cNvPr id="813" name="Google Shape;81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Families will also be essential partners in monitoring progress on goals and facilitating changes in instruction that foster continuous growth and improvement.  A simple process such as this one provided by Head Start Center for Inclusion on Embedded Intervention can be easy to follow for families and provide the structure for gathering data. </a:t>
            </a:r>
            <a:endParaRPr/>
          </a:p>
        </p:txBody>
      </p:sp>
      <p:sp>
        <p:nvSpPr>
          <p:cNvPr id="831" name="Google Shape;83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many resources for collecting data, documenting with data, and reviewing data, even with distance learning.</a:t>
            </a:r>
            <a:endParaRPr/>
          </a:p>
          <a:p>
            <a:pPr marL="0" lvl="0" indent="0" algn="l" rtl="0">
              <a:spcBef>
                <a:spcPts val="0"/>
              </a:spcBef>
              <a:spcAft>
                <a:spcPts val="0"/>
              </a:spcAft>
              <a:buNone/>
            </a:pPr>
            <a:r>
              <a:rPr lang="en-US"/>
              <a:t>Qualitative data is the process of counting the number of times a behavior or response is observed, the frequency of a response, or the time engaged in an activity. Qualitative data is a narrative that describes details not easily captured in quantitative methods. A combination is often best for capturing a complete picture of what is happening in order to make changes or continue with what is working. </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Data is all around, but progress monitoring pays attention to data that corresponds to an IEP goal or a particular question about how the student responds to instruction. At the very least, data should be collected about the amount and types of SDI you are providing. Identify goals for progress monitoring, explore sources of data and create forms for documenting new data, then review frequently to monitor the progress and make instructional changes.</a:t>
            </a:r>
            <a:endParaRPr/>
          </a:p>
          <a:p>
            <a:pPr marL="0" lvl="0" indent="0" algn="l" rtl="0">
              <a:spcBef>
                <a:spcPts val="0"/>
              </a:spcBef>
              <a:spcAft>
                <a:spcPts val="0"/>
              </a:spcAft>
              <a:buNone/>
            </a:pPr>
            <a:endParaRPr/>
          </a:p>
        </p:txBody>
      </p:sp>
      <p:sp>
        <p:nvSpPr>
          <p:cNvPr id="842" name="Google Shape;84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list of key practices can be a checklist for educators when developing a distance learning model, and when reviewing and evaluating that model. Consider equity and orientation to the tools to ensure access to instruction. </a:t>
            </a:r>
            <a:endParaRPr/>
          </a:p>
          <a:p>
            <a:pPr marL="0" lvl="0" indent="0" algn="l" rtl="0">
              <a:spcBef>
                <a:spcPts val="0"/>
              </a:spcBef>
              <a:spcAft>
                <a:spcPts val="0"/>
              </a:spcAft>
              <a:buNone/>
            </a:pPr>
            <a:r>
              <a:rPr lang="en-US"/>
              <a:t>Ensure students and parents have the resources and the skills to participate in online learning. </a:t>
            </a:r>
            <a:endParaRPr/>
          </a:p>
          <a:p>
            <a:pPr marL="0" lvl="0" indent="0" algn="l" rtl="0">
              <a:spcBef>
                <a:spcPts val="0"/>
              </a:spcBef>
              <a:spcAft>
                <a:spcPts val="0"/>
              </a:spcAft>
              <a:buNone/>
            </a:pPr>
            <a:r>
              <a:rPr lang="en-US"/>
              <a:t>Reciprocal communication with the student and families is the best way to share plans and schedules and to learn what works for them. </a:t>
            </a:r>
            <a:endParaRPr/>
          </a:p>
          <a:p>
            <a:pPr marL="0" lvl="0" indent="0" algn="l" rtl="0">
              <a:spcBef>
                <a:spcPts val="0"/>
              </a:spcBef>
              <a:spcAft>
                <a:spcPts val="0"/>
              </a:spcAft>
              <a:buNone/>
            </a:pPr>
            <a:r>
              <a:rPr lang="en-US"/>
              <a:t>Predictable routines are good for everyone to maintain a flow that instruction and activities can fall into on a regular basis (one less thing to worry about)</a:t>
            </a:r>
            <a:endParaRPr/>
          </a:p>
          <a:p>
            <a:pPr marL="0" lvl="0" indent="0" algn="l" rtl="0">
              <a:spcBef>
                <a:spcPts val="0"/>
              </a:spcBef>
              <a:spcAft>
                <a:spcPts val="0"/>
              </a:spcAft>
              <a:buNone/>
            </a:pPr>
            <a:r>
              <a:rPr lang="en-US"/>
              <a:t>Learning and assessment plans should be flexible so the content or format can be modified for individual students</a:t>
            </a:r>
            <a:endParaRPr/>
          </a:p>
          <a:p>
            <a:pPr marL="0" lvl="0" indent="0" algn="l" rtl="0">
              <a:spcBef>
                <a:spcPts val="0"/>
              </a:spcBef>
              <a:spcAft>
                <a:spcPts val="0"/>
              </a:spcAft>
              <a:buNone/>
            </a:pPr>
            <a:r>
              <a:rPr lang="en-US"/>
              <a:t>Parent training and coaching is essential for continuous learning between school and home.</a:t>
            </a:r>
            <a:endParaRPr/>
          </a:p>
          <a:p>
            <a:pPr marL="0" lvl="0" indent="0" algn="l" rtl="0">
              <a:spcBef>
                <a:spcPts val="0"/>
              </a:spcBef>
              <a:spcAft>
                <a:spcPts val="0"/>
              </a:spcAft>
              <a:buNone/>
            </a:pPr>
            <a:r>
              <a:rPr lang="en-US"/>
              <a:t>Finally, collaboration with general education preschool partners (and related service providers) is essential for streamlining services and creating access to learning alongside peers</a:t>
            </a:r>
            <a:endParaRPr/>
          </a:p>
          <a:p>
            <a:pPr marL="0" lvl="0" indent="0" algn="l" rtl="0">
              <a:spcBef>
                <a:spcPts val="0"/>
              </a:spcBef>
              <a:spcAft>
                <a:spcPts val="0"/>
              </a:spcAft>
              <a:buNone/>
            </a:pPr>
            <a:endParaRPr/>
          </a:p>
        </p:txBody>
      </p:sp>
      <p:sp>
        <p:nvSpPr>
          <p:cNvPr id="853" name="Google Shape;85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8" name="Google Shape;86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6: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The objectives for the webinar series include…</a:t>
            </a:r>
            <a:endParaRPr/>
          </a:p>
        </p:txBody>
      </p:sp>
      <p:sp>
        <p:nvSpPr>
          <p:cNvPr id="639" name="Google Shape;639;p6: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9d973f77f0_2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g9d973f77f0_2_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first webinar in this LRE series reviewed the elementary and middle/behavior case studies. The recording and slides have been posted from the first webinar, and they are linked on this slide. We will post the recording and slides for today’s webinar as soon as we can.</a:t>
            </a:r>
            <a:endParaRPr/>
          </a:p>
          <a:p>
            <a:pPr marL="0" lvl="0" indent="0" algn="l" rtl="0">
              <a:spcBef>
                <a:spcPts val="0"/>
              </a:spcBef>
              <a:spcAft>
                <a:spcPts val="0"/>
              </a:spcAft>
              <a:buNone/>
            </a:pPr>
            <a:endParaRPr/>
          </a:p>
          <a:p>
            <a:pPr marL="0" lvl="0" indent="0" algn="l" rtl="0">
              <a:spcBef>
                <a:spcPts val="0"/>
              </a:spcBef>
              <a:spcAft>
                <a:spcPts val="0"/>
              </a:spcAft>
              <a:buNone/>
            </a:pPr>
            <a:r>
              <a:rPr lang="en-US"/>
              <a:t>Next week, our third and final LRE webinar will focus on early childhood, with our ECSE Coordinator, Ryan Guzman. The registration link is also included on this slide.</a:t>
            </a:r>
            <a:endParaRPr/>
          </a:p>
          <a:p>
            <a:pPr marL="0" lvl="0" indent="0" algn="l" rtl="0">
              <a:spcBef>
                <a:spcPts val="0"/>
              </a:spcBef>
              <a:spcAft>
                <a:spcPts val="0"/>
              </a:spcAft>
              <a:buNone/>
            </a:pPr>
            <a:endParaRPr/>
          </a:p>
        </p:txBody>
      </p:sp>
      <p:sp>
        <p:nvSpPr>
          <p:cNvPr id="876" name="Google Shape;876;g9d973f77f0_2_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9d973f77f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g9d973f77f0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first webinar in this LRE series reviewed the elementary and middle/behavior case studies. The recording and slides have been posted from the first webinar, and they are linked on this slide. We will post the recording and slides for today’s webinar as soon as we can.</a:t>
            </a:r>
            <a:endParaRPr/>
          </a:p>
          <a:p>
            <a:pPr marL="0" lvl="0" indent="0" algn="l" rtl="0">
              <a:spcBef>
                <a:spcPts val="0"/>
              </a:spcBef>
              <a:spcAft>
                <a:spcPts val="0"/>
              </a:spcAft>
              <a:buNone/>
            </a:pPr>
            <a:endParaRPr/>
          </a:p>
          <a:p>
            <a:pPr marL="0" lvl="0" indent="0" algn="l" rtl="0">
              <a:spcBef>
                <a:spcPts val="0"/>
              </a:spcBef>
              <a:spcAft>
                <a:spcPts val="0"/>
              </a:spcAft>
              <a:buNone/>
            </a:pPr>
            <a:r>
              <a:rPr lang="en-US"/>
              <a:t>Next week, our third and final LRE webinar will focus on early childhood, with our ECSE Coordinator, Ryan Guzman. The registration link is also included on this slide.</a:t>
            </a:r>
            <a:endParaRPr/>
          </a:p>
          <a:p>
            <a:pPr marL="0" lvl="0" indent="0" algn="l" rtl="0">
              <a:spcBef>
                <a:spcPts val="0"/>
              </a:spcBef>
              <a:spcAft>
                <a:spcPts val="0"/>
              </a:spcAft>
              <a:buNone/>
            </a:pPr>
            <a:endParaRPr/>
          </a:p>
        </p:txBody>
      </p:sp>
      <p:sp>
        <p:nvSpPr>
          <p:cNvPr id="888" name="Google Shape;888;g9d973f77f0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33: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We will save today’s chat and the Q&amp;A; for any questions we couldn’t address today, we’ll do our best to incorporate them into the next webinars in the series.</a:t>
            </a:r>
            <a:endParaRPr/>
          </a:p>
        </p:txBody>
      </p:sp>
      <p:sp>
        <p:nvSpPr>
          <p:cNvPr id="903" name="Google Shape;903;p33: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Thanks again for joining us today! We look forward to continuing these LRE discussions during our upcoming webinars focused on secondary transition and then early learning. The registrations links for each webinar are included on this slide.</a:t>
            </a:r>
            <a:endParaRPr/>
          </a:p>
        </p:txBody>
      </p:sp>
      <p:sp>
        <p:nvSpPr>
          <p:cNvPr id="911" name="Google Shape;91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35: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19" name="Google Shape;919;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7: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Today, we’ll start with some framing and considerations for documenting SDI and LRE across reopening models in early childhood settings. Then, we’ll transition to a deep discussion of the ECSE case study and special considerations for supporting young children and families. We’ll close today’s webinar with strategies and resources to support instructional strategies and progress monitoring. Rather than a closing Q&amp;A, we can pause for questions as we go. So, let’s get started!</a:t>
            </a:r>
            <a:endParaRPr/>
          </a:p>
        </p:txBody>
      </p:sp>
      <p:sp>
        <p:nvSpPr>
          <p:cNvPr id="647" name="Google Shape;647;p7: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During the first webinar of this LRE Case Studies series, we started with an overview of least restrictive environment (LRE) and specially designed instruction (SDI) across school reopening models. As a quick review:</a:t>
            </a:r>
            <a:endParaRPr/>
          </a:p>
          <a:p>
            <a:pPr marL="457200" lvl="0" indent="-298450" algn="l" rtl="0">
              <a:spcBef>
                <a:spcPts val="0"/>
              </a:spcBef>
              <a:spcAft>
                <a:spcPts val="0"/>
              </a:spcAft>
              <a:buClr>
                <a:schemeClr val="dk1"/>
              </a:buClr>
              <a:buSzPts val="1100"/>
              <a:buFont typeface="Calibri"/>
              <a:buChar char="●"/>
            </a:pPr>
            <a:r>
              <a:rPr lang="en-US"/>
              <a:t>IEPs must include the frequency, location, and duration of services.</a:t>
            </a:r>
            <a:endParaRPr/>
          </a:p>
          <a:p>
            <a:pPr marL="457200" lvl="0" indent="-298450" algn="l" rtl="0">
              <a:spcBef>
                <a:spcPts val="0"/>
              </a:spcBef>
              <a:spcAft>
                <a:spcPts val="0"/>
              </a:spcAft>
              <a:buClr>
                <a:schemeClr val="dk1"/>
              </a:buClr>
              <a:buSzPts val="1100"/>
              <a:buFont typeface="Calibri"/>
              <a:buChar char="●"/>
            </a:pPr>
            <a:r>
              <a:rPr lang="en-US"/>
              <a:t>Location refers </a:t>
            </a:r>
            <a:r>
              <a:rPr lang="en-US" u="sng"/>
              <a:t>only</a:t>
            </a:r>
            <a:r>
              <a:rPr lang="en-US"/>
              <a:t> to whether a setting is special education or general education (not online vs distance vs hybrid, nor synchronous vs asynchronous).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We have been receiving a lot of questions about whether the IEP needs to document the reopening model. That’s important information for all students and families to have, including families of students with disabilities, but it is not information required to be on the IEP service matrix.</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IEPs must document the offer of a free and appropriate public education (FAPE); in many cases, the IEP can be implemented as written across reopening models. There may be situations where an IEP amendment is not required to change from in-person services to hybrid learning or to distance learning. </a:t>
            </a:r>
            <a:r>
              <a:rPr lang="en-US" b="1"/>
              <a:t>As always, local decisions about when and if and how to document IEP changes should be discussed with your district leadership!</a:t>
            </a:r>
            <a:endParaRPr/>
          </a:p>
        </p:txBody>
      </p:sp>
      <p:sp>
        <p:nvSpPr>
          <p:cNvPr id="658" name="Google Shape;6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Considerations for identifying settings across reopening models are based on guidance from the IDEA Data Center, and the original resource is linked at the bottom of this slide. We’re going to walk through several key points here…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Most importantly… when calculating LRE, setting is based solely on the level of access to the student’s peer group. To repeat, setting is ONLY determined by the access to the peer group, not the instructor nor the content nor the method of delivery.</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In situations where all students in a school or district are participating in distance learning, the student's home is the setting from which all students are accessing their instruction. Therefore, the student's home is typically considered a general education setting.</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Whether services are distance or in-person, synchronous or asynchronous, at home, in a district developmental preschool classroom, or in a community-based early childhood setting, just ask yourself: What is the level of access to the peer group during this instruction, service, or activity? Your answer will determine the setting.</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Related to that point, when children with disabilities are placed in developmental preschool programs, their peers are typically other students with disabilities. Any asynchronous activities completed in the home might then be considered a special education setting. Let’s take a look at some examples of settings across early childhood reopening models.</a:t>
            </a:r>
            <a:endParaRPr/>
          </a:p>
        </p:txBody>
      </p:sp>
      <p:sp>
        <p:nvSpPr>
          <p:cNvPr id="666" name="Google Shape;6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Synchronous means occurring at the same time, and asynchronous means not occurring at the same time. Remember that the definitions of SDI and LRE are not impacted by whether learning is synchronous or asynchronous, nor whether services are provided in person or through distance learning. SDI can be provided in a general education setting or a special education setting, through synchronous or asynchronous delivery.</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This table shows a few examples for how we can think about setting/location across early childhood reopening models. Whether instruction is synchronous or asynchronous, the key factor is whether the participating peer group includes only (or primarily) students with disabilities.</a:t>
            </a:r>
            <a:endParaRPr/>
          </a:p>
          <a:p>
            <a:pPr marL="0" lvl="0" indent="0" algn="l" rtl="0">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Arial"/>
              <a:buNone/>
            </a:pPr>
            <a:r>
              <a:rPr lang="en-US"/>
              <a:t>I think now is a good time to pause for questions about identifying and documenting settings across reopening models. Ryan will now</a:t>
            </a:r>
            <a:r>
              <a:rPr lang="en-US">
                <a:solidFill>
                  <a:srgbClr val="40403D"/>
                </a:solidFill>
              </a:rPr>
              <a:t> walk us through the early childhood case study...</a:t>
            </a:r>
            <a:endParaRPr/>
          </a:p>
          <a:p>
            <a:pPr marL="0" lvl="0" indent="0" algn="l" rtl="0">
              <a:spcBef>
                <a:spcPts val="0"/>
              </a:spcBef>
              <a:spcAft>
                <a:spcPts val="0"/>
              </a:spcAft>
              <a:buClr>
                <a:schemeClr val="dk1"/>
              </a:buClr>
              <a:buSzPts val="1200"/>
              <a:buFont typeface="Calibri"/>
              <a:buNone/>
            </a:pPr>
            <a:endParaRPr b="1"/>
          </a:p>
        </p:txBody>
      </p:sp>
      <p:sp>
        <p:nvSpPr>
          <p:cNvPr id="675" name="Google Shape;6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Say: </a:t>
            </a:r>
            <a:endParaRPr/>
          </a:p>
          <a:p>
            <a:pPr marL="0" lvl="0" indent="0" algn="l" rtl="0">
              <a:spcBef>
                <a:spcPts val="0"/>
              </a:spcBef>
              <a:spcAft>
                <a:spcPts val="0"/>
              </a:spcAft>
              <a:buNone/>
            </a:pPr>
            <a:r>
              <a:rPr lang="en-US" b="1"/>
              <a:t>Now, on to our PreK case study. I’m going to walk us through the case of Averie to highlight the how an IEP teams can maintain DAP across all learning models, while including families in the planning and implementation process.  </a:t>
            </a:r>
            <a:endParaRPr/>
          </a:p>
          <a:p>
            <a:pPr marL="0" lvl="0" indent="0" algn="l" rtl="0">
              <a:spcBef>
                <a:spcPts val="0"/>
              </a:spcBef>
              <a:spcAft>
                <a:spcPts val="0"/>
              </a:spcAft>
              <a:buNone/>
            </a:pPr>
            <a:endParaRPr b="1"/>
          </a:p>
          <a:p>
            <a:pPr marL="0" lvl="0" indent="0" algn="l" rtl="0">
              <a:spcBef>
                <a:spcPts val="0"/>
              </a:spcBef>
              <a:spcAft>
                <a:spcPts val="0"/>
              </a:spcAft>
              <a:buNone/>
            </a:pPr>
            <a:r>
              <a:rPr lang="en-US" b="1"/>
              <a:t>We will review the special considerations IEP teams might take on when creating a specialized learning plan for a student participating in a PreK program, and share examples of daily schedules, and instructional strategies to promote learning in both distance and hybrid settings. </a:t>
            </a:r>
            <a:endParaRPr/>
          </a:p>
          <a:p>
            <a:pPr marL="0" lvl="0" indent="0" algn="l" rtl="0">
              <a:spcBef>
                <a:spcPts val="0"/>
              </a:spcBef>
              <a:spcAft>
                <a:spcPts val="0"/>
              </a:spcAft>
              <a:buNone/>
            </a:pPr>
            <a:endParaRPr/>
          </a:p>
        </p:txBody>
      </p:sp>
      <p:sp>
        <p:nvSpPr>
          <p:cNvPr id="684" name="Google Shape;68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r>
              <a:rPr lang="en-US" b="1"/>
              <a:t>Averie is coming to us from an early intervention program. She was diagnosed with Cerebral Palsy at 13 months and after a being referred to her local school district for continued services, was found eligible for Part B, IDEA. </a:t>
            </a:r>
            <a:endParaRPr/>
          </a:p>
          <a:p>
            <a:pPr marL="0" lvl="0" indent="0" algn="l" rtl="0">
              <a:spcBef>
                <a:spcPts val="0"/>
              </a:spcBef>
              <a:spcAft>
                <a:spcPts val="0"/>
              </a:spcAft>
              <a:buNone/>
            </a:pPr>
            <a:endParaRPr b="1"/>
          </a:p>
          <a:p>
            <a:pPr marL="0" lvl="0" indent="0" algn="l" rtl="0">
              <a:spcBef>
                <a:spcPts val="0"/>
              </a:spcBef>
              <a:spcAft>
                <a:spcPts val="0"/>
              </a:spcAft>
              <a:buNone/>
            </a:pPr>
            <a:r>
              <a:rPr lang="en-US" b="1"/>
              <a:t>After reviewing current data from Averie’s early intervention provider agency (EIPA), parent report, and assessment data gathered by the school district’s assessment team, it was determined by her IEP team that the most appropriate placement option for Averie was the school district’s developmental preschool program. </a:t>
            </a:r>
            <a:endParaRPr/>
          </a:p>
          <a:p>
            <a:pPr marL="0" lvl="0" indent="0" algn="l" rtl="0">
              <a:spcBef>
                <a:spcPts val="0"/>
              </a:spcBef>
              <a:spcAft>
                <a:spcPts val="0"/>
              </a:spcAft>
              <a:buNone/>
            </a:pPr>
            <a:endParaRPr b="1"/>
          </a:p>
          <a:p>
            <a:pPr marL="0" lvl="0" indent="0" algn="l" rtl="0">
              <a:spcBef>
                <a:spcPts val="0"/>
              </a:spcBef>
              <a:spcAft>
                <a:spcPts val="0"/>
              </a:spcAft>
              <a:buNone/>
            </a:pPr>
            <a:r>
              <a:rPr lang="en-US" b="1"/>
              <a:t>Currently, the developmental preschool school program enrolls both students with and without disabilities, with a ratio of 8 SWD-4 SwoD, which does not meet the definition of a regular early childhood program (RECP). </a:t>
            </a:r>
            <a:endParaRPr/>
          </a:p>
        </p:txBody>
      </p:sp>
      <p:sp>
        <p:nvSpPr>
          <p:cNvPr id="692" name="Google Shape;69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2"/>
        <p:cNvGrpSpPr/>
        <p:nvPr/>
      </p:nvGrpSpPr>
      <p:grpSpPr>
        <a:xfrm>
          <a:off x="0" y="0"/>
          <a:ext cx="0" cy="0"/>
          <a:chOff x="0" y="0"/>
          <a:chExt cx="0" cy="0"/>
        </a:xfrm>
      </p:grpSpPr>
      <p:sp>
        <p:nvSpPr>
          <p:cNvPr id="323" name="Google Shape;323;p49"/>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4" name="Google Shape;324;p49"/>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25" name="Google Shape;325;p49"/>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6" name="Google Shape;326;p49"/>
          <p:cNvSpPr/>
          <p:nvPr/>
        </p:nvSpPr>
        <p:spPr>
          <a:xfrm>
            <a:off x="0" y="0"/>
            <a:ext cx="12192000" cy="3564330"/>
          </a:xfrm>
          <a:prstGeom prst="rect">
            <a:avLst/>
          </a:prstGeom>
          <a:solidFill>
            <a:srgbClr val="FFF3CD"/>
          </a:solidFill>
          <a:ln w="12700" cap="flat" cmpd="sng">
            <a:solidFill>
              <a:srgbClr val="FFF3C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7" name="Google Shape;327;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Quattrocento Sans"/>
              <a:buNone/>
              <a:defRPr sz="6000"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3200">
                <a:latin typeface="Quattrocento Sans"/>
                <a:ea typeface="Quattrocento Sans"/>
                <a:cs typeface="Quattrocento Sans"/>
                <a:sym typeface="Quattrocento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29" name="Google Shape;329;p49" title="OSPI logo"/>
          <p:cNvPicPr preferRelativeResize="0"/>
          <p:nvPr/>
        </p:nvPicPr>
        <p:blipFill rotWithShape="1">
          <a:blip r:embed="rId2">
            <a:alphaModFix/>
          </a:blip>
          <a:srcRect/>
          <a:stretch/>
        </p:blipFill>
        <p:spPr>
          <a:xfrm>
            <a:off x="310094" y="5954026"/>
            <a:ext cx="4136399" cy="69205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5"/>
        <p:cNvGrpSpPr/>
        <p:nvPr/>
      </p:nvGrpSpPr>
      <p:grpSpPr>
        <a:xfrm>
          <a:off x="0" y="0"/>
          <a:ext cx="0" cy="0"/>
          <a:chOff x="0" y="0"/>
          <a:chExt cx="0" cy="0"/>
        </a:xfrm>
      </p:grpSpPr>
      <p:sp>
        <p:nvSpPr>
          <p:cNvPr id="386" name="Google Shape;386;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p59"/>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88" name="Google Shape;388;p59"/>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9"/>
        <p:cNvGrpSpPr/>
        <p:nvPr/>
      </p:nvGrpSpPr>
      <p:grpSpPr>
        <a:xfrm>
          <a:off x="0" y="0"/>
          <a:ext cx="0" cy="0"/>
          <a:chOff x="0" y="0"/>
          <a:chExt cx="0" cy="0"/>
        </a:xfrm>
      </p:grpSpPr>
      <p:sp>
        <p:nvSpPr>
          <p:cNvPr id="390" name="Google Shape;390;p60"/>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1" name="Google Shape;391;p60"/>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92" name="Google Shape;392;p60"/>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3" name="Google Shape;393;p60"/>
          <p:cNvSpPr/>
          <p:nvPr/>
        </p:nvSpPr>
        <p:spPr>
          <a:xfrm>
            <a:off x="0" y="0"/>
            <a:ext cx="12192000" cy="3564330"/>
          </a:xfrm>
          <a:prstGeom prst="rect">
            <a:avLst/>
          </a:prstGeom>
          <a:solidFill>
            <a:srgbClr val="FFF3CD"/>
          </a:solidFill>
          <a:ln w="12700" cap="flat" cmpd="sng">
            <a:solidFill>
              <a:srgbClr val="FFF3C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4" name="Google Shape;394;p6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Quattrocento Sans"/>
              <a:buNone/>
              <a:defRPr sz="6000"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p6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3200">
                <a:latin typeface="Quattrocento Sans"/>
                <a:ea typeface="Quattrocento Sans"/>
                <a:cs typeface="Quattrocento Sans"/>
                <a:sym typeface="Quattrocento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96" name="Google Shape;396;p60" title="OSPI logo"/>
          <p:cNvPicPr preferRelativeResize="0"/>
          <p:nvPr/>
        </p:nvPicPr>
        <p:blipFill rotWithShape="1">
          <a:blip r:embed="rId2">
            <a:alphaModFix/>
          </a:blip>
          <a:srcRect/>
          <a:stretch/>
        </p:blipFill>
        <p:spPr>
          <a:xfrm>
            <a:off x="310094" y="5954026"/>
            <a:ext cx="4136399" cy="69205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7"/>
        <p:cNvGrpSpPr/>
        <p:nvPr/>
      </p:nvGrpSpPr>
      <p:grpSpPr>
        <a:xfrm>
          <a:off x="0" y="0"/>
          <a:ext cx="0" cy="0"/>
          <a:chOff x="0" y="0"/>
          <a:chExt cx="0" cy="0"/>
        </a:xfrm>
      </p:grpSpPr>
      <p:sp>
        <p:nvSpPr>
          <p:cNvPr id="398" name="Google Shape;398;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p61"/>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3200">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61"/>
          <p:cNvSpPr/>
          <p:nvPr/>
        </p:nvSpPr>
        <p:spPr>
          <a:xfrm>
            <a:off x="0" y="6165408"/>
            <a:ext cx="12192000" cy="685800"/>
          </a:xfrm>
          <a:prstGeom prst="rect">
            <a:avLst/>
          </a:prstGeom>
          <a:solidFill>
            <a:srgbClr val="FFF3CD"/>
          </a:solidFill>
          <a:ln w="12700"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1" name="Google Shape;401;p61"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402" name="Google Shape;402;p61"/>
          <p:cNvSpPr txBox="1">
            <a:spLocks noGrp="1"/>
          </p:cNvSpPr>
          <p:nvPr>
            <p:ph type="dt" idx="10"/>
          </p:nvPr>
        </p:nvSpPr>
        <p:spPr>
          <a:xfrm>
            <a:off x="9709640" y="6304790"/>
            <a:ext cx="1531571"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3" name="Google Shape;403;p61"/>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404" name="Google Shape;404;p61"/>
          <p:cNvSpPr txBox="1">
            <a:spLocks noGrp="1"/>
          </p:cNvSpPr>
          <p:nvPr>
            <p:ph type="ftr" idx="11"/>
          </p:nvPr>
        </p:nvSpPr>
        <p:spPr>
          <a:xfrm>
            <a:off x="3046567" y="6299047"/>
            <a:ext cx="581755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5" name="Google Shape;405;p61"/>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06"/>
        <p:cNvGrpSpPr/>
        <p:nvPr/>
      </p:nvGrpSpPr>
      <p:grpSpPr>
        <a:xfrm>
          <a:off x="0" y="0"/>
          <a:ext cx="0" cy="0"/>
          <a:chOff x="0" y="0"/>
          <a:chExt cx="0" cy="0"/>
        </a:xfrm>
      </p:grpSpPr>
      <p:sp>
        <p:nvSpPr>
          <p:cNvPr id="407" name="Google Shape;407;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8" name="Google Shape;408;p62"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409" name="Google Shape;409;p62"/>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410" name="Google Shape;410;p62"/>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1"/>
        <p:cNvGrpSpPr/>
        <p:nvPr/>
      </p:nvGrpSpPr>
      <p:grpSpPr>
        <a:xfrm>
          <a:off x="0" y="0"/>
          <a:ext cx="0" cy="0"/>
          <a:chOff x="0" y="0"/>
          <a:chExt cx="0" cy="0"/>
        </a:xfrm>
      </p:grpSpPr>
      <p:sp>
        <p:nvSpPr>
          <p:cNvPr id="412" name="Google Shape;412;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6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3733"/>
            </a:lvl1pPr>
            <a:lvl2pPr marL="914400" lvl="1" indent="-381000" algn="l">
              <a:lnSpc>
                <a:spcPct val="90000"/>
              </a:lnSpc>
              <a:spcBef>
                <a:spcPts val="500"/>
              </a:spcBef>
              <a:spcAft>
                <a:spcPts val="0"/>
              </a:spcAft>
              <a:buSzPts val="2400"/>
              <a:buChar char="•"/>
              <a:defRPr sz="3200"/>
            </a:lvl2pPr>
            <a:lvl3pPr marL="1371600" lvl="2" indent="-355600" algn="l">
              <a:lnSpc>
                <a:spcPct val="90000"/>
              </a:lnSpc>
              <a:spcBef>
                <a:spcPts val="500"/>
              </a:spcBef>
              <a:spcAft>
                <a:spcPts val="0"/>
              </a:spcAft>
              <a:buSzPts val="2000"/>
              <a:buChar char="•"/>
              <a:defRPr sz="2667"/>
            </a:lvl3pPr>
            <a:lvl4pPr marL="1828800" lvl="3" indent="-342900" algn="l">
              <a:lnSpc>
                <a:spcPct val="90000"/>
              </a:lnSpc>
              <a:spcBef>
                <a:spcPts val="500"/>
              </a:spcBef>
              <a:spcAft>
                <a:spcPts val="0"/>
              </a:spcAft>
              <a:buSzPts val="1800"/>
              <a:buChar char="•"/>
              <a:defRPr sz="2400"/>
            </a:lvl4pPr>
            <a:lvl5pPr marL="2286000" lvl="4" indent="-342900" algn="l">
              <a:lnSpc>
                <a:spcPct val="90000"/>
              </a:lnSpc>
              <a:spcBef>
                <a:spcPts val="500"/>
              </a:spcBef>
              <a:spcAft>
                <a:spcPts val="0"/>
              </a:spcAft>
              <a:buSzPts val="1800"/>
              <a:buChar char="•"/>
              <a:defRPr sz="2400"/>
            </a:lvl5pPr>
            <a:lvl6pPr marL="2743200" lvl="5" indent="-342900" algn="l">
              <a:lnSpc>
                <a:spcPct val="90000"/>
              </a:lnSpc>
              <a:spcBef>
                <a:spcPts val="500"/>
              </a:spcBef>
              <a:spcAft>
                <a:spcPts val="0"/>
              </a:spcAft>
              <a:buSzPts val="1800"/>
              <a:buChar char="•"/>
              <a:defRPr sz="2400"/>
            </a:lvl6pPr>
            <a:lvl7pPr marL="3200400" lvl="6" indent="-342900" algn="l">
              <a:lnSpc>
                <a:spcPct val="90000"/>
              </a:lnSpc>
              <a:spcBef>
                <a:spcPts val="500"/>
              </a:spcBef>
              <a:spcAft>
                <a:spcPts val="0"/>
              </a:spcAft>
              <a:buSzPts val="1800"/>
              <a:buChar char="•"/>
              <a:defRPr sz="2400"/>
            </a:lvl7pPr>
            <a:lvl8pPr marL="3657600" lvl="7" indent="-342900" algn="l">
              <a:lnSpc>
                <a:spcPct val="90000"/>
              </a:lnSpc>
              <a:spcBef>
                <a:spcPts val="500"/>
              </a:spcBef>
              <a:spcAft>
                <a:spcPts val="0"/>
              </a:spcAft>
              <a:buSzPts val="1800"/>
              <a:buChar char="•"/>
              <a:defRPr sz="2400"/>
            </a:lvl8pPr>
            <a:lvl9pPr marL="4114800" lvl="8" indent="-342900" algn="l">
              <a:lnSpc>
                <a:spcPct val="90000"/>
              </a:lnSpc>
              <a:spcBef>
                <a:spcPts val="500"/>
              </a:spcBef>
              <a:spcAft>
                <a:spcPts val="0"/>
              </a:spcAft>
              <a:buSzPts val="1800"/>
              <a:buChar char="•"/>
              <a:defRPr sz="2400"/>
            </a:lvl9pPr>
          </a:lstStyle>
          <a:p>
            <a:endParaRPr/>
          </a:p>
        </p:txBody>
      </p:sp>
      <p:sp>
        <p:nvSpPr>
          <p:cNvPr id="414" name="Google Shape;414;p6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3733"/>
            </a:lvl1pPr>
            <a:lvl2pPr marL="914400" lvl="1" indent="-381000" algn="l">
              <a:lnSpc>
                <a:spcPct val="90000"/>
              </a:lnSpc>
              <a:spcBef>
                <a:spcPts val="500"/>
              </a:spcBef>
              <a:spcAft>
                <a:spcPts val="0"/>
              </a:spcAft>
              <a:buSzPts val="2400"/>
              <a:buChar char="•"/>
              <a:defRPr sz="3200"/>
            </a:lvl2pPr>
            <a:lvl3pPr marL="1371600" lvl="2" indent="-355600" algn="l">
              <a:lnSpc>
                <a:spcPct val="90000"/>
              </a:lnSpc>
              <a:spcBef>
                <a:spcPts val="500"/>
              </a:spcBef>
              <a:spcAft>
                <a:spcPts val="0"/>
              </a:spcAft>
              <a:buSzPts val="2000"/>
              <a:buChar char="•"/>
              <a:defRPr sz="2667"/>
            </a:lvl3pPr>
            <a:lvl4pPr marL="1828800" lvl="3" indent="-342900" algn="l">
              <a:lnSpc>
                <a:spcPct val="90000"/>
              </a:lnSpc>
              <a:spcBef>
                <a:spcPts val="500"/>
              </a:spcBef>
              <a:spcAft>
                <a:spcPts val="0"/>
              </a:spcAft>
              <a:buSzPts val="1800"/>
              <a:buChar char="•"/>
              <a:defRPr sz="2400"/>
            </a:lvl4pPr>
            <a:lvl5pPr marL="2286000" lvl="4" indent="-342900" algn="l">
              <a:lnSpc>
                <a:spcPct val="90000"/>
              </a:lnSpc>
              <a:spcBef>
                <a:spcPts val="500"/>
              </a:spcBef>
              <a:spcAft>
                <a:spcPts val="0"/>
              </a:spcAft>
              <a:buSzPts val="1800"/>
              <a:buChar char="•"/>
              <a:defRPr sz="2400"/>
            </a:lvl5pPr>
            <a:lvl6pPr marL="2743200" lvl="5" indent="-342900" algn="l">
              <a:lnSpc>
                <a:spcPct val="90000"/>
              </a:lnSpc>
              <a:spcBef>
                <a:spcPts val="500"/>
              </a:spcBef>
              <a:spcAft>
                <a:spcPts val="0"/>
              </a:spcAft>
              <a:buSzPts val="1800"/>
              <a:buChar char="•"/>
              <a:defRPr sz="2400"/>
            </a:lvl6pPr>
            <a:lvl7pPr marL="3200400" lvl="6" indent="-342900" algn="l">
              <a:lnSpc>
                <a:spcPct val="90000"/>
              </a:lnSpc>
              <a:spcBef>
                <a:spcPts val="500"/>
              </a:spcBef>
              <a:spcAft>
                <a:spcPts val="0"/>
              </a:spcAft>
              <a:buSzPts val="1800"/>
              <a:buChar char="•"/>
              <a:defRPr sz="2400"/>
            </a:lvl7pPr>
            <a:lvl8pPr marL="3657600" lvl="7" indent="-342900" algn="l">
              <a:lnSpc>
                <a:spcPct val="90000"/>
              </a:lnSpc>
              <a:spcBef>
                <a:spcPts val="500"/>
              </a:spcBef>
              <a:spcAft>
                <a:spcPts val="0"/>
              </a:spcAft>
              <a:buSzPts val="1800"/>
              <a:buChar char="•"/>
              <a:defRPr sz="2400"/>
            </a:lvl8pPr>
            <a:lvl9pPr marL="4114800" lvl="8" indent="-342900" algn="l">
              <a:lnSpc>
                <a:spcPct val="90000"/>
              </a:lnSpc>
              <a:spcBef>
                <a:spcPts val="500"/>
              </a:spcBef>
              <a:spcAft>
                <a:spcPts val="0"/>
              </a:spcAft>
              <a:buSzPts val="1800"/>
              <a:buChar char="•"/>
              <a:defRPr sz="2400"/>
            </a:lvl9pPr>
          </a:lstStyle>
          <a:p>
            <a:endParaRPr/>
          </a:p>
        </p:txBody>
      </p:sp>
      <p:sp>
        <p:nvSpPr>
          <p:cNvPr id="415" name="Google Shape;415;p6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16" name="Google Shape;416;p6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17" name="Google Shape;417;p63"/>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8"/>
        <p:cNvGrpSpPr/>
        <p:nvPr/>
      </p:nvGrpSpPr>
      <p:grpSpPr>
        <a:xfrm>
          <a:off x="0" y="0"/>
          <a:ext cx="0" cy="0"/>
          <a:chOff x="0" y="0"/>
          <a:chExt cx="0" cy="0"/>
        </a:xfrm>
      </p:grpSpPr>
      <p:sp>
        <p:nvSpPr>
          <p:cNvPr id="419" name="Google Shape;41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nect with OSPI">
  <p:cSld name="Connect with OSPI">
    <p:spTree>
      <p:nvGrpSpPr>
        <p:cNvPr id="1" name="Shape 420"/>
        <p:cNvGrpSpPr/>
        <p:nvPr/>
      </p:nvGrpSpPr>
      <p:grpSpPr>
        <a:xfrm>
          <a:off x="0" y="0"/>
          <a:ext cx="0" cy="0"/>
          <a:chOff x="0" y="0"/>
          <a:chExt cx="0" cy="0"/>
        </a:xfrm>
      </p:grpSpPr>
      <p:sp>
        <p:nvSpPr>
          <p:cNvPr id="421" name="Google Shape;421;p65"/>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2" name="Google Shape;422;p65"/>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23" name="Google Shape;423;p65"/>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424" name="Google Shape;424;p65" title="OSPI logo"/>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425" name="Google Shape;425;p65"/>
          <p:cNvSpPr txBox="1"/>
          <p:nvPr/>
        </p:nvSpPr>
        <p:spPr>
          <a:xfrm>
            <a:off x="1837346" y="2290273"/>
            <a:ext cx="8015955"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Connect with us!</a:t>
            </a:r>
            <a:endParaRPr sz="1400" b="0" i="0" u="none" strike="noStrike" cap="none">
              <a:solidFill>
                <a:srgbClr val="000000"/>
              </a:solidFill>
              <a:latin typeface="Arial"/>
              <a:ea typeface="Arial"/>
              <a:cs typeface="Arial"/>
              <a:sym typeface="Arial"/>
            </a:endParaRPr>
          </a:p>
        </p:txBody>
      </p:sp>
      <p:sp>
        <p:nvSpPr>
          <p:cNvPr id="426" name="Google Shape;426;p65"/>
          <p:cNvSpPr/>
          <p:nvPr/>
        </p:nvSpPr>
        <p:spPr>
          <a:xfrm>
            <a:off x="0" y="3247402"/>
            <a:ext cx="12192000" cy="3610598"/>
          </a:xfrm>
          <a:prstGeom prst="rect">
            <a:avLst/>
          </a:prstGeom>
          <a:solidFill>
            <a:srgbClr val="FFF3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7" name="Google Shape;427;p65" title="Facebook Icon"/>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428" name="Google Shape;428;p65" title="Website Icon"/>
          <p:cNvPicPr preferRelativeResize="0"/>
          <p:nvPr/>
        </p:nvPicPr>
        <p:blipFill rotWithShape="1">
          <a:blip r:embed="rId4">
            <a:alphaModFix/>
          </a:blip>
          <a:srcRect/>
          <a:stretch/>
        </p:blipFill>
        <p:spPr>
          <a:xfrm>
            <a:off x="1914909" y="3815951"/>
            <a:ext cx="553212" cy="539718"/>
          </a:xfrm>
          <a:prstGeom prst="rect">
            <a:avLst/>
          </a:prstGeom>
          <a:noFill/>
          <a:ln>
            <a:noFill/>
          </a:ln>
        </p:spPr>
      </p:pic>
      <p:pic>
        <p:nvPicPr>
          <p:cNvPr id="429" name="Google Shape;429;p65" title="LinkedIn Icon"/>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430" name="Google Shape;430;p65" title="Medium Icon"/>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431" name="Google Shape;431;p65" title="Twitter Icon"/>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432" name="Google Shape;432;p65" title="YouTube Icon"/>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433" name="Google Shape;433;p65"/>
          <p:cNvSpPr txBox="1"/>
          <p:nvPr/>
        </p:nvSpPr>
        <p:spPr>
          <a:xfrm>
            <a:off x="7181113" y="3863209"/>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facebook.com/waospi</a:t>
            </a:r>
            <a:endParaRPr sz="2000" b="0" i="0" u="none" strike="noStrike" cap="none">
              <a:solidFill>
                <a:schemeClr val="dk1"/>
              </a:solidFill>
              <a:latin typeface="Calibri"/>
              <a:ea typeface="Calibri"/>
              <a:cs typeface="Calibri"/>
              <a:sym typeface="Calibri"/>
            </a:endParaRPr>
          </a:p>
        </p:txBody>
      </p:sp>
      <p:sp>
        <p:nvSpPr>
          <p:cNvPr id="434" name="Google Shape;434;p65"/>
          <p:cNvSpPr txBox="1"/>
          <p:nvPr/>
        </p:nvSpPr>
        <p:spPr>
          <a:xfrm>
            <a:off x="2620317" y="4852987"/>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twitter.com/waospi</a:t>
            </a:r>
            <a:endParaRPr sz="2000" b="0" i="0" u="none" strike="noStrike" cap="none">
              <a:solidFill>
                <a:schemeClr val="dk1"/>
              </a:solidFill>
              <a:latin typeface="Calibri"/>
              <a:ea typeface="Calibri"/>
              <a:cs typeface="Calibri"/>
              <a:sym typeface="Calibri"/>
            </a:endParaRPr>
          </a:p>
        </p:txBody>
      </p:sp>
      <p:sp>
        <p:nvSpPr>
          <p:cNvPr id="435" name="Google Shape;435;p65"/>
          <p:cNvSpPr txBox="1"/>
          <p:nvPr/>
        </p:nvSpPr>
        <p:spPr>
          <a:xfrm>
            <a:off x="7155817" y="478376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youtube.com/waospi</a:t>
            </a:r>
            <a:endParaRPr sz="2000" b="0" i="0" u="none" strike="noStrike" cap="none">
              <a:solidFill>
                <a:schemeClr val="dk1"/>
              </a:solidFill>
              <a:latin typeface="Calibri"/>
              <a:ea typeface="Calibri"/>
              <a:cs typeface="Calibri"/>
              <a:sym typeface="Calibri"/>
            </a:endParaRPr>
          </a:p>
        </p:txBody>
      </p:sp>
      <p:sp>
        <p:nvSpPr>
          <p:cNvPr id="436" name="Google Shape;436;p65"/>
          <p:cNvSpPr txBox="1"/>
          <p:nvPr/>
        </p:nvSpPr>
        <p:spPr>
          <a:xfrm>
            <a:off x="2609213" y="570610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medium.com/waospi</a:t>
            </a:r>
            <a:endParaRPr sz="2000" b="0" i="0" u="none" strike="noStrike" cap="none">
              <a:solidFill>
                <a:schemeClr val="dk1"/>
              </a:solidFill>
              <a:latin typeface="Calibri"/>
              <a:ea typeface="Calibri"/>
              <a:cs typeface="Calibri"/>
              <a:sym typeface="Calibri"/>
            </a:endParaRPr>
          </a:p>
        </p:txBody>
      </p:sp>
      <p:sp>
        <p:nvSpPr>
          <p:cNvPr id="437" name="Google Shape;437;p65"/>
          <p:cNvSpPr txBox="1"/>
          <p:nvPr/>
        </p:nvSpPr>
        <p:spPr>
          <a:xfrm>
            <a:off x="7155817" y="5660123"/>
            <a:ext cx="367786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linkedin.com/company/waospi</a:t>
            </a:r>
            <a:endParaRPr sz="2000" b="0" i="0" u="none" strike="noStrike" cap="none">
              <a:solidFill>
                <a:schemeClr val="dk1"/>
              </a:solidFill>
              <a:latin typeface="Calibri"/>
              <a:ea typeface="Calibri"/>
              <a:cs typeface="Calibri"/>
              <a:sym typeface="Calibri"/>
            </a:endParaRPr>
          </a:p>
        </p:txBody>
      </p:sp>
      <p:sp>
        <p:nvSpPr>
          <p:cNvPr id="438" name="Google Shape;438;p65"/>
          <p:cNvSpPr txBox="1"/>
          <p:nvPr/>
        </p:nvSpPr>
        <p:spPr>
          <a:xfrm>
            <a:off x="2597651" y="3868910"/>
            <a:ext cx="270475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k12.wa.us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_BLANK">
  <p:cSld name="BLANK_BLANK">
    <p:spTree>
      <p:nvGrpSpPr>
        <p:cNvPr id="1" name="Shape 439"/>
        <p:cNvGrpSpPr/>
        <p:nvPr/>
      </p:nvGrpSpPr>
      <p:grpSpPr>
        <a:xfrm>
          <a:off x="0" y="0"/>
          <a:ext cx="0" cy="0"/>
          <a:chOff x="0" y="0"/>
          <a:chExt cx="0" cy="0"/>
        </a:xfrm>
      </p:grpSpPr>
      <p:pic>
        <p:nvPicPr>
          <p:cNvPr id="440" name="Google Shape;440;p66"/>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441" name="Google Shape;441;p66"/>
          <p:cNvSpPr txBox="1"/>
          <p:nvPr/>
        </p:nvSpPr>
        <p:spPr>
          <a:xfrm>
            <a:off x="10178041" y="6321973"/>
            <a:ext cx="1885582"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2"/>
                </a:solidFill>
                <a:latin typeface="Quattrocento Sans"/>
                <a:ea typeface="Quattrocento Sans"/>
                <a:cs typeface="Quattrocento Sans"/>
                <a:sym typeface="Quattrocento Sans"/>
              </a:rPr>
              <a:t>November 7, 2019   </a:t>
            </a:r>
            <a:fld id="{00000000-1234-1234-1234-123412341234}" type="slidenum">
              <a:rPr lang="en-US" sz="1200" b="0" i="0" u="none" strike="noStrike" cap="none">
                <a:solidFill>
                  <a:schemeClr val="lt2"/>
                </a:solidFill>
                <a:latin typeface="Quattrocento Sans"/>
                <a:ea typeface="Quattrocento Sans"/>
                <a:cs typeface="Quattrocento Sans"/>
                <a:sym typeface="Quattrocento Sans"/>
              </a:rPr>
              <a:t>‹#›</a:t>
            </a:fld>
            <a:endParaRPr sz="1200" b="0" i="0" u="none" strike="noStrike" cap="none">
              <a:solidFill>
                <a:schemeClr val="lt2"/>
              </a:solidFill>
              <a:latin typeface="Quattrocento Sans"/>
              <a:ea typeface="Quattrocento Sans"/>
              <a:cs typeface="Quattrocento Sans"/>
              <a:sym typeface="Quattrocento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2"/>
        <p:cNvGrpSpPr/>
        <p:nvPr/>
      </p:nvGrpSpPr>
      <p:grpSpPr>
        <a:xfrm>
          <a:off x="0" y="0"/>
          <a:ext cx="0" cy="0"/>
          <a:chOff x="0" y="0"/>
          <a:chExt cx="0" cy="0"/>
        </a:xfrm>
      </p:grpSpPr>
      <p:sp>
        <p:nvSpPr>
          <p:cNvPr id="443" name="Google Shape;443;p67"/>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0"/>
        <p:cNvGrpSpPr/>
        <p:nvPr/>
      </p:nvGrpSpPr>
      <p:grpSpPr>
        <a:xfrm>
          <a:off x="0" y="0"/>
          <a:ext cx="0" cy="0"/>
          <a:chOff x="0" y="0"/>
          <a:chExt cx="0" cy="0"/>
        </a:xfrm>
      </p:grpSpPr>
      <p:sp>
        <p:nvSpPr>
          <p:cNvPr id="451" name="Google Shape;451;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69"/>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3" name="Google Shape;453;p69"/>
          <p:cNvSpPr/>
          <p:nvPr/>
        </p:nvSpPr>
        <p:spPr>
          <a:xfrm>
            <a:off x="0" y="6165408"/>
            <a:ext cx="12192000" cy="685800"/>
          </a:xfrm>
          <a:prstGeom prst="rect">
            <a:avLst/>
          </a:prstGeom>
          <a:solidFill>
            <a:srgbClr val="FFF3CD"/>
          </a:solidFill>
          <a:ln w="12700"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454" name="Google Shape;454;p69"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455" name="Google Shape;455;p69"/>
          <p:cNvSpPr txBox="1">
            <a:spLocks noGrp="1"/>
          </p:cNvSpPr>
          <p:nvPr>
            <p:ph type="dt" idx="10"/>
          </p:nvPr>
        </p:nvSpPr>
        <p:spPr>
          <a:xfrm>
            <a:off x="9709640" y="6304790"/>
            <a:ext cx="153157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6" name="Google Shape;456;p69"/>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457" name="Google Shape;457;p69"/>
          <p:cNvSpPr txBox="1">
            <a:spLocks noGrp="1"/>
          </p:cNvSpPr>
          <p:nvPr>
            <p:ph type="ftr" idx="11"/>
          </p:nvPr>
        </p:nvSpPr>
        <p:spPr>
          <a:xfrm>
            <a:off x="3046567" y="6299047"/>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8" name="Google Shape;458;p69"/>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0"/>
        <p:cNvGrpSpPr/>
        <p:nvPr/>
      </p:nvGrpSpPr>
      <p:grpSpPr>
        <a:xfrm>
          <a:off x="0" y="0"/>
          <a:ext cx="0" cy="0"/>
          <a:chOff x="0" y="0"/>
          <a:chExt cx="0" cy="0"/>
        </a:xfrm>
      </p:grpSpPr>
      <p:sp>
        <p:nvSpPr>
          <p:cNvPr id="331" name="Google Shape;331;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p50"/>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3200">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50"/>
          <p:cNvSpPr/>
          <p:nvPr/>
        </p:nvSpPr>
        <p:spPr>
          <a:xfrm>
            <a:off x="0" y="6165408"/>
            <a:ext cx="12192000" cy="685800"/>
          </a:xfrm>
          <a:prstGeom prst="rect">
            <a:avLst/>
          </a:prstGeom>
          <a:solidFill>
            <a:srgbClr val="FFF3CD"/>
          </a:solidFill>
          <a:ln w="12700"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4" name="Google Shape;334;p50"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335" name="Google Shape;335;p50"/>
          <p:cNvSpPr txBox="1">
            <a:spLocks noGrp="1"/>
          </p:cNvSpPr>
          <p:nvPr>
            <p:ph type="dt" idx="10"/>
          </p:nvPr>
        </p:nvSpPr>
        <p:spPr>
          <a:xfrm>
            <a:off x="9709640" y="6304790"/>
            <a:ext cx="1531571"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6" name="Google Shape;336;p50"/>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37" name="Google Shape;337;p50"/>
          <p:cNvSpPr txBox="1">
            <a:spLocks noGrp="1"/>
          </p:cNvSpPr>
          <p:nvPr>
            <p:ph type="ftr" idx="11"/>
          </p:nvPr>
        </p:nvSpPr>
        <p:spPr>
          <a:xfrm>
            <a:off x="3046567" y="6299047"/>
            <a:ext cx="581755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8" name="Google Shape;338;p50"/>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Slide Alt">
  <p:cSld name="Section Slide Alt">
    <p:spTree>
      <p:nvGrpSpPr>
        <p:cNvPr id="1" name="Shape 459"/>
        <p:cNvGrpSpPr/>
        <p:nvPr/>
      </p:nvGrpSpPr>
      <p:grpSpPr>
        <a:xfrm>
          <a:off x="0" y="0"/>
          <a:ext cx="0" cy="0"/>
          <a:chOff x="0" y="0"/>
          <a:chExt cx="0" cy="0"/>
        </a:xfrm>
      </p:grpSpPr>
      <p:sp>
        <p:nvSpPr>
          <p:cNvPr id="460" name="Google Shape;460;p70"/>
          <p:cNvSpPr/>
          <p:nvPr/>
        </p:nvSpPr>
        <p:spPr>
          <a:xfrm>
            <a:off x="1" y="0"/>
            <a:ext cx="3705012" cy="6858000"/>
          </a:xfrm>
          <a:prstGeom prst="rect">
            <a:avLst/>
          </a:prstGeom>
          <a:solidFill>
            <a:srgbClr val="4040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61" name="Google Shape;461;p70"/>
          <p:cNvSpPr txBox="1"/>
          <p:nvPr/>
        </p:nvSpPr>
        <p:spPr>
          <a:xfrm>
            <a:off x="289862" y="1264089"/>
            <a:ext cx="3125289"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7F5EB"/>
                </a:solidFill>
                <a:latin typeface="Quattrocento Sans"/>
                <a:ea typeface="Quattrocento Sans"/>
                <a:cs typeface="Quattrocento Sans"/>
                <a:sym typeface="Quattrocento Sans"/>
              </a:rPr>
              <a:t>Connect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7F5EB"/>
                </a:solidFill>
                <a:latin typeface="Quattrocento Sans"/>
                <a:ea typeface="Quattrocento Sans"/>
                <a:cs typeface="Quattrocento Sans"/>
                <a:sym typeface="Quattrocento Sans"/>
              </a:rPr>
              <a:t>with us!</a:t>
            </a:r>
            <a:endParaRPr sz="1400" b="0" i="0" u="none" strike="noStrike" cap="none">
              <a:solidFill>
                <a:srgbClr val="000000"/>
              </a:solidFill>
              <a:latin typeface="Arial"/>
              <a:ea typeface="Arial"/>
              <a:cs typeface="Arial"/>
              <a:sym typeface="Arial"/>
            </a:endParaRPr>
          </a:p>
        </p:txBody>
      </p:sp>
      <p:pic>
        <p:nvPicPr>
          <p:cNvPr id="462" name="Google Shape;462;p70" title="OSPI logo"/>
          <p:cNvPicPr preferRelativeResize="0"/>
          <p:nvPr/>
        </p:nvPicPr>
        <p:blipFill rotWithShape="1">
          <a:blip r:embed="rId2">
            <a:alphaModFix/>
          </a:blip>
          <a:srcRect/>
          <a:stretch/>
        </p:blipFill>
        <p:spPr>
          <a:xfrm>
            <a:off x="259323" y="6145006"/>
            <a:ext cx="3127344" cy="49796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3"/>
        <p:cNvGrpSpPr/>
        <p:nvPr/>
      </p:nvGrpSpPr>
      <p:grpSpPr>
        <a:xfrm>
          <a:off x="0" y="0"/>
          <a:ext cx="0" cy="0"/>
          <a:chOff x="0" y="0"/>
          <a:chExt cx="0" cy="0"/>
        </a:xfrm>
      </p:grpSpPr>
      <p:sp>
        <p:nvSpPr>
          <p:cNvPr id="464" name="Google Shape;464;p7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Quattrocen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5" name="Google Shape;465;p7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90908F"/>
              </a:buClr>
              <a:buSzPts val="2400"/>
              <a:buNone/>
              <a:defRPr sz="2400">
                <a:solidFill>
                  <a:srgbClr val="90908F"/>
                </a:solidFill>
              </a:defRPr>
            </a:lvl1pPr>
            <a:lvl2pPr marL="914400" lvl="1" indent="-228600" algn="l">
              <a:lnSpc>
                <a:spcPct val="90000"/>
              </a:lnSpc>
              <a:spcBef>
                <a:spcPts val="500"/>
              </a:spcBef>
              <a:spcAft>
                <a:spcPts val="0"/>
              </a:spcAft>
              <a:buClr>
                <a:srgbClr val="90908F"/>
              </a:buClr>
              <a:buSzPts val="2000"/>
              <a:buNone/>
              <a:defRPr sz="2000">
                <a:solidFill>
                  <a:srgbClr val="90908F"/>
                </a:solidFill>
              </a:defRPr>
            </a:lvl2pPr>
            <a:lvl3pPr marL="1371600" lvl="2" indent="-228600" algn="l">
              <a:lnSpc>
                <a:spcPct val="90000"/>
              </a:lnSpc>
              <a:spcBef>
                <a:spcPts val="500"/>
              </a:spcBef>
              <a:spcAft>
                <a:spcPts val="0"/>
              </a:spcAft>
              <a:buClr>
                <a:srgbClr val="90908F"/>
              </a:buClr>
              <a:buSzPts val="1800"/>
              <a:buNone/>
              <a:defRPr sz="1800">
                <a:solidFill>
                  <a:srgbClr val="90908F"/>
                </a:solidFill>
              </a:defRPr>
            </a:lvl3pPr>
            <a:lvl4pPr marL="1828800" lvl="3" indent="-228600" algn="l">
              <a:lnSpc>
                <a:spcPct val="90000"/>
              </a:lnSpc>
              <a:spcBef>
                <a:spcPts val="500"/>
              </a:spcBef>
              <a:spcAft>
                <a:spcPts val="0"/>
              </a:spcAft>
              <a:buClr>
                <a:srgbClr val="90908F"/>
              </a:buClr>
              <a:buSzPts val="1600"/>
              <a:buNone/>
              <a:defRPr sz="1600">
                <a:solidFill>
                  <a:srgbClr val="90908F"/>
                </a:solidFill>
              </a:defRPr>
            </a:lvl4pPr>
            <a:lvl5pPr marL="2286000" lvl="4" indent="-228600" algn="l">
              <a:lnSpc>
                <a:spcPct val="90000"/>
              </a:lnSpc>
              <a:spcBef>
                <a:spcPts val="500"/>
              </a:spcBef>
              <a:spcAft>
                <a:spcPts val="0"/>
              </a:spcAft>
              <a:buClr>
                <a:srgbClr val="90908F"/>
              </a:buClr>
              <a:buSzPts val="1600"/>
              <a:buNone/>
              <a:defRPr sz="1600">
                <a:solidFill>
                  <a:srgbClr val="90908F"/>
                </a:solidFill>
              </a:defRPr>
            </a:lvl5pPr>
            <a:lvl6pPr marL="2743200" lvl="5" indent="-228600" algn="l">
              <a:lnSpc>
                <a:spcPct val="90000"/>
              </a:lnSpc>
              <a:spcBef>
                <a:spcPts val="500"/>
              </a:spcBef>
              <a:spcAft>
                <a:spcPts val="0"/>
              </a:spcAft>
              <a:buClr>
                <a:srgbClr val="90908F"/>
              </a:buClr>
              <a:buSzPts val="1600"/>
              <a:buNone/>
              <a:defRPr sz="1600">
                <a:solidFill>
                  <a:srgbClr val="90908F"/>
                </a:solidFill>
              </a:defRPr>
            </a:lvl6pPr>
            <a:lvl7pPr marL="3200400" lvl="6" indent="-228600" algn="l">
              <a:lnSpc>
                <a:spcPct val="90000"/>
              </a:lnSpc>
              <a:spcBef>
                <a:spcPts val="500"/>
              </a:spcBef>
              <a:spcAft>
                <a:spcPts val="0"/>
              </a:spcAft>
              <a:buClr>
                <a:srgbClr val="90908F"/>
              </a:buClr>
              <a:buSzPts val="1600"/>
              <a:buNone/>
              <a:defRPr sz="1600">
                <a:solidFill>
                  <a:srgbClr val="90908F"/>
                </a:solidFill>
              </a:defRPr>
            </a:lvl7pPr>
            <a:lvl8pPr marL="3657600" lvl="7" indent="-228600" algn="l">
              <a:lnSpc>
                <a:spcPct val="90000"/>
              </a:lnSpc>
              <a:spcBef>
                <a:spcPts val="500"/>
              </a:spcBef>
              <a:spcAft>
                <a:spcPts val="0"/>
              </a:spcAft>
              <a:buClr>
                <a:srgbClr val="90908F"/>
              </a:buClr>
              <a:buSzPts val="1600"/>
              <a:buNone/>
              <a:defRPr sz="1600">
                <a:solidFill>
                  <a:srgbClr val="90908F"/>
                </a:solidFill>
              </a:defRPr>
            </a:lvl8pPr>
            <a:lvl9pPr marL="4114800" lvl="8" indent="-228600" algn="l">
              <a:lnSpc>
                <a:spcPct val="90000"/>
              </a:lnSpc>
              <a:spcBef>
                <a:spcPts val="500"/>
              </a:spcBef>
              <a:spcAft>
                <a:spcPts val="0"/>
              </a:spcAft>
              <a:buClr>
                <a:srgbClr val="90908F"/>
              </a:buClr>
              <a:buSzPts val="1600"/>
              <a:buNone/>
              <a:defRPr sz="1600">
                <a:solidFill>
                  <a:srgbClr val="90908F"/>
                </a:solidFill>
              </a:defRPr>
            </a:lvl9pPr>
          </a:lstStyle>
          <a:p>
            <a:endParaRPr/>
          </a:p>
        </p:txBody>
      </p:sp>
      <p:pic>
        <p:nvPicPr>
          <p:cNvPr id="466" name="Google Shape;466;p71"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467" name="Google Shape;467;p71"/>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p71"/>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469" name="Google Shape;469;p71"/>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0"/>
        <p:cNvGrpSpPr/>
        <p:nvPr/>
      </p:nvGrpSpPr>
      <p:grpSpPr>
        <a:xfrm>
          <a:off x="0" y="0"/>
          <a:ext cx="0" cy="0"/>
          <a:chOff x="0" y="0"/>
          <a:chExt cx="0" cy="0"/>
        </a:xfrm>
      </p:grpSpPr>
      <p:sp>
        <p:nvSpPr>
          <p:cNvPr id="471" name="Google Shape;471;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2" name="Google Shape;472;p72"/>
          <p:cNvSpPr txBox="1">
            <a:spLocks noGrp="1"/>
          </p:cNvSpPr>
          <p:nvPr>
            <p:ph type="body" idx="1"/>
          </p:nvPr>
        </p:nvSpPr>
        <p:spPr>
          <a:xfrm>
            <a:off x="838200" y="1825625"/>
            <a:ext cx="5181600" cy="418328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3" name="Google Shape;473;p72"/>
          <p:cNvSpPr txBox="1">
            <a:spLocks noGrp="1"/>
          </p:cNvSpPr>
          <p:nvPr>
            <p:ph type="body" idx="2"/>
          </p:nvPr>
        </p:nvSpPr>
        <p:spPr>
          <a:xfrm>
            <a:off x="6172200" y="1825625"/>
            <a:ext cx="5181600" cy="418328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4" name="Google Shape;474;p72"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475" name="Google Shape;475;p72"/>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6" name="Google Shape;476;p72"/>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477" name="Google Shape;477;p72"/>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8"/>
        <p:cNvGrpSpPr/>
        <p:nvPr/>
      </p:nvGrpSpPr>
      <p:grpSpPr>
        <a:xfrm>
          <a:off x="0" y="0"/>
          <a:ext cx="0" cy="0"/>
          <a:chOff x="0" y="0"/>
          <a:chExt cx="0" cy="0"/>
        </a:xfrm>
      </p:grpSpPr>
      <p:sp>
        <p:nvSpPr>
          <p:cNvPr id="479" name="Google Shape;479;p7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p7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1" name="Google Shape;481;p73"/>
          <p:cNvSpPr txBox="1">
            <a:spLocks noGrp="1"/>
          </p:cNvSpPr>
          <p:nvPr>
            <p:ph type="body" idx="2"/>
          </p:nvPr>
        </p:nvSpPr>
        <p:spPr>
          <a:xfrm>
            <a:off x="839788" y="2505075"/>
            <a:ext cx="5157787" cy="35473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2" name="Google Shape;482;p7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3" name="Google Shape;483;p73"/>
          <p:cNvSpPr txBox="1">
            <a:spLocks noGrp="1"/>
          </p:cNvSpPr>
          <p:nvPr>
            <p:ph type="body" idx="4"/>
          </p:nvPr>
        </p:nvSpPr>
        <p:spPr>
          <a:xfrm>
            <a:off x="6172200" y="2505075"/>
            <a:ext cx="5183188" cy="35473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4" name="Google Shape;484;p73"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485" name="Google Shape;485;p73"/>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 name="Google Shape;486;p73"/>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487" name="Google Shape;487;p73"/>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8"/>
        <p:cNvGrpSpPr/>
        <p:nvPr/>
      </p:nvGrpSpPr>
      <p:grpSpPr>
        <a:xfrm>
          <a:off x="0" y="0"/>
          <a:ext cx="0" cy="0"/>
          <a:chOff x="0" y="0"/>
          <a:chExt cx="0" cy="0"/>
        </a:xfrm>
      </p:grpSpPr>
      <p:sp>
        <p:nvSpPr>
          <p:cNvPr id="489" name="Google Shape;489;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0" name="Google Shape;490;p74"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491" name="Google Shape;491;p74"/>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74"/>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493" name="Google Shape;493;p74"/>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4"/>
        <p:cNvGrpSpPr/>
        <p:nvPr/>
      </p:nvGrpSpPr>
      <p:grpSpPr>
        <a:xfrm>
          <a:off x="0" y="0"/>
          <a:ext cx="0" cy="0"/>
          <a:chOff x="0" y="0"/>
          <a:chExt cx="0" cy="0"/>
        </a:xfrm>
      </p:grpSpPr>
      <p:pic>
        <p:nvPicPr>
          <p:cNvPr id="495" name="Google Shape;495;p75"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496" name="Google Shape;496;p75"/>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7" name="Google Shape;497;p75"/>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498" name="Google Shape;498;p75"/>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act &amp; Creative Commons">
  <p:cSld name="Contact &amp; Creative Commons">
    <p:spTree>
      <p:nvGrpSpPr>
        <p:cNvPr id="1" name="Shape 499"/>
        <p:cNvGrpSpPr/>
        <p:nvPr/>
      </p:nvGrpSpPr>
      <p:grpSpPr>
        <a:xfrm>
          <a:off x="0" y="0"/>
          <a:ext cx="0" cy="0"/>
          <a:chOff x="0" y="0"/>
          <a:chExt cx="0" cy="0"/>
        </a:xfrm>
      </p:grpSpPr>
      <p:pic>
        <p:nvPicPr>
          <p:cNvPr id="500" name="Google Shape;500;p76"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pic>
        <p:nvPicPr>
          <p:cNvPr id="501" name="Google Shape;501;p76" descr="CreativeCommons logo&#10;&#10;http://mirrors.creativecommons.org/presskit/buttons/88x31/png/by.png" title="CC Logo "/>
          <p:cNvPicPr preferRelativeResize="0"/>
          <p:nvPr/>
        </p:nvPicPr>
        <p:blipFill rotWithShape="1">
          <a:blip r:embed="rId3">
            <a:alphaModFix/>
          </a:blip>
          <a:srcRect/>
          <a:stretch/>
        </p:blipFill>
        <p:spPr>
          <a:xfrm>
            <a:off x="765041" y="5241583"/>
            <a:ext cx="1124177" cy="393323"/>
          </a:xfrm>
          <a:prstGeom prst="rect">
            <a:avLst/>
          </a:prstGeom>
          <a:noFill/>
          <a:ln>
            <a:noFill/>
          </a:ln>
        </p:spPr>
      </p:pic>
      <p:sp>
        <p:nvSpPr>
          <p:cNvPr id="502" name="Google Shape;502;p76"/>
          <p:cNvSpPr txBox="1"/>
          <p:nvPr/>
        </p:nvSpPr>
        <p:spPr>
          <a:xfrm>
            <a:off x="2250974" y="5115080"/>
            <a:ext cx="8482544"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1800"/>
              <a:buFont typeface="Quattrocento Sans"/>
              <a:buNone/>
            </a:pPr>
            <a:r>
              <a:rPr lang="en-US" sz="1800" b="0" i="0" u="none" strike="noStrike" cap="none">
                <a:solidFill>
                  <a:srgbClr val="40403D"/>
                </a:solidFill>
                <a:latin typeface="Quattrocento Sans"/>
                <a:ea typeface="Quattrocento Sans"/>
                <a:cs typeface="Quattrocento Sans"/>
                <a:sym typeface="Quattrocento Sans"/>
              </a:rPr>
              <a:t>Except where otherwise noted, this work by the </a:t>
            </a:r>
            <a:r>
              <a:rPr lang="en-US" sz="1800" b="0" i="0" u="sng" strike="noStrike" cap="none">
                <a:solidFill>
                  <a:srgbClr val="40403D"/>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Office of Superintendent of Public Instruction </a:t>
            </a:r>
            <a:r>
              <a:rPr lang="en-US" sz="1800" b="0" i="0" u="none" strike="noStrike" cap="none">
                <a:solidFill>
                  <a:srgbClr val="40403D"/>
                </a:solidFill>
                <a:latin typeface="Quattrocento Sans"/>
                <a:ea typeface="Quattrocento Sans"/>
                <a:cs typeface="Quattrocento Sans"/>
                <a:sym typeface="Quattrocento Sans"/>
              </a:rPr>
              <a:t>is licensed under a </a:t>
            </a:r>
            <a:r>
              <a:rPr lang="en-US" sz="1800" b="0" i="0" u="sng" strike="noStrike" cap="none">
                <a:solidFill>
                  <a:srgbClr val="40403D"/>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Creative Commons 4.0 International License</a:t>
            </a:r>
            <a:r>
              <a:rPr lang="en-US" sz="1800" b="0" i="0" u="none" strike="noStrike" cap="none">
                <a:solidFill>
                  <a:srgbClr val="40403D"/>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503" name="Google Shape;503;p76"/>
          <p:cNvSpPr txBox="1"/>
          <p:nvPr/>
        </p:nvSpPr>
        <p:spPr>
          <a:xfrm>
            <a:off x="765041" y="666572"/>
            <a:ext cx="10481093"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4400"/>
              <a:buFont typeface="Quattrocento Sans"/>
              <a:buNone/>
            </a:pPr>
            <a:r>
              <a:rPr lang="en-US" sz="4400" b="0" i="0" u="none" strike="noStrike" cap="none">
                <a:solidFill>
                  <a:srgbClr val="40403D"/>
                </a:solidFill>
                <a:latin typeface="Quattrocento Sans"/>
                <a:ea typeface="Quattrocento Sans"/>
                <a:cs typeface="Quattrocento Sans"/>
                <a:sym typeface="Quattrocento Sans"/>
              </a:rPr>
              <a:t>Contact Us!</a:t>
            </a:r>
            <a:endParaRPr sz="1400" b="0" i="0" u="none" strike="noStrike" cap="none">
              <a:solidFill>
                <a:srgbClr val="000000"/>
              </a:solidFill>
              <a:latin typeface="Arial"/>
              <a:ea typeface="Arial"/>
              <a:cs typeface="Arial"/>
              <a:sym typeface="Arial"/>
            </a:endParaRPr>
          </a:p>
        </p:txBody>
      </p:sp>
      <p:sp>
        <p:nvSpPr>
          <p:cNvPr id="504" name="Google Shape;504;p76"/>
          <p:cNvSpPr txBox="1">
            <a:spLocks noGrp="1"/>
          </p:cNvSpPr>
          <p:nvPr>
            <p:ph type="body" idx="1"/>
          </p:nvPr>
        </p:nvSpPr>
        <p:spPr>
          <a:xfrm>
            <a:off x="765175" y="1624013"/>
            <a:ext cx="10463213" cy="28654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5" name="Google Shape;505;p76"/>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6" name="Google Shape;506;p76"/>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507" name="Google Shape;507;p76"/>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8"/>
        <p:cNvGrpSpPr/>
        <p:nvPr/>
      </p:nvGrpSpPr>
      <p:grpSpPr>
        <a:xfrm>
          <a:off x="0" y="0"/>
          <a:ext cx="0" cy="0"/>
          <a:chOff x="0" y="0"/>
          <a:chExt cx="0" cy="0"/>
        </a:xfrm>
      </p:grpSpPr>
      <p:sp>
        <p:nvSpPr>
          <p:cNvPr id="509" name="Google Shape;509;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 name="Google Shape;510;p7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1" name="Google Shape;511;p7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512" name="Google Shape;512;p77"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513" name="Google Shape;513;p77"/>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4" name="Google Shape;514;p77"/>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515" name="Google Shape;515;p77"/>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6"/>
        <p:cNvGrpSpPr/>
        <p:nvPr/>
      </p:nvGrpSpPr>
      <p:grpSpPr>
        <a:xfrm>
          <a:off x="0" y="0"/>
          <a:ext cx="0" cy="0"/>
          <a:chOff x="0" y="0"/>
          <a:chExt cx="0" cy="0"/>
        </a:xfrm>
      </p:grpSpPr>
      <p:sp>
        <p:nvSpPr>
          <p:cNvPr id="517" name="Google Shape;517;p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8" name="Google Shape;518;p7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19" name="Google Shape;519;p7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520" name="Google Shape;520;p78"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521" name="Google Shape;521;p78"/>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2" name="Google Shape;522;p78"/>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523" name="Google Shape;523;p78"/>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BLANK_BLANK">
  <p:cSld name="1_BLANK_BLANK">
    <p:spTree>
      <p:nvGrpSpPr>
        <p:cNvPr id="1" name="Shape 524"/>
        <p:cNvGrpSpPr/>
        <p:nvPr/>
      </p:nvGrpSpPr>
      <p:grpSpPr>
        <a:xfrm>
          <a:off x="0" y="0"/>
          <a:ext cx="0" cy="0"/>
          <a:chOff x="0" y="0"/>
          <a:chExt cx="0" cy="0"/>
        </a:xfrm>
      </p:grpSpPr>
      <p:pic>
        <p:nvPicPr>
          <p:cNvPr id="525" name="Google Shape;525;p79"/>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526" name="Google Shape;526;p79"/>
          <p:cNvSpPr txBox="1">
            <a:spLocks noGrp="1"/>
          </p:cNvSpPr>
          <p:nvPr>
            <p:ph type="title"/>
          </p:nvPr>
        </p:nvSpPr>
        <p:spPr>
          <a:xfrm>
            <a:off x="838200" y="42227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7" name="Google Shape;527;p79"/>
          <p:cNvSpPr txBox="1">
            <a:spLocks noGrp="1"/>
          </p:cNvSpPr>
          <p:nvPr>
            <p:ph type="body" idx="1"/>
          </p:nvPr>
        </p:nvSpPr>
        <p:spPr>
          <a:xfrm>
            <a:off x="838200" y="1882775"/>
            <a:ext cx="10515600" cy="392747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500"/>
              </a:spcBef>
              <a:spcAft>
                <a:spcPts val="0"/>
              </a:spcAft>
              <a:buClr>
                <a:schemeClr val="dk1"/>
              </a:buClr>
              <a:buSzPts val="2400"/>
              <a:buChar char="•"/>
              <a:defRPr>
                <a:latin typeface="Quattrocento Sans"/>
                <a:ea typeface="Quattrocento Sans"/>
                <a:cs typeface="Quattrocento Sans"/>
                <a:sym typeface="Quattrocento Sans"/>
              </a:defRPr>
            </a:lvl2pPr>
            <a:lvl3pPr marL="1371600" lvl="2" indent="-355600" algn="l">
              <a:lnSpc>
                <a:spcPct val="90000"/>
              </a:lnSpc>
              <a:spcBef>
                <a:spcPts val="500"/>
              </a:spcBef>
              <a:spcAft>
                <a:spcPts val="0"/>
              </a:spcAft>
              <a:buClr>
                <a:schemeClr val="dk1"/>
              </a:buClr>
              <a:buSzPts val="2000"/>
              <a:buChar char="•"/>
              <a:defRPr>
                <a:latin typeface="Quattrocento Sans"/>
                <a:ea typeface="Quattrocento Sans"/>
                <a:cs typeface="Quattrocento Sans"/>
                <a:sym typeface="Quattrocento Sans"/>
              </a:defRPr>
            </a:lvl3pPr>
            <a:lvl4pPr marL="1828800" lvl="3"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4pPr>
            <a:lvl5pPr marL="2286000" lvl="4"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8" name="Google Shape;528;p79"/>
          <p:cNvSpPr txBox="1"/>
          <p:nvPr/>
        </p:nvSpPr>
        <p:spPr>
          <a:xfrm>
            <a:off x="10071279" y="6321973"/>
            <a:ext cx="1992344"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2"/>
                </a:solidFill>
                <a:latin typeface="Quattrocento Sans"/>
                <a:ea typeface="Quattrocento Sans"/>
                <a:cs typeface="Quattrocento Sans"/>
                <a:sym typeface="Quattrocento Sans"/>
              </a:rPr>
              <a:t>November 2019  |   </a:t>
            </a:r>
            <a:fld id="{00000000-1234-1234-1234-123412341234}" type="slidenum">
              <a:rPr lang="en-US" sz="1200" b="0" i="0" u="none" strike="noStrike" cap="none">
                <a:solidFill>
                  <a:schemeClr val="lt2"/>
                </a:solidFill>
                <a:latin typeface="Quattrocento Sans"/>
                <a:ea typeface="Quattrocento Sans"/>
                <a:cs typeface="Quattrocento Sans"/>
                <a:sym typeface="Quattrocento Sans"/>
              </a:rPr>
              <a:t>‹#›</a:t>
            </a:fld>
            <a:endParaRPr sz="1200" b="0" i="0" u="none" strike="noStrike" cap="none">
              <a:solidFill>
                <a:schemeClr val="lt2"/>
              </a:solidFill>
              <a:latin typeface="Quattrocento Sans"/>
              <a:ea typeface="Quattrocento Sans"/>
              <a:cs typeface="Quattrocento Sans"/>
              <a:sym typeface="Quattrocento Sans"/>
            </a:endParaRPr>
          </a:p>
        </p:txBody>
      </p:sp>
      <p:sp>
        <p:nvSpPr>
          <p:cNvPr id="529" name="Google Shape;529;p79"/>
          <p:cNvSpPr/>
          <p:nvPr/>
        </p:nvSpPr>
        <p:spPr>
          <a:xfrm>
            <a:off x="5467333" y="6278316"/>
            <a:ext cx="2066807" cy="30777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2"/>
                </a:solidFill>
                <a:latin typeface="Quattrocento Sans"/>
                <a:ea typeface="Quattrocento Sans"/>
                <a:cs typeface="Quattrocento Sans"/>
                <a:sym typeface="Quattrocento Sans"/>
              </a:rPr>
              <a:t>| </a:t>
            </a:r>
            <a:r>
              <a:rPr lang="en-US" sz="1200" b="0" i="0" u="none" strike="noStrike" cap="none">
                <a:solidFill>
                  <a:schemeClr val="lt2"/>
                </a:solidFill>
                <a:latin typeface="Quattrocento Sans"/>
                <a:ea typeface="Quattrocento Sans"/>
                <a:cs typeface="Quattrocento Sans"/>
                <a:sym typeface="Quattrocento Sans"/>
              </a:rPr>
              <a:t>Special Education</a:t>
            </a:r>
            <a:endParaRPr sz="12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39"/>
        <p:cNvGrpSpPr/>
        <p:nvPr/>
      </p:nvGrpSpPr>
      <p:grpSpPr>
        <a:xfrm>
          <a:off x="0" y="0"/>
          <a:ext cx="0" cy="0"/>
          <a:chOff x="0" y="0"/>
          <a:chExt cx="0" cy="0"/>
        </a:xfrm>
      </p:grpSpPr>
      <p:sp>
        <p:nvSpPr>
          <p:cNvPr id="340" name="Google Shape;34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1" name="Google Shape;341;p51"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342" name="Google Shape;342;p51"/>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43" name="Google Shape;343;p51"/>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4"/>
        <p:cNvGrpSpPr/>
        <p:nvPr/>
      </p:nvGrpSpPr>
      <p:grpSpPr>
        <a:xfrm>
          <a:off x="0" y="0"/>
          <a:ext cx="0" cy="0"/>
          <a:chOff x="0" y="0"/>
          <a:chExt cx="0" cy="0"/>
        </a:xfrm>
      </p:grpSpPr>
      <p:sp>
        <p:nvSpPr>
          <p:cNvPr id="535" name="Google Shape;535;p81"/>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6" name="Google Shape;536;p81"/>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37" name="Google Shape;537;p81"/>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8" name="Google Shape;538;p81"/>
          <p:cNvSpPr/>
          <p:nvPr/>
        </p:nvSpPr>
        <p:spPr>
          <a:xfrm>
            <a:off x="0" y="0"/>
            <a:ext cx="12192000" cy="3564330"/>
          </a:xfrm>
          <a:prstGeom prst="rect">
            <a:avLst/>
          </a:prstGeom>
          <a:solidFill>
            <a:srgbClr val="FFF3CD"/>
          </a:solidFill>
          <a:ln w="12700" cap="flat" cmpd="sng">
            <a:solidFill>
              <a:srgbClr val="FFF3C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9" name="Google Shape;539;p8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Quattrocento Sans"/>
              <a:buNone/>
              <a:defRPr sz="6000"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0" name="Google Shape;540;p8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3200">
                <a:latin typeface="Quattrocento Sans"/>
                <a:ea typeface="Quattrocento Sans"/>
                <a:cs typeface="Quattrocento Sans"/>
                <a:sym typeface="Quattrocento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41" name="Google Shape;541;p81" title="OSPI logo"/>
          <p:cNvPicPr preferRelativeResize="0"/>
          <p:nvPr/>
        </p:nvPicPr>
        <p:blipFill rotWithShape="1">
          <a:blip r:embed="rId2">
            <a:alphaModFix/>
          </a:blip>
          <a:srcRect/>
          <a:stretch/>
        </p:blipFill>
        <p:spPr>
          <a:xfrm>
            <a:off x="310094" y="5954026"/>
            <a:ext cx="4136399" cy="69205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Title and border">
    <p:spTree>
      <p:nvGrpSpPr>
        <p:cNvPr id="1" name="Shape 542"/>
        <p:cNvGrpSpPr/>
        <p:nvPr/>
      </p:nvGrpSpPr>
      <p:grpSpPr>
        <a:xfrm>
          <a:off x="0" y="0"/>
          <a:ext cx="0" cy="0"/>
          <a:chOff x="0" y="0"/>
          <a:chExt cx="0" cy="0"/>
        </a:xfrm>
      </p:grpSpPr>
      <p:sp>
        <p:nvSpPr>
          <p:cNvPr id="543" name="Google Shape;543;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82"/>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545" name="Google Shape;545;p82"/>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6"/>
        <p:cNvGrpSpPr/>
        <p:nvPr/>
      </p:nvGrpSpPr>
      <p:grpSpPr>
        <a:xfrm>
          <a:off x="0" y="0"/>
          <a:ext cx="0" cy="0"/>
          <a:chOff x="0" y="0"/>
          <a:chExt cx="0" cy="0"/>
        </a:xfrm>
      </p:grpSpPr>
      <p:sp>
        <p:nvSpPr>
          <p:cNvPr id="547" name="Google Shape;547;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83"/>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3200">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9" name="Google Shape;549;p83"/>
          <p:cNvSpPr/>
          <p:nvPr/>
        </p:nvSpPr>
        <p:spPr>
          <a:xfrm>
            <a:off x="0" y="6165408"/>
            <a:ext cx="12192000" cy="685800"/>
          </a:xfrm>
          <a:prstGeom prst="rect">
            <a:avLst/>
          </a:prstGeom>
          <a:solidFill>
            <a:srgbClr val="FFF3CD"/>
          </a:solidFill>
          <a:ln w="12700"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50" name="Google Shape;550;p83"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551" name="Google Shape;551;p83"/>
          <p:cNvSpPr txBox="1">
            <a:spLocks noGrp="1"/>
          </p:cNvSpPr>
          <p:nvPr>
            <p:ph type="dt" idx="10"/>
          </p:nvPr>
        </p:nvSpPr>
        <p:spPr>
          <a:xfrm>
            <a:off x="9709640" y="6304790"/>
            <a:ext cx="1531571"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2" name="Google Shape;552;p83"/>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553" name="Google Shape;553;p83"/>
          <p:cNvSpPr txBox="1">
            <a:spLocks noGrp="1"/>
          </p:cNvSpPr>
          <p:nvPr>
            <p:ph type="ftr" idx="11"/>
          </p:nvPr>
        </p:nvSpPr>
        <p:spPr>
          <a:xfrm>
            <a:off x="3046567" y="6299047"/>
            <a:ext cx="581755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4" name="Google Shape;554;p83"/>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cSld name="Title and Border">
    <p:spTree>
      <p:nvGrpSpPr>
        <p:cNvPr id="1" name="Shape 555"/>
        <p:cNvGrpSpPr/>
        <p:nvPr/>
      </p:nvGrpSpPr>
      <p:grpSpPr>
        <a:xfrm>
          <a:off x="0" y="0"/>
          <a:ext cx="0" cy="0"/>
          <a:chOff x="0" y="0"/>
          <a:chExt cx="0" cy="0"/>
        </a:xfrm>
      </p:grpSpPr>
      <p:sp>
        <p:nvSpPr>
          <p:cNvPr id="556" name="Google Shape;556;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7" name="Google Shape;557;p84"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558" name="Google Shape;558;p84"/>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559" name="Google Shape;559;p84"/>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0"/>
        <p:cNvGrpSpPr/>
        <p:nvPr/>
      </p:nvGrpSpPr>
      <p:grpSpPr>
        <a:xfrm>
          <a:off x="0" y="0"/>
          <a:ext cx="0" cy="0"/>
          <a:chOff x="0" y="0"/>
          <a:chExt cx="0" cy="0"/>
        </a:xfrm>
      </p:grpSpPr>
      <p:sp>
        <p:nvSpPr>
          <p:cNvPr id="561" name="Google Shape;561;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2" name="Google Shape;562;p8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3733"/>
            </a:lvl1pPr>
            <a:lvl2pPr marL="914400" lvl="1" indent="-381000" algn="l">
              <a:lnSpc>
                <a:spcPct val="90000"/>
              </a:lnSpc>
              <a:spcBef>
                <a:spcPts val="500"/>
              </a:spcBef>
              <a:spcAft>
                <a:spcPts val="0"/>
              </a:spcAft>
              <a:buSzPts val="2400"/>
              <a:buChar char="•"/>
              <a:defRPr sz="3200"/>
            </a:lvl2pPr>
            <a:lvl3pPr marL="1371600" lvl="2" indent="-355600" algn="l">
              <a:lnSpc>
                <a:spcPct val="90000"/>
              </a:lnSpc>
              <a:spcBef>
                <a:spcPts val="500"/>
              </a:spcBef>
              <a:spcAft>
                <a:spcPts val="0"/>
              </a:spcAft>
              <a:buSzPts val="2000"/>
              <a:buChar char="•"/>
              <a:defRPr sz="2667"/>
            </a:lvl3pPr>
            <a:lvl4pPr marL="1828800" lvl="3" indent="-342900" algn="l">
              <a:lnSpc>
                <a:spcPct val="90000"/>
              </a:lnSpc>
              <a:spcBef>
                <a:spcPts val="500"/>
              </a:spcBef>
              <a:spcAft>
                <a:spcPts val="0"/>
              </a:spcAft>
              <a:buSzPts val="1800"/>
              <a:buChar char="•"/>
              <a:defRPr sz="2400"/>
            </a:lvl4pPr>
            <a:lvl5pPr marL="2286000" lvl="4" indent="-342900" algn="l">
              <a:lnSpc>
                <a:spcPct val="90000"/>
              </a:lnSpc>
              <a:spcBef>
                <a:spcPts val="500"/>
              </a:spcBef>
              <a:spcAft>
                <a:spcPts val="0"/>
              </a:spcAft>
              <a:buSzPts val="1800"/>
              <a:buChar char="•"/>
              <a:defRPr sz="2400"/>
            </a:lvl5pPr>
            <a:lvl6pPr marL="2743200" lvl="5" indent="-342900" algn="l">
              <a:lnSpc>
                <a:spcPct val="90000"/>
              </a:lnSpc>
              <a:spcBef>
                <a:spcPts val="500"/>
              </a:spcBef>
              <a:spcAft>
                <a:spcPts val="0"/>
              </a:spcAft>
              <a:buSzPts val="1800"/>
              <a:buChar char="•"/>
              <a:defRPr sz="2400"/>
            </a:lvl6pPr>
            <a:lvl7pPr marL="3200400" lvl="6" indent="-342900" algn="l">
              <a:lnSpc>
                <a:spcPct val="90000"/>
              </a:lnSpc>
              <a:spcBef>
                <a:spcPts val="500"/>
              </a:spcBef>
              <a:spcAft>
                <a:spcPts val="0"/>
              </a:spcAft>
              <a:buSzPts val="1800"/>
              <a:buChar char="•"/>
              <a:defRPr sz="2400"/>
            </a:lvl7pPr>
            <a:lvl8pPr marL="3657600" lvl="7" indent="-342900" algn="l">
              <a:lnSpc>
                <a:spcPct val="90000"/>
              </a:lnSpc>
              <a:spcBef>
                <a:spcPts val="500"/>
              </a:spcBef>
              <a:spcAft>
                <a:spcPts val="0"/>
              </a:spcAft>
              <a:buSzPts val="1800"/>
              <a:buChar char="•"/>
              <a:defRPr sz="2400"/>
            </a:lvl8pPr>
            <a:lvl9pPr marL="4114800" lvl="8" indent="-342900" algn="l">
              <a:lnSpc>
                <a:spcPct val="90000"/>
              </a:lnSpc>
              <a:spcBef>
                <a:spcPts val="500"/>
              </a:spcBef>
              <a:spcAft>
                <a:spcPts val="0"/>
              </a:spcAft>
              <a:buSzPts val="1800"/>
              <a:buChar char="•"/>
              <a:defRPr sz="2400"/>
            </a:lvl9pPr>
          </a:lstStyle>
          <a:p>
            <a:endParaRPr/>
          </a:p>
        </p:txBody>
      </p:sp>
      <p:sp>
        <p:nvSpPr>
          <p:cNvPr id="563" name="Google Shape;563;p8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3733"/>
            </a:lvl1pPr>
            <a:lvl2pPr marL="914400" lvl="1" indent="-381000" algn="l">
              <a:lnSpc>
                <a:spcPct val="90000"/>
              </a:lnSpc>
              <a:spcBef>
                <a:spcPts val="500"/>
              </a:spcBef>
              <a:spcAft>
                <a:spcPts val="0"/>
              </a:spcAft>
              <a:buSzPts val="2400"/>
              <a:buChar char="•"/>
              <a:defRPr sz="3200"/>
            </a:lvl2pPr>
            <a:lvl3pPr marL="1371600" lvl="2" indent="-355600" algn="l">
              <a:lnSpc>
                <a:spcPct val="90000"/>
              </a:lnSpc>
              <a:spcBef>
                <a:spcPts val="500"/>
              </a:spcBef>
              <a:spcAft>
                <a:spcPts val="0"/>
              </a:spcAft>
              <a:buSzPts val="2000"/>
              <a:buChar char="•"/>
              <a:defRPr sz="2667"/>
            </a:lvl3pPr>
            <a:lvl4pPr marL="1828800" lvl="3" indent="-342900" algn="l">
              <a:lnSpc>
                <a:spcPct val="90000"/>
              </a:lnSpc>
              <a:spcBef>
                <a:spcPts val="500"/>
              </a:spcBef>
              <a:spcAft>
                <a:spcPts val="0"/>
              </a:spcAft>
              <a:buSzPts val="1800"/>
              <a:buChar char="•"/>
              <a:defRPr sz="2400"/>
            </a:lvl4pPr>
            <a:lvl5pPr marL="2286000" lvl="4" indent="-342900" algn="l">
              <a:lnSpc>
                <a:spcPct val="90000"/>
              </a:lnSpc>
              <a:spcBef>
                <a:spcPts val="500"/>
              </a:spcBef>
              <a:spcAft>
                <a:spcPts val="0"/>
              </a:spcAft>
              <a:buSzPts val="1800"/>
              <a:buChar char="•"/>
              <a:defRPr sz="2400"/>
            </a:lvl5pPr>
            <a:lvl6pPr marL="2743200" lvl="5" indent="-342900" algn="l">
              <a:lnSpc>
                <a:spcPct val="90000"/>
              </a:lnSpc>
              <a:spcBef>
                <a:spcPts val="500"/>
              </a:spcBef>
              <a:spcAft>
                <a:spcPts val="0"/>
              </a:spcAft>
              <a:buSzPts val="1800"/>
              <a:buChar char="•"/>
              <a:defRPr sz="2400"/>
            </a:lvl6pPr>
            <a:lvl7pPr marL="3200400" lvl="6" indent="-342900" algn="l">
              <a:lnSpc>
                <a:spcPct val="90000"/>
              </a:lnSpc>
              <a:spcBef>
                <a:spcPts val="500"/>
              </a:spcBef>
              <a:spcAft>
                <a:spcPts val="0"/>
              </a:spcAft>
              <a:buSzPts val="1800"/>
              <a:buChar char="•"/>
              <a:defRPr sz="2400"/>
            </a:lvl7pPr>
            <a:lvl8pPr marL="3657600" lvl="7" indent="-342900" algn="l">
              <a:lnSpc>
                <a:spcPct val="90000"/>
              </a:lnSpc>
              <a:spcBef>
                <a:spcPts val="500"/>
              </a:spcBef>
              <a:spcAft>
                <a:spcPts val="0"/>
              </a:spcAft>
              <a:buSzPts val="1800"/>
              <a:buChar char="•"/>
              <a:defRPr sz="2400"/>
            </a:lvl8pPr>
            <a:lvl9pPr marL="4114800" lvl="8" indent="-342900" algn="l">
              <a:lnSpc>
                <a:spcPct val="90000"/>
              </a:lnSpc>
              <a:spcBef>
                <a:spcPts val="500"/>
              </a:spcBef>
              <a:spcAft>
                <a:spcPts val="0"/>
              </a:spcAft>
              <a:buSzPts val="1800"/>
              <a:buChar char="•"/>
              <a:defRPr sz="2400"/>
            </a:lvl9pPr>
          </a:lstStyle>
          <a:p>
            <a:endParaRPr/>
          </a:p>
        </p:txBody>
      </p:sp>
      <p:sp>
        <p:nvSpPr>
          <p:cNvPr id="564" name="Google Shape;564;p8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5" name="Google Shape;565;p8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6" name="Google Shape;566;p8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a:solidFill>
                  <a:srgbClr val="888888"/>
                </a:solidFill>
              </a:defRPr>
            </a:lvl1pPr>
            <a:lvl2pPr marL="0" marR="0" lvl="1" indent="0" algn="r">
              <a:lnSpc>
                <a:spcPct val="100000"/>
              </a:lnSpc>
              <a:spcBef>
                <a:spcPts val="0"/>
              </a:spcBef>
              <a:spcAft>
                <a:spcPts val="0"/>
              </a:spcAft>
              <a:buClr>
                <a:srgbClr val="000000"/>
              </a:buClr>
              <a:buSzPts val="1300"/>
              <a:buFont typeface="Arial"/>
              <a:buNone/>
              <a:defRPr>
                <a:solidFill>
                  <a:srgbClr val="888888"/>
                </a:solidFill>
              </a:defRPr>
            </a:lvl2pPr>
            <a:lvl3pPr marL="0" marR="0" lvl="2" indent="0" algn="r">
              <a:lnSpc>
                <a:spcPct val="100000"/>
              </a:lnSpc>
              <a:spcBef>
                <a:spcPts val="0"/>
              </a:spcBef>
              <a:spcAft>
                <a:spcPts val="0"/>
              </a:spcAft>
              <a:buClr>
                <a:srgbClr val="000000"/>
              </a:buClr>
              <a:buSzPts val="1300"/>
              <a:buFont typeface="Arial"/>
              <a:buNone/>
              <a:defRPr>
                <a:solidFill>
                  <a:srgbClr val="888888"/>
                </a:solidFill>
              </a:defRPr>
            </a:lvl3pPr>
            <a:lvl4pPr marL="0" marR="0" lvl="3" indent="0" algn="r">
              <a:lnSpc>
                <a:spcPct val="100000"/>
              </a:lnSpc>
              <a:spcBef>
                <a:spcPts val="0"/>
              </a:spcBef>
              <a:spcAft>
                <a:spcPts val="0"/>
              </a:spcAft>
              <a:buClr>
                <a:srgbClr val="000000"/>
              </a:buClr>
              <a:buSzPts val="1300"/>
              <a:buFont typeface="Arial"/>
              <a:buNone/>
              <a:defRPr>
                <a:solidFill>
                  <a:srgbClr val="888888"/>
                </a:solidFill>
              </a:defRPr>
            </a:lvl4pPr>
            <a:lvl5pPr marL="0" marR="0" lvl="4" indent="0" algn="r">
              <a:lnSpc>
                <a:spcPct val="100000"/>
              </a:lnSpc>
              <a:spcBef>
                <a:spcPts val="0"/>
              </a:spcBef>
              <a:spcAft>
                <a:spcPts val="0"/>
              </a:spcAft>
              <a:buClr>
                <a:srgbClr val="000000"/>
              </a:buClr>
              <a:buSzPts val="1300"/>
              <a:buFont typeface="Arial"/>
              <a:buNone/>
              <a:defRPr>
                <a:solidFill>
                  <a:srgbClr val="888888"/>
                </a:solidFill>
              </a:defRPr>
            </a:lvl5pPr>
            <a:lvl6pPr marL="0" marR="0" lvl="5" indent="0" algn="r">
              <a:lnSpc>
                <a:spcPct val="100000"/>
              </a:lnSpc>
              <a:spcBef>
                <a:spcPts val="0"/>
              </a:spcBef>
              <a:spcAft>
                <a:spcPts val="0"/>
              </a:spcAft>
              <a:buClr>
                <a:srgbClr val="000000"/>
              </a:buClr>
              <a:buSzPts val="1300"/>
              <a:buFont typeface="Arial"/>
              <a:buNone/>
              <a:defRPr>
                <a:solidFill>
                  <a:srgbClr val="888888"/>
                </a:solidFill>
              </a:defRPr>
            </a:lvl6pPr>
            <a:lvl7pPr marL="0" marR="0" lvl="6" indent="0" algn="r">
              <a:lnSpc>
                <a:spcPct val="100000"/>
              </a:lnSpc>
              <a:spcBef>
                <a:spcPts val="0"/>
              </a:spcBef>
              <a:spcAft>
                <a:spcPts val="0"/>
              </a:spcAft>
              <a:buClr>
                <a:srgbClr val="000000"/>
              </a:buClr>
              <a:buSzPts val="1300"/>
              <a:buFont typeface="Arial"/>
              <a:buNone/>
              <a:defRPr>
                <a:solidFill>
                  <a:srgbClr val="888888"/>
                </a:solidFill>
              </a:defRPr>
            </a:lvl7pPr>
            <a:lvl8pPr marL="0" marR="0" lvl="7" indent="0" algn="r">
              <a:lnSpc>
                <a:spcPct val="100000"/>
              </a:lnSpc>
              <a:spcBef>
                <a:spcPts val="0"/>
              </a:spcBef>
              <a:spcAft>
                <a:spcPts val="0"/>
              </a:spcAft>
              <a:buClr>
                <a:srgbClr val="000000"/>
              </a:buClr>
              <a:buSzPts val="1300"/>
              <a:buFont typeface="Arial"/>
              <a:buNone/>
              <a:defRPr>
                <a:solidFill>
                  <a:srgbClr val="888888"/>
                </a:solidFill>
              </a:defRPr>
            </a:lvl8pPr>
            <a:lvl9pPr marL="0" marR="0" lvl="8" indent="0" algn="r">
              <a:lnSpc>
                <a:spcPct val="100000"/>
              </a:lnSpc>
              <a:spcBef>
                <a:spcPts val="0"/>
              </a:spcBef>
              <a:spcAft>
                <a:spcPts val="0"/>
              </a:spcAft>
              <a:buClr>
                <a:srgbClr val="000000"/>
              </a:buClr>
              <a:buSzPts val="13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67"/>
        <p:cNvGrpSpPr/>
        <p:nvPr/>
      </p:nvGrpSpPr>
      <p:grpSpPr>
        <a:xfrm>
          <a:off x="0" y="0"/>
          <a:ext cx="0" cy="0"/>
          <a:chOff x="0" y="0"/>
          <a:chExt cx="0" cy="0"/>
        </a:xfrm>
      </p:grpSpPr>
      <p:sp>
        <p:nvSpPr>
          <p:cNvPr id="568" name="Google Shape;568;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nect with OSPI">
  <p:cSld name="Connect with OSPI">
    <p:spTree>
      <p:nvGrpSpPr>
        <p:cNvPr id="1" name="Shape 569"/>
        <p:cNvGrpSpPr/>
        <p:nvPr/>
      </p:nvGrpSpPr>
      <p:grpSpPr>
        <a:xfrm>
          <a:off x="0" y="0"/>
          <a:ext cx="0" cy="0"/>
          <a:chOff x="0" y="0"/>
          <a:chExt cx="0" cy="0"/>
        </a:xfrm>
      </p:grpSpPr>
      <p:sp>
        <p:nvSpPr>
          <p:cNvPr id="570" name="Google Shape;570;p87"/>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1" name="Google Shape;571;p87"/>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72" name="Google Shape;572;p87"/>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573" name="Google Shape;573;p87" title="OSPI logo"/>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574" name="Google Shape;574;p87"/>
          <p:cNvSpPr txBox="1"/>
          <p:nvPr/>
        </p:nvSpPr>
        <p:spPr>
          <a:xfrm>
            <a:off x="1837346" y="2290273"/>
            <a:ext cx="8015955"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Connect with us!</a:t>
            </a:r>
            <a:endParaRPr sz="1400" b="0" i="0" u="none" strike="noStrike" cap="none">
              <a:solidFill>
                <a:srgbClr val="000000"/>
              </a:solidFill>
              <a:latin typeface="Arial"/>
              <a:ea typeface="Arial"/>
              <a:cs typeface="Arial"/>
              <a:sym typeface="Arial"/>
            </a:endParaRPr>
          </a:p>
        </p:txBody>
      </p:sp>
      <p:sp>
        <p:nvSpPr>
          <p:cNvPr id="575" name="Google Shape;575;p87"/>
          <p:cNvSpPr/>
          <p:nvPr/>
        </p:nvSpPr>
        <p:spPr>
          <a:xfrm>
            <a:off x="0" y="3247402"/>
            <a:ext cx="12192000" cy="3610598"/>
          </a:xfrm>
          <a:prstGeom prst="rect">
            <a:avLst/>
          </a:prstGeom>
          <a:solidFill>
            <a:srgbClr val="FFF3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76" name="Google Shape;576;p87" title="Facebook Icon"/>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577" name="Google Shape;577;p87" title="Website Icon"/>
          <p:cNvPicPr preferRelativeResize="0"/>
          <p:nvPr/>
        </p:nvPicPr>
        <p:blipFill rotWithShape="1">
          <a:blip r:embed="rId4">
            <a:alphaModFix/>
          </a:blip>
          <a:srcRect/>
          <a:stretch/>
        </p:blipFill>
        <p:spPr>
          <a:xfrm>
            <a:off x="1914909" y="3815951"/>
            <a:ext cx="553212" cy="539718"/>
          </a:xfrm>
          <a:prstGeom prst="rect">
            <a:avLst/>
          </a:prstGeom>
          <a:noFill/>
          <a:ln>
            <a:noFill/>
          </a:ln>
        </p:spPr>
      </p:pic>
      <p:pic>
        <p:nvPicPr>
          <p:cNvPr id="578" name="Google Shape;578;p87" title="LinkedIn Icon"/>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579" name="Google Shape;579;p87" title="Medium Icon"/>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580" name="Google Shape;580;p87" title="Twitter Icon"/>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581" name="Google Shape;581;p87" title="YouTube Icon"/>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582" name="Google Shape;582;p87"/>
          <p:cNvSpPr txBox="1"/>
          <p:nvPr/>
        </p:nvSpPr>
        <p:spPr>
          <a:xfrm>
            <a:off x="7181113" y="3863209"/>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facebook.com/waospi</a:t>
            </a:r>
            <a:endParaRPr sz="2000" b="0" i="0" u="none" strike="noStrike" cap="none">
              <a:solidFill>
                <a:schemeClr val="dk1"/>
              </a:solidFill>
              <a:latin typeface="Calibri"/>
              <a:ea typeface="Calibri"/>
              <a:cs typeface="Calibri"/>
              <a:sym typeface="Calibri"/>
            </a:endParaRPr>
          </a:p>
        </p:txBody>
      </p:sp>
      <p:sp>
        <p:nvSpPr>
          <p:cNvPr id="583" name="Google Shape;583;p87"/>
          <p:cNvSpPr txBox="1"/>
          <p:nvPr/>
        </p:nvSpPr>
        <p:spPr>
          <a:xfrm>
            <a:off x="2620317" y="4852987"/>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twitter.com/waospi</a:t>
            </a:r>
            <a:endParaRPr sz="2000" b="0" i="0" u="none" strike="noStrike" cap="none">
              <a:solidFill>
                <a:schemeClr val="dk1"/>
              </a:solidFill>
              <a:latin typeface="Calibri"/>
              <a:ea typeface="Calibri"/>
              <a:cs typeface="Calibri"/>
              <a:sym typeface="Calibri"/>
            </a:endParaRPr>
          </a:p>
        </p:txBody>
      </p:sp>
      <p:sp>
        <p:nvSpPr>
          <p:cNvPr id="584" name="Google Shape;584;p87"/>
          <p:cNvSpPr txBox="1"/>
          <p:nvPr/>
        </p:nvSpPr>
        <p:spPr>
          <a:xfrm>
            <a:off x="7155817" y="478376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youtube.com/waospi</a:t>
            </a:r>
            <a:endParaRPr sz="2000" b="0" i="0" u="none" strike="noStrike" cap="none">
              <a:solidFill>
                <a:schemeClr val="dk1"/>
              </a:solidFill>
              <a:latin typeface="Calibri"/>
              <a:ea typeface="Calibri"/>
              <a:cs typeface="Calibri"/>
              <a:sym typeface="Calibri"/>
            </a:endParaRPr>
          </a:p>
        </p:txBody>
      </p:sp>
      <p:sp>
        <p:nvSpPr>
          <p:cNvPr id="585" name="Google Shape;585;p87"/>
          <p:cNvSpPr txBox="1"/>
          <p:nvPr/>
        </p:nvSpPr>
        <p:spPr>
          <a:xfrm>
            <a:off x="2609213" y="570610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medium.com/waospi</a:t>
            </a:r>
            <a:endParaRPr sz="2000" b="0" i="0" u="none" strike="noStrike" cap="none">
              <a:solidFill>
                <a:schemeClr val="dk1"/>
              </a:solidFill>
              <a:latin typeface="Calibri"/>
              <a:ea typeface="Calibri"/>
              <a:cs typeface="Calibri"/>
              <a:sym typeface="Calibri"/>
            </a:endParaRPr>
          </a:p>
        </p:txBody>
      </p:sp>
      <p:sp>
        <p:nvSpPr>
          <p:cNvPr id="586" name="Google Shape;586;p87"/>
          <p:cNvSpPr txBox="1"/>
          <p:nvPr/>
        </p:nvSpPr>
        <p:spPr>
          <a:xfrm>
            <a:off x="7155817" y="5660123"/>
            <a:ext cx="367786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linkedin.com/company/waospi</a:t>
            </a:r>
            <a:endParaRPr sz="2000" b="0" i="0" u="none" strike="noStrike" cap="none">
              <a:solidFill>
                <a:schemeClr val="dk1"/>
              </a:solidFill>
              <a:latin typeface="Calibri"/>
              <a:ea typeface="Calibri"/>
              <a:cs typeface="Calibri"/>
              <a:sym typeface="Calibri"/>
            </a:endParaRPr>
          </a:p>
        </p:txBody>
      </p:sp>
      <p:sp>
        <p:nvSpPr>
          <p:cNvPr id="587" name="Google Shape;587;p87"/>
          <p:cNvSpPr txBox="1"/>
          <p:nvPr/>
        </p:nvSpPr>
        <p:spPr>
          <a:xfrm>
            <a:off x="2597651" y="3868910"/>
            <a:ext cx="270475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k12.wa.us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_BLANK">
  <p:cSld name="BLANK_BLANK">
    <p:spTree>
      <p:nvGrpSpPr>
        <p:cNvPr id="1" name="Shape 588"/>
        <p:cNvGrpSpPr/>
        <p:nvPr/>
      </p:nvGrpSpPr>
      <p:grpSpPr>
        <a:xfrm>
          <a:off x="0" y="0"/>
          <a:ext cx="0" cy="0"/>
          <a:chOff x="0" y="0"/>
          <a:chExt cx="0" cy="0"/>
        </a:xfrm>
      </p:grpSpPr>
      <p:pic>
        <p:nvPicPr>
          <p:cNvPr id="589" name="Google Shape;589;p88"/>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590" name="Google Shape;590;p88"/>
          <p:cNvSpPr txBox="1"/>
          <p:nvPr/>
        </p:nvSpPr>
        <p:spPr>
          <a:xfrm>
            <a:off x="10178041" y="6321973"/>
            <a:ext cx="1885582"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2"/>
                </a:solidFill>
                <a:latin typeface="Quattrocento Sans"/>
                <a:ea typeface="Quattrocento Sans"/>
                <a:cs typeface="Quattrocento Sans"/>
                <a:sym typeface="Quattrocento Sans"/>
              </a:rPr>
              <a:t>November 7, 2019   </a:t>
            </a:r>
            <a:fld id="{00000000-1234-1234-1234-123412341234}" type="slidenum">
              <a:rPr lang="en-US" sz="1200" b="0" i="0" u="none" strike="noStrike" cap="none">
                <a:solidFill>
                  <a:schemeClr val="lt2"/>
                </a:solidFill>
                <a:latin typeface="Quattrocento Sans"/>
                <a:ea typeface="Quattrocento Sans"/>
                <a:cs typeface="Quattrocento Sans"/>
                <a:sym typeface="Quattrocento Sans"/>
              </a:rPr>
              <a:t>‹#›</a:t>
            </a:fld>
            <a:endParaRPr sz="1200" b="0" i="0" u="none" strike="noStrike" cap="none">
              <a:solidFill>
                <a:schemeClr val="lt2"/>
              </a:solidFill>
              <a:latin typeface="Quattrocento Sans"/>
              <a:ea typeface="Quattrocento Sans"/>
              <a:cs typeface="Quattrocento Sans"/>
              <a:sym typeface="Quattrocento San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1"/>
        <p:cNvGrpSpPr/>
        <p:nvPr/>
      </p:nvGrpSpPr>
      <p:grpSpPr>
        <a:xfrm>
          <a:off x="0" y="0"/>
          <a:ext cx="0" cy="0"/>
          <a:chOff x="0" y="0"/>
          <a:chExt cx="0" cy="0"/>
        </a:xfrm>
      </p:grpSpPr>
      <p:sp>
        <p:nvSpPr>
          <p:cNvPr id="592" name="Google Shape;592;p89"/>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344"/>
        <p:cNvGrpSpPr/>
        <p:nvPr/>
      </p:nvGrpSpPr>
      <p:grpSpPr>
        <a:xfrm>
          <a:off x="0" y="0"/>
          <a:ext cx="0" cy="0"/>
          <a:chOff x="0" y="0"/>
          <a:chExt cx="0" cy="0"/>
        </a:xfrm>
      </p:grpSpPr>
      <p:sp>
        <p:nvSpPr>
          <p:cNvPr id="345" name="Google Shape;345;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52"/>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47" name="Google Shape;347;p52"/>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8"/>
        <p:cNvGrpSpPr/>
        <p:nvPr/>
      </p:nvGrpSpPr>
      <p:grpSpPr>
        <a:xfrm>
          <a:off x="0" y="0"/>
          <a:ext cx="0" cy="0"/>
          <a:chOff x="0" y="0"/>
          <a:chExt cx="0" cy="0"/>
        </a:xfrm>
      </p:grpSpPr>
      <p:sp>
        <p:nvSpPr>
          <p:cNvPr id="349" name="Google Shape;349;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5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3733"/>
            </a:lvl1pPr>
            <a:lvl2pPr marL="914400" lvl="1" indent="-381000" algn="l">
              <a:lnSpc>
                <a:spcPct val="90000"/>
              </a:lnSpc>
              <a:spcBef>
                <a:spcPts val="500"/>
              </a:spcBef>
              <a:spcAft>
                <a:spcPts val="0"/>
              </a:spcAft>
              <a:buSzPts val="2400"/>
              <a:buChar char="•"/>
              <a:defRPr sz="3200"/>
            </a:lvl2pPr>
            <a:lvl3pPr marL="1371600" lvl="2" indent="-355600" algn="l">
              <a:lnSpc>
                <a:spcPct val="90000"/>
              </a:lnSpc>
              <a:spcBef>
                <a:spcPts val="500"/>
              </a:spcBef>
              <a:spcAft>
                <a:spcPts val="0"/>
              </a:spcAft>
              <a:buSzPts val="2000"/>
              <a:buChar char="•"/>
              <a:defRPr sz="2667"/>
            </a:lvl3pPr>
            <a:lvl4pPr marL="1828800" lvl="3" indent="-342900" algn="l">
              <a:lnSpc>
                <a:spcPct val="90000"/>
              </a:lnSpc>
              <a:spcBef>
                <a:spcPts val="500"/>
              </a:spcBef>
              <a:spcAft>
                <a:spcPts val="0"/>
              </a:spcAft>
              <a:buSzPts val="1800"/>
              <a:buChar char="•"/>
              <a:defRPr sz="2400"/>
            </a:lvl4pPr>
            <a:lvl5pPr marL="2286000" lvl="4" indent="-342900" algn="l">
              <a:lnSpc>
                <a:spcPct val="90000"/>
              </a:lnSpc>
              <a:spcBef>
                <a:spcPts val="500"/>
              </a:spcBef>
              <a:spcAft>
                <a:spcPts val="0"/>
              </a:spcAft>
              <a:buSzPts val="1800"/>
              <a:buChar char="•"/>
              <a:defRPr sz="2400"/>
            </a:lvl5pPr>
            <a:lvl6pPr marL="2743200" lvl="5" indent="-342900" algn="l">
              <a:lnSpc>
                <a:spcPct val="90000"/>
              </a:lnSpc>
              <a:spcBef>
                <a:spcPts val="500"/>
              </a:spcBef>
              <a:spcAft>
                <a:spcPts val="0"/>
              </a:spcAft>
              <a:buSzPts val="1800"/>
              <a:buChar char="•"/>
              <a:defRPr sz="2400"/>
            </a:lvl6pPr>
            <a:lvl7pPr marL="3200400" lvl="6" indent="-342900" algn="l">
              <a:lnSpc>
                <a:spcPct val="90000"/>
              </a:lnSpc>
              <a:spcBef>
                <a:spcPts val="500"/>
              </a:spcBef>
              <a:spcAft>
                <a:spcPts val="0"/>
              </a:spcAft>
              <a:buSzPts val="1800"/>
              <a:buChar char="•"/>
              <a:defRPr sz="2400"/>
            </a:lvl7pPr>
            <a:lvl8pPr marL="3657600" lvl="7" indent="-342900" algn="l">
              <a:lnSpc>
                <a:spcPct val="90000"/>
              </a:lnSpc>
              <a:spcBef>
                <a:spcPts val="500"/>
              </a:spcBef>
              <a:spcAft>
                <a:spcPts val="0"/>
              </a:spcAft>
              <a:buSzPts val="1800"/>
              <a:buChar char="•"/>
              <a:defRPr sz="2400"/>
            </a:lvl8pPr>
            <a:lvl9pPr marL="4114800" lvl="8" indent="-342900" algn="l">
              <a:lnSpc>
                <a:spcPct val="90000"/>
              </a:lnSpc>
              <a:spcBef>
                <a:spcPts val="500"/>
              </a:spcBef>
              <a:spcAft>
                <a:spcPts val="0"/>
              </a:spcAft>
              <a:buSzPts val="1800"/>
              <a:buChar char="•"/>
              <a:defRPr sz="2400"/>
            </a:lvl9pPr>
          </a:lstStyle>
          <a:p>
            <a:endParaRPr/>
          </a:p>
        </p:txBody>
      </p:sp>
      <p:sp>
        <p:nvSpPr>
          <p:cNvPr id="351" name="Google Shape;351;p5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3733"/>
            </a:lvl1pPr>
            <a:lvl2pPr marL="914400" lvl="1" indent="-381000" algn="l">
              <a:lnSpc>
                <a:spcPct val="90000"/>
              </a:lnSpc>
              <a:spcBef>
                <a:spcPts val="500"/>
              </a:spcBef>
              <a:spcAft>
                <a:spcPts val="0"/>
              </a:spcAft>
              <a:buSzPts val="2400"/>
              <a:buChar char="•"/>
              <a:defRPr sz="3200"/>
            </a:lvl2pPr>
            <a:lvl3pPr marL="1371600" lvl="2" indent="-355600" algn="l">
              <a:lnSpc>
                <a:spcPct val="90000"/>
              </a:lnSpc>
              <a:spcBef>
                <a:spcPts val="500"/>
              </a:spcBef>
              <a:spcAft>
                <a:spcPts val="0"/>
              </a:spcAft>
              <a:buSzPts val="2000"/>
              <a:buChar char="•"/>
              <a:defRPr sz="2667"/>
            </a:lvl3pPr>
            <a:lvl4pPr marL="1828800" lvl="3" indent="-342900" algn="l">
              <a:lnSpc>
                <a:spcPct val="90000"/>
              </a:lnSpc>
              <a:spcBef>
                <a:spcPts val="500"/>
              </a:spcBef>
              <a:spcAft>
                <a:spcPts val="0"/>
              </a:spcAft>
              <a:buSzPts val="1800"/>
              <a:buChar char="•"/>
              <a:defRPr sz="2400"/>
            </a:lvl4pPr>
            <a:lvl5pPr marL="2286000" lvl="4" indent="-342900" algn="l">
              <a:lnSpc>
                <a:spcPct val="90000"/>
              </a:lnSpc>
              <a:spcBef>
                <a:spcPts val="500"/>
              </a:spcBef>
              <a:spcAft>
                <a:spcPts val="0"/>
              </a:spcAft>
              <a:buSzPts val="1800"/>
              <a:buChar char="•"/>
              <a:defRPr sz="2400"/>
            </a:lvl5pPr>
            <a:lvl6pPr marL="2743200" lvl="5" indent="-342900" algn="l">
              <a:lnSpc>
                <a:spcPct val="90000"/>
              </a:lnSpc>
              <a:spcBef>
                <a:spcPts val="500"/>
              </a:spcBef>
              <a:spcAft>
                <a:spcPts val="0"/>
              </a:spcAft>
              <a:buSzPts val="1800"/>
              <a:buChar char="•"/>
              <a:defRPr sz="2400"/>
            </a:lvl6pPr>
            <a:lvl7pPr marL="3200400" lvl="6" indent="-342900" algn="l">
              <a:lnSpc>
                <a:spcPct val="90000"/>
              </a:lnSpc>
              <a:spcBef>
                <a:spcPts val="500"/>
              </a:spcBef>
              <a:spcAft>
                <a:spcPts val="0"/>
              </a:spcAft>
              <a:buSzPts val="1800"/>
              <a:buChar char="•"/>
              <a:defRPr sz="2400"/>
            </a:lvl7pPr>
            <a:lvl8pPr marL="3657600" lvl="7" indent="-342900" algn="l">
              <a:lnSpc>
                <a:spcPct val="90000"/>
              </a:lnSpc>
              <a:spcBef>
                <a:spcPts val="500"/>
              </a:spcBef>
              <a:spcAft>
                <a:spcPts val="0"/>
              </a:spcAft>
              <a:buSzPts val="1800"/>
              <a:buChar char="•"/>
              <a:defRPr sz="2400"/>
            </a:lvl8pPr>
            <a:lvl9pPr marL="4114800" lvl="8" indent="-342900" algn="l">
              <a:lnSpc>
                <a:spcPct val="90000"/>
              </a:lnSpc>
              <a:spcBef>
                <a:spcPts val="500"/>
              </a:spcBef>
              <a:spcAft>
                <a:spcPts val="0"/>
              </a:spcAft>
              <a:buSzPts val="1800"/>
              <a:buChar char="•"/>
              <a:defRPr sz="2400"/>
            </a:lvl9pPr>
          </a:lstStyle>
          <a:p>
            <a:endParaRPr/>
          </a:p>
        </p:txBody>
      </p:sp>
      <p:sp>
        <p:nvSpPr>
          <p:cNvPr id="352" name="Google Shape;352;p5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3" name="Google Shape;353;p5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4" name="Google Shape;354;p53"/>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a:solidFill>
                  <a:srgbClr val="888888"/>
                </a:solidFill>
              </a:defRPr>
            </a:lvl1pPr>
            <a:lvl2pPr marL="0" marR="0" lvl="1" indent="0" algn="r">
              <a:lnSpc>
                <a:spcPct val="100000"/>
              </a:lnSpc>
              <a:spcBef>
                <a:spcPts val="0"/>
              </a:spcBef>
              <a:spcAft>
                <a:spcPts val="0"/>
              </a:spcAft>
              <a:buClr>
                <a:srgbClr val="000000"/>
              </a:buClr>
              <a:buSzPts val="1300"/>
              <a:buFont typeface="Arial"/>
              <a:buNone/>
              <a:defRPr>
                <a:solidFill>
                  <a:srgbClr val="888888"/>
                </a:solidFill>
              </a:defRPr>
            </a:lvl2pPr>
            <a:lvl3pPr marL="0" marR="0" lvl="2" indent="0" algn="r">
              <a:lnSpc>
                <a:spcPct val="100000"/>
              </a:lnSpc>
              <a:spcBef>
                <a:spcPts val="0"/>
              </a:spcBef>
              <a:spcAft>
                <a:spcPts val="0"/>
              </a:spcAft>
              <a:buClr>
                <a:srgbClr val="000000"/>
              </a:buClr>
              <a:buSzPts val="1300"/>
              <a:buFont typeface="Arial"/>
              <a:buNone/>
              <a:defRPr>
                <a:solidFill>
                  <a:srgbClr val="888888"/>
                </a:solidFill>
              </a:defRPr>
            </a:lvl3pPr>
            <a:lvl4pPr marL="0" marR="0" lvl="3" indent="0" algn="r">
              <a:lnSpc>
                <a:spcPct val="100000"/>
              </a:lnSpc>
              <a:spcBef>
                <a:spcPts val="0"/>
              </a:spcBef>
              <a:spcAft>
                <a:spcPts val="0"/>
              </a:spcAft>
              <a:buClr>
                <a:srgbClr val="000000"/>
              </a:buClr>
              <a:buSzPts val="1300"/>
              <a:buFont typeface="Arial"/>
              <a:buNone/>
              <a:defRPr>
                <a:solidFill>
                  <a:srgbClr val="888888"/>
                </a:solidFill>
              </a:defRPr>
            </a:lvl4pPr>
            <a:lvl5pPr marL="0" marR="0" lvl="4" indent="0" algn="r">
              <a:lnSpc>
                <a:spcPct val="100000"/>
              </a:lnSpc>
              <a:spcBef>
                <a:spcPts val="0"/>
              </a:spcBef>
              <a:spcAft>
                <a:spcPts val="0"/>
              </a:spcAft>
              <a:buClr>
                <a:srgbClr val="000000"/>
              </a:buClr>
              <a:buSzPts val="1300"/>
              <a:buFont typeface="Arial"/>
              <a:buNone/>
              <a:defRPr>
                <a:solidFill>
                  <a:srgbClr val="888888"/>
                </a:solidFill>
              </a:defRPr>
            </a:lvl5pPr>
            <a:lvl6pPr marL="0" marR="0" lvl="5" indent="0" algn="r">
              <a:lnSpc>
                <a:spcPct val="100000"/>
              </a:lnSpc>
              <a:spcBef>
                <a:spcPts val="0"/>
              </a:spcBef>
              <a:spcAft>
                <a:spcPts val="0"/>
              </a:spcAft>
              <a:buClr>
                <a:srgbClr val="000000"/>
              </a:buClr>
              <a:buSzPts val="1300"/>
              <a:buFont typeface="Arial"/>
              <a:buNone/>
              <a:defRPr>
                <a:solidFill>
                  <a:srgbClr val="888888"/>
                </a:solidFill>
              </a:defRPr>
            </a:lvl6pPr>
            <a:lvl7pPr marL="0" marR="0" lvl="6" indent="0" algn="r">
              <a:lnSpc>
                <a:spcPct val="100000"/>
              </a:lnSpc>
              <a:spcBef>
                <a:spcPts val="0"/>
              </a:spcBef>
              <a:spcAft>
                <a:spcPts val="0"/>
              </a:spcAft>
              <a:buClr>
                <a:srgbClr val="000000"/>
              </a:buClr>
              <a:buSzPts val="1300"/>
              <a:buFont typeface="Arial"/>
              <a:buNone/>
              <a:defRPr>
                <a:solidFill>
                  <a:srgbClr val="888888"/>
                </a:solidFill>
              </a:defRPr>
            </a:lvl7pPr>
            <a:lvl8pPr marL="0" marR="0" lvl="7" indent="0" algn="r">
              <a:lnSpc>
                <a:spcPct val="100000"/>
              </a:lnSpc>
              <a:spcBef>
                <a:spcPts val="0"/>
              </a:spcBef>
              <a:spcAft>
                <a:spcPts val="0"/>
              </a:spcAft>
              <a:buClr>
                <a:srgbClr val="000000"/>
              </a:buClr>
              <a:buSzPts val="1300"/>
              <a:buFont typeface="Arial"/>
              <a:buNone/>
              <a:defRPr>
                <a:solidFill>
                  <a:srgbClr val="888888"/>
                </a:solidFill>
              </a:defRPr>
            </a:lvl8pPr>
            <a:lvl9pPr marL="0" marR="0" lvl="8" indent="0" algn="r">
              <a:lnSpc>
                <a:spcPct val="100000"/>
              </a:lnSpc>
              <a:spcBef>
                <a:spcPts val="0"/>
              </a:spcBef>
              <a:spcAft>
                <a:spcPts val="0"/>
              </a:spcAft>
              <a:buClr>
                <a:srgbClr val="000000"/>
              </a:buClr>
              <a:buSzPts val="13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55"/>
        <p:cNvGrpSpPr/>
        <p:nvPr/>
      </p:nvGrpSpPr>
      <p:grpSpPr>
        <a:xfrm>
          <a:off x="0" y="0"/>
          <a:ext cx="0" cy="0"/>
          <a:chOff x="0" y="0"/>
          <a:chExt cx="0" cy="0"/>
        </a:xfrm>
      </p:grpSpPr>
      <p:sp>
        <p:nvSpPr>
          <p:cNvPr id="356" name="Google Shape;356;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nect with OSPI">
  <p:cSld name="Connect with OSPI">
    <p:spTree>
      <p:nvGrpSpPr>
        <p:cNvPr id="1" name="Shape 357"/>
        <p:cNvGrpSpPr/>
        <p:nvPr/>
      </p:nvGrpSpPr>
      <p:grpSpPr>
        <a:xfrm>
          <a:off x="0" y="0"/>
          <a:ext cx="0" cy="0"/>
          <a:chOff x="0" y="0"/>
          <a:chExt cx="0" cy="0"/>
        </a:xfrm>
      </p:grpSpPr>
      <p:sp>
        <p:nvSpPr>
          <p:cNvPr id="358" name="Google Shape;358;p55"/>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9" name="Google Shape;359;p55"/>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60" name="Google Shape;360;p55"/>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361" name="Google Shape;361;p55" title="OSPI logo"/>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362" name="Google Shape;362;p55"/>
          <p:cNvSpPr txBox="1"/>
          <p:nvPr/>
        </p:nvSpPr>
        <p:spPr>
          <a:xfrm>
            <a:off x="1837346" y="2290273"/>
            <a:ext cx="8015955"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Connect with us!</a:t>
            </a:r>
            <a:endParaRPr sz="1400" b="0" i="0" u="none" strike="noStrike" cap="none">
              <a:solidFill>
                <a:srgbClr val="000000"/>
              </a:solidFill>
              <a:latin typeface="Arial"/>
              <a:ea typeface="Arial"/>
              <a:cs typeface="Arial"/>
              <a:sym typeface="Arial"/>
            </a:endParaRPr>
          </a:p>
        </p:txBody>
      </p:sp>
      <p:sp>
        <p:nvSpPr>
          <p:cNvPr id="363" name="Google Shape;363;p55"/>
          <p:cNvSpPr/>
          <p:nvPr/>
        </p:nvSpPr>
        <p:spPr>
          <a:xfrm>
            <a:off x="0" y="3247402"/>
            <a:ext cx="12192000" cy="3610598"/>
          </a:xfrm>
          <a:prstGeom prst="rect">
            <a:avLst/>
          </a:prstGeom>
          <a:solidFill>
            <a:srgbClr val="FFF3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4" name="Google Shape;364;p55" title="Facebook Icon"/>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365" name="Google Shape;365;p55" title="Website Icon"/>
          <p:cNvPicPr preferRelativeResize="0"/>
          <p:nvPr/>
        </p:nvPicPr>
        <p:blipFill rotWithShape="1">
          <a:blip r:embed="rId4">
            <a:alphaModFix/>
          </a:blip>
          <a:srcRect/>
          <a:stretch/>
        </p:blipFill>
        <p:spPr>
          <a:xfrm>
            <a:off x="1914909" y="3815951"/>
            <a:ext cx="553212" cy="539718"/>
          </a:xfrm>
          <a:prstGeom prst="rect">
            <a:avLst/>
          </a:prstGeom>
          <a:noFill/>
          <a:ln>
            <a:noFill/>
          </a:ln>
        </p:spPr>
      </p:pic>
      <p:pic>
        <p:nvPicPr>
          <p:cNvPr id="366" name="Google Shape;366;p55" title="LinkedIn Icon"/>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367" name="Google Shape;367;p55" title="Medium Icon"/>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368" name="Google Shape;368;p55" title="Twitter Icon"/>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369" name="Google Shape;369;p55" title="YouTube Icon"/>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370" name="Google Shape;370;p55"/>
          <p:cNvSpPr txBox="1"/>
          <p:nvPr/>
        </p:nvSpPr>
        <p:spPr>
          <a:xfrm>
            <a:off x="7181113" y="3863209"/>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facebook.com/waospi</a:t>
            </a:r>
            <a:endParaRPr sz="2000" b="0" i="0" u="none" strike="noStrike" cap="none">
              <a:solidFill>
                <a:schemeClr val="dk1"/>
              </a:solidFill>
              <a:latin typeface="Calibri"/>
              <a:ea typeface="Calibri"/>
              <a:cs typeface="Calibri"/>
              <a:sym typeface="Calibri"/>
            </a:endParaRPr>
          </a:p>
        </p:txBody>
      </p:sp>
      <p:sp>
        <p:nvSpPr>
          <p:cNvPr id="371" name="Google Shape;371;p55"/>
          <p:cNvSpPr txBox="1"/>
          <p:nvPr/>
        </p:nvSpPr>
        <p:spPr>
          <a:xfrm>
            <a:off x="2620317" y="4852987"/>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twitter.com/waospi</a:t>
            </a:r>
            <a:endParaRPr sz="2000" b="0" i="0" u="none" strike="noStrike" cap="none">
              <a:solidFill>
                <a:schemeClr val="dk1"/>
              </a:solidFill>
              <a:latin typeface="Calibri"/>
              <a:ea typeface="Calibri"/>
              <a:cs typeface="Calibri"/>
              <a:sym typeface="Calibri"/>
            </a:endParaRPr>
          </a:p>
        </p:txBody>
      </p:sp>
      <p:sp>
        <p:nvSpPr>
          <p:cNvPr id="372" name="Google Shape;372;p55"/>
          <p:cNvSpPr txBox="1"/>
          <p:nvPr/>
        </p:nvSpPr>
        <p:spPr>
          <a:xfrm>
            <a:off x="7155817" y="478376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youtube.com/waospi</a:t>
            </a:r>
            <a:endParaRPr sz="2000" b="0" i="0" u="none" strike="noStrike" cap="none">
              <a:solidFill>
                <a:schemeClr val="dk1"/>
              </a:solidFill>
              <a:latin typeface="Calibri"/>
              <a:ea typeface="Calibri"/>
              <a:cs typeface="Calibri"/>
              <a:sym typeface="Calibri"/>
            </a:endParaRPr>
          </a:p>
        </p:txBody>
      </p:sp>
      <p:sp>
        <p:nvSpPr>
          <p:cNvPr id="373" name="Google Shape;373;p55"/>
          <p:cNvSpPr txBox="1"/>
          <p:nvPr/>
        </p:nvSpPr>
        <p:spPr>
          <a:xfrm>
            <a:off x="2609213" y="570610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medium.com/waospi</a:t>
            </a:r>
            <a:endParaRPr sz="2000" b="0" i="0" u="none" strike="noStrike" cap="none">
              <a:solidFill>
                <a:schemeClr val="dk1"/>
              </a:solidFill>
              <a:latin typeface="Calibri"/>
              <a:ea typeface="Calibri"/>
              <a:cs typeface="Calibri"/>
              <a:sym typeface="Calibri"/>
            </a:endParaRPr>
          </a:p>
        </p:txBody>
      </p:sp>
      <p:sp>
        <p:nvSpPr>
          <p:cNvPr id="374" name="Google Shape;374;p55"/>
          <p:cNvSpPr txBox="1"/>
          <p:nvPr/>
        </p:nvSpPr>
        <p:spPr>
          <a:xfrm>
            <a:off x="7155817" y="5660123"/>
            <a:ext cx="367786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linkedin.com/company/waospi</a:t>
            </a:r>
            <a:endParaRPr sz="2000" b="0" i="0" u="none" strike="noStrike" cap="none">
              <a:solidFill>
                <a:schemeClr val="dk1"/>
              </a:solidFill>
              <a:latin typeface="Calibri"/>
              <a:ea typeface="Calibri"/>
              <a:cs typeface="Calibri"/>
              <a:sym typeface="Calibri"/>
            </a:endParaRPr>
          </a:p>
        </p:txBody>
      </p:sp>
      <p:sp>
        <p:nvSpPr>
          <p:cNvPr id="375" name="Google Shape;375;p55"/>
          <p:cNvSpPr txBox="1"/>
          <p:nvPr/>
        </p:nvSpPr>
        <p:spPr>
          <a:xfrm>
            <a:off x="2597651" y="3868910"/>
            <a:ext cx="270475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k12.wa.us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_BLANK">
  <p:cSld name="BLANK_BLANK">
    <p:spTree>
      <p:nvGrpSpPr>
        <p:cNvPr id="1" name="Shape 376"/>
        <p:cNvGrpSpPr/>
        <p:nvPr/>
      </p:nvGrpSpPr>
      <p:grpSpPr>
        <a:xfrm>
          <a:off x="0" y="0"/>
          <a:ext cx="0" cy="0"/>
          <a:chOff x="0" y="0"/>
          <a:chExt cx="0" cy="0"/>
        </a:xfrm>
      </p:grpSpPr>
      <p:pic>
        <p:nvPicPr>
          <p:cNvPr id="377" name="Google Shape;377;p56"/>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378" name="Google Shape;378;p56"/>
          <p:cNvSpPr txBox="1"/>
          <p:nvPr/>
        </p:nvSpPr>
        <p:spPr>
          <a:xfrm>
            <a:off x="10178041" y="6321973"/>
            <a:ext cx="1885582"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2"/>
                </a:solidFill>
                <a:latin typeface="Quattrocento Sans"/>
                <a:ea typeface="Quattrocento Sans"/>
                <a:cs typeface="Quattrocento Sans"/>
                <a:sym typeface="Quattrocento Sans"/>
              </a:rPr>
              <a:t>November 7, 2019   </a:t>
            </a:r>
            <a:fld id="{00000000-1234-1234-1234-123412341234}" type="slidenum">
              <a:rPr lang="en-US" sz="1200" b="0" i="0" u="none" strike="noStrike" cap="none">
                <a:solidFill>
                  <a:schemeClr val="lt2"/>
                </a:solidFill>
                <a:latin typeface="Quattrocento Sans"/>
                <a:ea typeface="Quattrocento Sans"/>
                <a:cs typeface="Quattrocento Sans"/>
                <a:sym typeface="Quattrocento Sans"/>
              </a:rPr>
              <a:t>‹#›</a:t>
            </a:fld>
            <a:endParaRPr sz="1200" b="0" i="0" u="none" strike="noStrike" cap="none">
              <a:solidFill>
                <a:schemeClr val="lt2"/>
              </a:solidFill>
              <a:latin typeface="Quattrocento Sans"/>
              <a:ea typeface="Quattrocento Sans"/>
              <a:cs typeface="Quattrocento Sans"/>
              <a:sym typeface="Quattrocento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9"/>
        <p:cNvGrpSpPr/>
        <p:nvPr/>
      </p:nvGrpSpPr>
      <p:grpSpPr>
        <a:xfrm>
          <a:off x="0" y="0"/>
          <a:ext cx="0" cy="0"/>
          <a:chOff x="0" y="0"/>
          <a:chExt cx="0" cy="0"/>
        </a:xfrm>
      </p:grpSpPr>
      <p:sp>
        <p:nvSpPr>
          <p:cNvPr id="380" name="Google Shape;380;p57"/>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8"/>
        <p:cNvGrpSpPr/>
        <p:nvPr/>
      </p:nvGrpSpPr>
      <p:grpSpPr>
        <a:xfrm>
          <a:off x="0" y="0"/>
          <a:ext cx="0" cy="0"/>
          <a:chOff x="0" y="0"/>
          <a:chExt cx="0" cy="0"/>
        </a:xfrm>
      </p:grpSpPr>
      <p:sp>
        <p:nvSpPr>
          <p:cNvPr id="319" name="Google Shape;319;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0" name="Google Shape;320;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1" name="Google Shape;321;p48"/>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1"/>
        <p:cNvGrpSpPr/>
        <p:nvPr/>
      </p:nvGrpSpPr>
      <p:grpSpPr>
        <a:xfrm>
          <a:off x="0" y="0"/>
          <a:ext cx="0" cy="0"/>
          <a:chOff x="0" y="0"/>
          <a:chExt cx="0" cy="0"/>
        </a:xfrm>
      </p:grpSpPr>
      <p:sp>
        <p:nvSpPr>
          <p:cNvPr id="382" name="Google Shape;382;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3" name="Google Shape;383;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4" name="Google Shape;384;p58"/>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4"/>
        <p:cNvGrpSpPr/>
        <p:nvPr/>
      </p:nvGrpSpPr>
      <p:grpSpPr>
        <a:xfrm>
          <a:off x="0" y="0"/>
          <a:ext cx="0" cy="0"/>
          <a:chOff x="0" y="0"/>
          <a:chExt cx="0" cy="0"/>
        </a:xfrm>
      </p:grpSpPr>
      <p:sp>
        <p:nvSpPr>
          <p:cNvPr id="445" name="Google Shape;445;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6" name="Google Shape;446;p6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47" name="Google Shape;447;p68"/>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48" name="Google Shape;448;p68"/>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449" name="Google Shape;449;p68"/>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0"/>
        <p:cNvGrpSpPr/>
        <p:nvPr/>
      </p:nvGrpSpPr>
      <p:grpSpPr>
        <a:xfrm>
          <a:off x="0" y="0"/>
          <a:ext cx="0" cy="0"/>
          <a:chOff x="0" y="0"/>
          <a:chExt cx="0" cy="0"/>
        </a:xfrm>
      </p:grpSpPr>
      <p:sp>
        <p:nvSpPr>
          <p:cNvPr id="531" name="Google Shape;531;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2" name="Google Shape;532;p8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3" name="Google Shape;533;p8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nia.may@k12.wa.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rebecca.lynn@k12.wa.u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naeyc.org/resources/topics/dap-introduc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sdse.org/docs/NASDSE_LRE.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k12.wa.us/sites/default/files/public/specialed/pubdocs/LRE-Case-Study.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headstartinclusion.org/training-materials/extended-professional-development-packages/embedded-learning-opportunities/"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cgcs.org/cms/lib/DC00001581/Centricity/Domain/313/IDEA%20Best%20Practices%20Document%20Final.pdf" TargetMode="Externa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hyperlink" Target="https://intensiveintervention.org/resource/supporting-students-disabilities-school-and-home"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rpm.fpg.unc.edu/instructor-area/module-1-learning-guides" TargetMode="External"/><Relationship Id="rId3" Type="http://schemas.openxmlformats.org/officeDocument/2006/relationships/hyperlink" Target="https://ectacenter.org/topics/disaster/tele-intervention.asp" TargetMode="External"/><Relationship Id="rId7" Type="http://schemas.openxmlformats.org/officeDocument/2006/relationships/hyperlink" Target="http://headstartinclusion.org/training-materials/extended-professional-development-packages/embedded-learning-opportunitie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dasycenter.org/resources/covid-19-information-and-resources/" TargetMode="External"/><Relationship Id="rId5" Type="http://schemas.openxmlformats.org/officeDocument/2006/relationships/hyperlink" Target="https://www.naeyc.org/accreditation/early-learning/considerations-using-ELP-standards" TargetMode="External"/><Relationship Id="rId4" Type="http://schemas.openxmlformats.org/officeDocument/2006/relationships/hyperlink" Target="https://www.dec-sped.org/covid-1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k12.wa.us/sites/default/files/public/communications/Reopening%20Washington%20Schools%202020%20Early%20Learning%20Planning%20Guide.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challengingbehavior.cbcs.usf.edu/index.html" TargetMode="External"/><Relationship Id="rId5" Type="http://schemas.openxmlformats.org/officeDocument/2006/relationships/hyperlink" Target="http://ectacenter.org/~pdfs/pubs/rating-iep.pdf" TargetMode="External"/><Relationship Id="rId4" Type="http://schemas.openxmlformats.org/officeDocument/2006/relationships/hyperlink" Target="https://www.parentcenterhub.org/placement-overvie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wkDOPxewP48&amp;feature=youtu.be" TargetMode="External"/><Relationship Id="rId2" Type="http://schemas.openxmlformats.org/officeDocument/2006/relationships/notesSlide" Target="../notesSlides/notesSlide30.xml"/><Relationship Id="rId1" Type="http://schemas.openxmlformats.org/officeDocument/2006/relationships/slideLayout" Target="../slideLayouts/slideLayout32.xml"/><Relationship Id="rId4" Type="http://schemas.openxmlformats.org/officeDocument/2006/relationships/hyperlink" Target="https://www.k12.wa.us/sites/default/files/public/specialed/monthlyupdates/LRE-Case-Study-1of3-Elem-Beh.ppt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drive.google.com/file/d/1g24Vb5DCNxCB3sUrcMAryg7eyNbwQ-Eo/view" TargetMode="External"/><Relationship Id="rId2" Type="http://schemas.openxmlformats.org/officeDocument/2006/relationships/notesSlide" Target="../notesSlides/notesSlide31.xml"/><Relationship Id="rId1" Type="http://schemas.openxmlformats.org/officeDocument/2006/relationships/slideLayout" Target="../slideLayouts/slideLayout31.xml"/><Relationship Id="rId6" Type="http://schemas.openxmlformats.org/officeDocument/2006/relationships/hyperlink" Target="https://ncesd.zoom.us/webinar/register/WN_I4Zitk-dTUeCZocpyJ6wAQ" TargetMode="External"/><Relationship Id="rId5" Type="http://schemas.openxmlformats.org/officeDocument/2006/relationships/hyperlink" Target="https://ncesd.zoom.us/webinar/register/WN_EBSVBcVCTuqqEjg3Y3g3mg" TargetMode="External"/><Relationship Id="rId4" Type="http://schemas.openxmlformats.org/officeDocument/2006/relationships/hyperlink" Target="https://ncesd.zoom.us/webinar/register/WN_W9VHP1tyTOG_aPoAnmf2AQ"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k12.wa.us/" TargetMode="External"/><Relationship Id="rId2" Type="http://schemas.openxmlformats.org/officeDocument/2006/relationships/notesSlide" Target="../notesSlides/notesSlide34.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hyperlink" Target="https://creativecommons.org/licenses/by/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lipart-library.com/data_images/141710.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ideadata.org/sites/default/files/media/documents/2020-07/Ed_Environments_White_Paper.pdf"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pbs.org/parents/read-along"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s://ideadata.org/sites/default/files/media/documents/2020-07/Ed_Environments_White_Paper.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93"/>
          <p:cNvSpPr txBox="1">
            <a:spLocks noGrp="1"/>
          </p:cNvSpPr>
          <p:nvPr>
            <p:ph type="ctrTitle"/>
          </p:nvPr>
        </p:nvSpPr>
        <p:spPr>
          <a:xfrm>
            <a:off x="289214" y="1125605"/>
            <a:ext cx="11627003" cy="2387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5400"/>
              <a:buFont typeface="Quattrocento Sans"/>
              <a:buNone/>
            </a:pPr>
            <a:r>
              <a:rPr lang="en-US" b="1">
                <a:latin typeface="Quattrocento Sans"/>
                <a:ea typeface="Quattrocento Sans"/>
                <a:cs typeface="Quattrocento Sans"/>
                <a:sym typeface="Quattrocento Sans"/>
              </a:rPr>
              <a:t>AESD/OSPI</a:t>
            </a:r>
            <a:br>
              <a:rPr lang="en-US" b="1">
                <a:latin typeface="Quattrocento Sans"/>
                <a:ea typeface="Quattrocento Sans"/>
                <a:cs typeface="Quattrocento Sans"/>
                <a:sym typeface="Quattrocento Sans"/>
              </a:rPr>
            </a:br>
            <a:r>
              <a:rPr lang="en-US" b="1">
                <a:latin typeface="Quattrocento Sans"/>
                <a:ea typeface="Quattrocento Sans"/>
                <a:cs typeface="Quattrocento Sans"/>
                <a:sym typeface="Quattrocento Sans"/>
              </a:rPr>
              <a:t>LRE Case Studies Series – 3 of 3</a:t>
            </a:r>
            <a:endParaRPr b="1">
              <a:latin typeface="Quattrocento Sans"/>
              <a:ea typeface="Quattrocento Sans"/>
              <a:cs typeface="Quattrocento Sans"/>
              <a:sym typeface="Quattrocento Sans"/>
            </a:endParaRPr>
          </a:p>
        </p:txBody>
      </p:sp>
      <p:sp>
        <p:nvSpPr>
          <p:cNvPr id="622" name="Google Shape;622;p93"/>
          <p:cNvSpPr txBox="1"/>
          <p:nvPr/>
        </p:nvSpPr>
        <p:spPr>
          <a:xfrm>
            <a:off x="289214" y="3996117"/>
            <a:ext cx="3132851" cy="159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0403D"/>
              </a:buClr>
              <a:buSzPts val="4000"/>
              <a:buFont typeface="Arial"/>
              <a:buNone/>
            </a:pPr>
            <a:r>
              <a:rPr lang="en-US" sz="3600" b="0" i="0" u="none" strike="noStrike" cap="none">
                <a:solidFill>
                  <a:srgbClr val="40403D"/>
                </a:solidFill>
                <a:latin typeface="Quattrocento Sans"/>
                <a:ea typeface="Quattrocento Sans"/>
                <a:cs typeface="Quattrocento Sans"/>
                <a:sym typeface="Quattrocento Sans"/>
              </a:rPr>
              <a:t>Tania May</a:t>
            </a:r>
            <a:endParaRPr sz="3600" b="0" i="0" u="none" strike="noStrike" cap="none">
              <a:solidFill>
                <a:srgbClr val="40403D"/>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40403D"/>
              </a:buClr>
              <a:buSzPts val="4000"/>
              <a:buFont typeface="Arial"/>
              <a:buNone/>
            </a:pPr>
            <a:r>
              <a:rPr lang="en-US" sz="2400" b="0" i="0" u="none" strike="noStrike" cap="none">
                <a:solidFill>
                  <a:srgbClr val="40403D"/>
                </a:solidFill>
                <a:latin typeface="Quattrocento Sans"/>
                <a:ea typeface="Quattrocento Sans"/>
                <a:cs typeface="Quattrocento Sans"/>
                <a:sym typeface="Quattrocento Sans"/>
              </a:rPr>
              <a:t>Director</a:t>
            </a:r>
            <a:endParaRPr sz="2400" b="0" i="0" u="none" strike="noStrike" cap="none">
              <a:solidFill>
                <a:srgbClr val="40403D"/>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40403D"/>
              </a:buClr>
              <a:buSzPts val="4000"/>
              <a:buFont typeface="Arial"/>
              <a:buNone/>
            </a:pPr>
            <a:r>
              <a:rPr lang="en-US" sz="2400" b="0" i="0" u="sng" strike="noStrike" cap="none">
                <a:solidFill>
                  <a:srgbClr val="0070C0"/>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tania.may@k12.wa.us</a:t>
            </a:r>
            <a:r>
              <a:rPr lang="en-US" sz="2400" b="0" i="0" u="none" strike="noStrike" cap="none">
                <a:solidFill>
                  <a:srgbClr val="0070C0"/>
                </a:solidFill>
                <a:latin typeface="Quattrocento Sans"/>
                <a:ea typeface="Quattrocento Sans"/>
                <a:cs typeface="Quattrocento Sans"/>
                <a:sym typeface="Quattrocento Sans"/>
              </a:rPr>
              <a:t>  </a:t>
            </a:r>
            <a:endParaRPr sz="2400" b="0" i="0" u="none" strike="noStrike" cap="none">
              <a:solidFill>
                <a:srgbClr val="0070C0"/>
              </a:solidFill>
              <a:latin typeface="Quattrocento Sans"/>
              <a:ea typeface="Quattrocento Sans"/>
              <a:cs typeface="Quattrocento Sans"/>
              <a:sym typeface="Quattrocento Sans"/>
            </a:endParaRPr>
          </a:p>
        </p:txBody>
      </p:sp>
      <p:sp>
        <p:nvSpPr>
          <p:cNvPr id="624" name="Google Shape;624;p93"/>
          <p:cNvSpPr txBox="1"/>
          <p:nvPr/>
        </p:nvSpPr>
        <p:spPr>
          <a:xfrm>
            <a:off x="3693098" y="3996117"/>
            <a:ext cx="4059382" cy="159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0403D"/>
              </a:buClr>
              <a:buSzPts val="4000"/>
              <a:buFont typeface="Arial"/>
              <a:buNone/>
            </a:pPr>
            <a:r>
              <a:rPr lang="en-US" sz="3600" b="0" i="0" u="none" strike="noStrike" cap="none">
                <a:solidFill>
                  <a:srgbClr val="40403D"/>
                </a:solidFill>
                <a:latin typeface="Quattrocento Sans"/>
                <a:ea typeface="Quattrocento Sans"/>
                <a:cs typeface="Quattrocento Sans"/>
                <a:sym typeface="Quattrocento Sans"/>
              </a:rPr>
              <a:t>Ryan Guzman</a:t>
            </a:r>
            <a:endParaRPr sz="3600" b="0" i="0" u="none" strike="noStrike" cap="none">
              <a:solidFill>
                <a:srgbClr val="40403D"/>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40403D"/>
              </a:buClr>
              <a:buSzPts val="4000"/>
              <a:buFont typeface="Arial"/>
              <a:buNone/>
            </a:pPr>
            <a:r>
              <a:rPr lang="en-US" sz="2400" b="0" i="0" u="none" strike="noStrike" cap="none">
                <a:solidFill>
                  <a:srgbClr val="40403D"/>
                </a:solidFill>
                <a:latin typeface="Quattrocento Sans"/>
                <a:ea typeface="Quattrocento Sans"/>
                <a:cs typeface="Quattrocento Sans"/>
                <a:sym typeface="Quattrocento Sans"/>
              </a:rPr>
              <a:t>ECSE/619 Coordinator</a:t>
            </a:r>
            <a:endParaRPr sz="2400" b="0" i="0" u="none" strike="noStrike" cap="none">
              <a:solidFill>
                <a:srgbClr val="40403D"/>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40403D"/>
              </a:buClr>
              <a:buSzPts val="4000"/>
              <a:buFont typeface="Arial"/>
              <a:buNone/>
            </a:pPr>
            <a:r>
              <a:rPr lang="en-US" sz="2400" b="0" i="0" u="sng" strike="noStrike" cap="none">
                <a:solidFill>
                  <a:srgbClr val="0070C0"/>
                </a:solidFill>
                <a:latin typeface="Quattrocento Sans"/>
                <a:ea typeface="Quattrocento Sans"/>
                <a:cs typeface="Quattrocento Sans"/>
                <a:sym typeface="Quattrocento Sans"/>
              </a:rPr>
              <a:t>ryan.guzman@k12.wa.us</a:t>
            </a:r>
            <a:endParaRPr sz="2400" b="0" i="0" u="none" strike="noStrike" cap="none">
              <a:solidFill>
                <a:srgbClr val="0070C0"/>
              </a:solidFill>
              <a:latin typeface="Quattrocento Sans"/>
              <a:ea typeface="Quattrocento Sans"/>
              <a:cs typeface="Quattrocento Sans"/>
              <a:sym typeface="Quattrocento Sans"/>
            </a:endParaRPr>
          </a:p>
        </p:txBody>
      </p:sp>
      <p:sp>
        <p:nvSpPr>
          <p:cNvPr id="623" name="Google Shape;623;p93"/>
          <p:cNvSpPr txBox="1"/>
          <p:nvPr/>
        </p:nvSpPr>
        <p:spPr>
          <a:xfrm>
            <a:off x="8023514" y="3996117"/>
            <a:ext cx="3879272" cy="159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0403D"/>
              </a:buClr>
              <a:buSzPts val="4000"/>
              <a:buFont typeface="Arial"/>
              <a:buNone/>
            </a:pPr>
            <a:r>
              <a:rPr lang="en-US" sz="3600" b="0" i="0" u="none" strike="noStrike" cap="none">
                <a:solidFill>
                  <a:srgbClr val="40403D"/>
                </a:solidFill>
                <a:latin typeface="Quattrocento Sans"/>
                <a:ea typeface="Quattrocento Sans"/>
                <a:cs typeface="Quattrocento Sans"/>
                <a:sym typeface="Quattrocento Sans"/>
              </a:rPr>
              <a:t>Dr. Rebecca Lynn</a:t>
            </a:r>
            <a:endParaRPr sz="3600" b="0" i="0" u="none" strike="noStrike" cap="none">
              <a:solidFill>
                <a:srgbClr val="40403D"/>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40403D"/>
              </a:buClr>
              <a:buSzPts val="4000"/>
              <a:buFont typeface="Arial"/>
              <a:buNone/>
            </a:pPr>
            <a:r>
              <a:rPr lang="en-US" sz="2400" b="0" i="0" u="none" strike="noStrike" cap="none">
                <a:solidFill>
                  <a:srgbClr val="40403D"/>
                </a:solidFill>
                <a:latin typeface="Quattrocento Sans"/>
                <a:ea typeface="Quattrocento Sans"/>
                <a:cs typeface="Quattrocento Sans"/>
                <a:sym typeface="Quattrocento Sans"/>
              </a:rPr>
              <a:t>Program Supervisor</a:t>
            </a:r>
            <a:endParaRPr sz="2400" b="0" i="0" u="none" strike="noStrike" cap="none">
              <a:solidFill>
                <a:srgbClr val="40403D"/>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40403D"/>
              </a:buClr>
              <a:buSzPts val="4000"/>
              <a:buFont typeface="Arial"/>
              <a:buNone/>
            </a:pPr>
            <a:r>
              <a:rPr lang="en-US" sz="2400" b="0" i="0" u="sng" strike="noStrike" cap="none">
                <a:solidFill>
                  <a:srgbClr val="0070C0"/>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rebecca.lynn@k12.wa.us</a:t>
            </a:r>
            <a:r>
              <a:rPr lang="en-US" sz="2400" b="0" i="0" u="none" strike="noStrike" cap="none">
                <a:solidFill>
                  <a:srgbClr val="0070C0"/>
                </a:solidFill>
                <a:latin typeface="Quattrocento Sans"/>
                <a:ea typeface="Quattrocento Sans"/>
                <a:cs typeface="Quattrocento Sans"/>
                <a:sym typeface="Quattrocento Sans"/>
              </a:rPr>
              <a:t>  </a:t>
            </a:r>
            <a:endParaRPr sz="2400" b="0" i="0" u="none" strike="noStrike" cap="none">
              <a:solidFill>
                <a:srgbClr val="0070C0"/>
              </a:solidFill>
              <a:latin typeface="Quattrocento Sans"/>
              <a:ea typeface="Quattrocento Sans"/>
              <a:cs typeface="Quattrocento Sans"/>
              <a:sym typeface="Quattrocento Sans"/>
            </a:endParaRPr>
          </a:p>
        </p:txBody>
      </p:sp>
      <p:sp>
        <p:nvSpPr>
          <p:cNvPr id="625" name="Google Shape;625;p93"/>
          <p:cNvSpPr/>
          <p:nvPr/>
        </p:nvSpPr>
        <p:spPr>
          <a:xfrm>
            <a:off x="8436994" y="188715"/>
            <a:ext cx="3479223"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40403D"/>
              </a:buClr>
              <a:buSzPts val="2400"/>
              <a:buFont typeface="Quattrocento Sans"/>
              <a:buNone/>
            </a:pPr>
            <a:r>
              <a:rPr lang="en-US" sz="2400" b="1" i="0" u="none" strike="noStrike" cap="none">
                <a:solidFill>
                  <a:srgbClr val="40403D"/>
                </a:solidFill>
                <a:latin typeface="Quattrocento Sans"/>
                <a:ea typeface="Quattrocento Sans"/>
                <a:cs typeface="Quattrocento Sans"/>
                <a:sym typeface="Quattrocento Sans"/>
              </a:rPr>
              <a:t>September 30, 2020</a:t>
            </a:r>
            <a:endParaRPr sz="2400" b="1" i="0" u="none" strike="noStrike" cap="none">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a:t>Special Considerations for ECSE:</a:t>
            </a:r>
            <a:endParaRPr/>
          </a:p>
        </p:txBody>
      </p:sp>
      <p:sp>
        <p:nvSpPr>
          <p:cNvPr id="704" name="Google Shape;704;p102"/>
          <p:cNvSpPr txBox="1">
            <a:spLocks noGrp="1"/>
          </p:cNvSpPr>
          <p:nvPr>
            <p:ph type="body" idx="1"/>
          </p:nvPr>
        </p:nvSpPr>
        <p:spPr>
          <a:xfrm>
            <a:off x="838200" y="1517715"/>
            <a:ext cx="10515600" cy="4255861"/>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a:t>Developmentally appropriate practice (</a:t>
            </a:r>
            <a:r>
              <a:rPr lang="en-US" u="sng">
                <a:solidFill>
                  <a:schemeClr val="hlink"/>
                </a:solidFill>
                <a:hlinkClick r:id="rId3"/>
              </a:rPr>
              <a:t>DAP</a:t>
            </a:r>
            <a:r>
              <a:rPr lang="en-US"/>
              <a:t>) is a framework designed to promote young children’s optimal learning and development. To make decisions that reflect best practices, educators take into consideration what they know about</a:t>
            </a:r>
            <a:endParaRPr/>
          </a:p>
          <a:p>
            <a:pPr marL="457200" lvl="0" indent="-342900" algn="l" rtl="0">
              <a:lnSpc>
                <a:spcPct val="90000"/>
              </a:lnSpc>
              <a:spcBef>
                <a:spcPts val="1000"/>
              </a:spcBef>
              <a:spcAft>
                <a:spcPts val="0"/>
              </a:spcAft>
              <a:buClr>
                <a:schemeClr val="dk1"/>
              </a:buClr>
              <a:buSzPts val="1800"/>
              <a:buChar char="•"/>
            </a:pPr>
            <a:r>
              <a:rPr lang="en-US"/>
              <a:t> Child development and learning</a:t>
            </a:r>
            <a:endParaRPr/>
          </a:p>
          <a:p>
            <a:pPr marL="457200" lvl="0" indent="-342900" algn="l" rtl="0">
              <a:lnSpc>
                <a:spcPct val="90000"/>
              </a:lnSpc>
              <a:spcBef>
                <a:spcPts val="1000"/>
              </a:spcBef>
              <a:spcAft>
                <a:spcPts val="0"/>
              </a:spcAft>
              <a:buClr>
                <a:schemeClr val="dk1"/>
              </a:buClr>
              <a:buSzPts val="1800"/>
              <a:buChar char="•"/>
            </a:pPr>
            <a:r>
              <a:rPr lang="en-US"/>
              <a:t> Each child as an individual</a:t>
            </a:r>
            <a:endParaRPr/>
          </a:p>
          <a:p>
            <a:pPr marL="457200" lvl="0" indent="-342900" algn="l" rtl="0">
              <a:lnSpc>
                <a:spcPct val="90000"/>
              </a:lnSpc>
              <a:spcBef>
                <a:spcPts val="1000"/>
              </a:spcBef>
              <a:spcAft>
                <a:spcPts val="0"/>
              </a:spcAft>
              <a:buClr>
                <a:schemeClr val="dk1"/>
              </a:buClr>
              <a:buSzPts val="1800"/>
              <a:buChar char="•"/>
            </a:pPr>
            <a:r>
              <a:rPr lang="en-US"/>
              <a:t> Each child’s social and cultural context</a:t>
            </a:r>
            <a:endParaRPr/>
          </a:p>
          <a:p>
            <a:pPr marL="457200" lvl="0" indent="-228600" algn="l" rtl="0">
              <a:lnSpc>
                <a:spcPct val="90000"/>
              </a:lnSpc>
              <a:spcBef>
                <a:spcPts val="1000"/>
              </a:spcBef>
              <a:spcAft>
                <a:spcPts val="0"/>
              </a:spcAft>
              <a:buClr>
                <a:schemeClr val="dk1"/>
              </a:buClr>
              <a:buSzPts val="1800"/>
              <a:buNone/>
            </a:pPr>
            <a:endParaRPr/>
          </a:p>
        </p:txBody>
      </p:sp>
      <p:sp>
        <p:nvSpPr>
          <p:cNvPr id="705" name="Google Shape;705;p102"/>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a:t>The ECSE IEP Team will : </a:t>
            </a:r>
            <a:endParaRPr/>
          </a:p>
        </p:txBody>
      </p:sp>
      <p:sp>
        <p:nvSpPr>
          <p:cNvPr id="712" name="Google Shape;712;p103">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600"/>
              </a:spcAft>
              <a:buSzPts val="1600"/>
              <a:buNone/>
            </a:pPr>
            <a:fld id="{00000000-1234-1234-1234-123412341234}" type="slidenum">
              <a:rPr lang="en-US" sz="760">
                <a:solidFill>
                  <a:srgbClr val="888888"/>
                </a:solidFill>
              </a:rPr>
              <a:t>11</a:t>
            </a:fld>
            <a:endParaRPr sz="760">
              <a:solidFill>
                <a:srgbClr val="888888"/>
              </a:solidFill>
            </a:endParaRPr>
          </a:p>
        </p:txBody>
      </p:sp>
      <p:sp>
        <p:nvSpPr>
          <p:cNvPr id="714" name="Google Shape;714;p103"/>
          <p:cNvSpPr/>
          <p:nvPr/>
        </p:nvSpPr>
        <p:spPr>
          <a:xfrm>
            <a:off x="607290" y="1563593"/>
            <a:ext cx="7643091" cy="4525963"/>
          </a:xfrm>
          <a:prstGeom prst="rect">
            <a:avLst/>
          </a:prstGeom>
          <a:noFill/>
          <a:ln>
            <a:noFill/>
          </a:ln>
        </p:spPr>
        <p:txBody>
          <a:bodyPr spcFirstLastPara="1" wrap="square" lIns="91425" tIns="45700" rIns="91425" bIns="45700" anchor="t" anchorCtr="0">
            <a:noAutofit/>
          </a:bodyPr>
          <a:lstStyle/>
          <a:p>
            <a:pPr marL="457200" marR="0" lvl="0" indent="-349250" algn="l" rtl="0">
              <a:lnSpc>
                <a:spcPct val="90000"/>
              </a:lnSpc>
              <a:spcBef>
                <a:spcPts val="0"/>
              </a:spcBef>
              <a:spcAft>
                <a:spcPts val="0"/>
              </a:spcAft>
              <a:buClr>
                <a:schemeClr val="dk1"/>
              </a:buClr>
              <a:buSzPts val="2800"/>
              <a:buFont typeface="Arial"/>
              <a:buChar char="•"/>
            </a:pPr>
            <a:r>
              <a:rPr lang="en-US" sz="2800">
                <a:solidFill>
                  <a:schemeClr val="dk1"/>
                </a:solidFill>
                <a:latin typeface="Quattrocento Sans"/>
                <a:ea typeface="Quattrocento Sans"/>
                <a:cs typeface="Quattrocento Sans"/>
                <a:sym typeface="Quattrocento Sans"/>
              </a:rPr>
              <a:t>Involve Averie’s family in scheduling decisions and establish a predictable schedule for disseminating information.</a:t>
            </a:r>
            <a:endParaRPr/>
          </a:p>
          <a:p>
            <a:pPr marL="457200" marR="0" lvl="0" indent="-171450" algn="l" rtl="0">
              <a:lnSpc>
                <a:spcPct val="90000"/>
              </a:lnSpc>
              <a:spcBef>
                <a:spcPts val="600"/>
              </a:spcBef>
              <a:spcAft>
                <a:spcPts val="0"/>
              </a:spcAft>
              <a:buNone/>
            </a:pPr>
            <a:endParaRPr sz="2800">
              <a:solidFill>
                <a:schemeClr val="dk1"/>
              </a:solidFill>
              <a:latin typeface="Quattrocento Sans"/>
              <a:ea typeface="Quattrocento Sans"/>
              <a:cs typeface="Quattrocento Sans"/>
              <a:sym typeface="Quattrocento Sans"/>
            </a:endParaRPr>
          </a:p>
          <a:p>
            <a:pPr marL="457200" marR="0" lvl="0" indent="-349250" algn="l" rtl="0">
              <a:lnSpc>
                <a:spcPct val="90000"/>
              </a:lnSpc>
              <a:spcBef>
                <a:spcPts val="600"/>
              </a:spcBef>
              <a:spcAft>
                <a:spcPts val="600"/>
              </a:spcAft>
              <a:buClr>
                <a:schemeClr val="dk1"/>
              </a:buClr>
              <a:buSzPts val="2800"/>
              <a:buFont typeface="Arial"/>
              <a:buChar char="•"/>
            </a:pPr>
            <a:r>
              <a:rPr lang="en-US" sz="2800">
                <a:solidFill>
                  <a:schemeClr val="dk1"/>
                </a:solidFill>
                <a:latin typeface="Quattrocento Sans"/>
                <a:ea typeface="Quattrocento Sans"/>
                <a:cs typeface="Quattrocento Sans"/>
                <a:sym typeface="Quattrocento Sans"/>
              </a:rPr>
              <a:t>Engaging Averie’s family in collecting evidence (work samples, photographs, videos) of her progress toward learning goals, inviting them to participate in the process of documenting their child’s learning. </a:t>
            </a:r>
            <a:endParaRPr sz="2800" b="1">
              <a:solidFill>
                <a:schemeClr val="dk1"/>
              </a:solidFill>
              <a:latin typeface="Quattrocento Sans"/>
              <a:ea typeface="Quattrocento Sans"/>
              <a:cs typeface="Quattrocento Sans"/>
              <a:sym typeface="Quattrocento Sans"/>
            </a:endParaRPr>
          </a:p>
        </p:txBody>
      </p:sp>
      <p:pic>
        <p:nvPicPr>
          <p:cNvPr id="713" name="Google Shape;713;p103" descr="Image of young children playing with wooden blocks on top of a rug."/>
          <p:cNvPicPr preferRelativeResize="0">
            <a:picLocks noGrp="1"/>
          </p:cNvPicPr>
          <p:nvPr>
            <p:ph type="body" idx="4294967295"/>
          </p:nvPr>
        </p:nvPicPr>
        <p:blipFill rotWithShape="1">
          <a:blip r:embed="rId3">
            <a:alphaModFix/>
          </a:blip>
          <a:srcRect/>
          <a:stretch/>
        </p:blipFill>
        <p:spPr>
          <a:xfrm>
            <a:off x="8426450" y="604838"/>
            <a:ext cx="3765550" cy="5648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04"/>
          <p:cNvSpPr txBox="1">
            <a:spLocks noGrp="1"/>
          </p:cNvSpPr>
          <p:nvPr>
            <p:ph type="title"/>
          </p:nvPr>
        </p:nvSpPr>
        <p:spPr>
          <a:xfrm>
            <a:off x="588137" y="50010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a:t>The ECSE IEP Team will : </a:t>
            </a:r>
            <a:endParaRPr/>
          </a:p>
        </p:txBody>
      </p:sp>
      <p:sp>
        <p:nvSpPr>
          <p:cNvPr id="721" name="Google Shape;721;p104"/>
          <p:cNvSpPr txBox="1">
            <a:spLocks noGrp="1"/>
          </p:cNvSpPr>
          <p:nvPr>
            <p:ph type="body" idx="1"/>
          </p:nvPr>
        </p:nvSpPr>
        <p:spPr>
          <a:xfrm>
            <a:off x="588125" y="1587000"/>
            <a:ext cx="7168200" cy="4463100"/>
          </a:xfrm>
          <a:prstGeom prst="rect">
            <a:avLst/>
          </a:prstGeom>
          <a:noFill/>
          <a:ln>
            <a:noFill/>
          </a:ln>
        </p:spPr>
        <p:txBody>
          <a:bodyPr spcFirstLastPara="1" wrap="square" lIns="91425" tIns="45700" rIns="91425" bIns="45700" anchor="t" anchorCtr="0">
            <a:noAutofit/>
          </a:bodyPr>
          <a:lstStyle/>
          <a:p>
            <a:pPr marL="342900" marR="47625" lvl="0" indent="-342900" algn="l" rtl="0">
              <a:lnSpc>
                <a:spcPct val="90000"/>
              </a:lnSpc>
              <a:spcBef>
                <a:spcPts val="0"/>
              </a:spcBef>
              <a:spcAft>
                <a:spcPts val="0"/>
              </a:spcAft>
              <a:buSzPts val="1800"/>
              <a:buFont typeface="Arial"/>
              <a:buChar char="•"/>
            </a:pPr>
            <a:r>
              <a:rPr lang="en-US" sz="2400">
                <a:latin typeface="Quattrocento Sans"/>
                <a:ea typeface="Quattrocento Sans"/>
                <a:cs typeface="Quattrocento Sans"/>
                <a:sym typeface="Quattrocento Sans"/>
              </a:rPr>
              <a:t>Scaffold the length of the session to support the needs of Averie and her family (e.g.; A 20-minute OT session will begin with a 10-minute parent orientation with student followed by observation of student with family).</a:t>
            </a:r>
            <a:endParaRPr/>
          </a:p>
          <a:p>
            <a:pPr marL="342900" marR="47625" lvl="0" indent="-228600" algn="l" rtl="0">
              <a:lnSpc>
                <a:spcPct val="90000"/>
              </a:lnSpc>
              <a:spcBef>
                <a:spcPts val="0"/>
              </a:spcBef>
              <a:spcAft>
                <a:spcPts val="0"/>
              </a:spcAft>
              <a:buSzPts val="1800"/>
              <a:buFont typeface="Arial"/>
              <a:buNone/>
            </a:pPr>
            <a:endParaRPr sz="2400"/>
          </a:p>
          <a:p>
            <a:pPr marL="342900" marR="47625" lvl="0" indent="-342900" algn="l" rtl="0">
              <a:lnSpc>
                <a:spcPct val="90000"/>
              </a:lnSpc>
              <a:spcBef>
                <a:spcPts val="0"/>
              </a:spcBef>
              <a:spcAft>
                <a:spcPts val="0"/>
              </a:spcAft>
              <a:buSzPts val="1800"/>
              <a:buFont typeface="Arial"/>
              <a:buChar char="•"/>
            </a:pPr>
            <a:r>
              <a:rPr lang="en-US" sz="2400">
                <a:latin typeface="Quattrocento Sans"/>
                <a:ea typeface="Quattrocento Sans"/>
                <a:cs typeface="Quattrocento Sans"/>
                <a:sym typeface="Quattrocento Sans"/>
              </a:rPr>
              <a:t>Review with Averie’s family recommended environmental setups, including: </a:t>
            </a:r>
            <a:endParaRPr/>
          </a:p>
          <a:p>
            <a:pPr marL="800100" marR="47625" lvl="1" indent="-342900" algn="l" rtl="0">
              <a:lnSpc>
                <a:spcPct val="90000"/>
              </a:lnSpc>
              <a:spcBef>
                <a:spcPts val="0"/>
              </a:spcBef>
              <a:spcAft>
                <a:spcPts val="0"/>
              </a:spcAft>
              <a:buSzPts val="1800"/>
              <a:buFont typeface="Arial"/>
              <a:buChar char="•"/>
            </a:pPr>
            <a:r>
              <a:rPr lang="en-US" sz="2000">
                <a:latin typeface="Quattrocento Sans"/>
                <a:ea typeface="Quattrocento Sans"/>
                <a:cs typeface="Quattrocento Sans"/>
                <a:sym typeface="Quattrocento Sans"/>
              </a:rPr>
              <a:t>what might be too stimulating, </a:t>
            </a:r>
            <a:endParaRPr sz="2000"/>
          </a:p>
          <a:p>
            <a:pPr marL="800100" marR="47625" lvl="1" indent="-342900" algn="l" rtl="0">
              <a:lnSpc>
                <a:spcPct val="90000"/>
              </a:lnSpc>
              <a:spcBef>
                <a:spcPts val="0"/>
              </a:spcBef>
              <a:spcAft>
                <a:spcPts val="0"/>
              </a:spcAft>
              <a:buSzPts val="1800"/>
              <a:buFont typeface="Arial"/>
              <a:buChar char="•"/>
            </a:pPr>
            <a:r>
              <a:rPr lang="en-US" sz="2000">
                <a:latin typeface="Quattrocento Sans"/>
                <a:ea typeface="Quattrocento Sans"/>
                <a:cs typeface="Quattrocento Sans"/>
                <a:sym typeface="Quattrocento Sans"/>
              </a:rPr>
              <a:t>what tools may need to be made available, and </a:t>
            </a:r>
            <a:endParaRPr sz="2000"/>
          </a:p>
          <a:p>
            <a:pPr marL="800100" marR="47625" lvl="1" indent="-342900" algn="l" rtl="0">
              <a:lnSpc>
                <a:spcPct val="90000"/>
              </a:lnSpc>
              <a:spcBef>
                <a:spcPts val="0"/>
              </a:spcBef>
              <a:spcAft>
                <a:spcPts val="0"/>
              </a:spcAft>
              <a:buSzPts val="1800"/>
              <a:buFont typeface="Arial"/>
              <a:buChar char="•"/>
            </a:pPr>
            <a:r>
              <a:rPr lang="en-US" sz="2000">
                <a:latin typeface="Quattrocento Sans"/>
                <a:ea typeface="Quattrocento Sans"/>
                <a:cs typeface="Quattrocento Sans"/>
                <a:sym typeface="Quattrocento Sans"/>
              </a:rPr>
              <a:t>how they might use adult proximity to support the learning.</a:t>
            </a:r>
            <a:endParaRPr sz="2000"/>
          </a:p>
          <a:p>
            <a:pPr marL="0" lvl="0" indent="0" algn="l" rtl="0">
              <a:lnSpc>
                <a:spcPct val="107000"/>
              </a:lnSpc>
              <a:spcBef>
                <a:spcPts val="0"/>
              </a:spcBef>
              <a:spcAft>
                <a:spcPts val="0"/>
              </a:spcAft>
              <a:buSzPts val="1800"/>
              <a:buNone/>
            </a:pPr>
            <a:endParaRPr sz="1200">
              <a:latin typeface="Times New Roman"/>
              <a:ea typeface="Times New Roman"/>
              <a:cs typeface="Times New Roman"/>
              <a:sym typeface="Times New Roman"/>
            </a:endParaRPr>
          </a:p>
        </p:txBody>
      </p:sp>
      <p:sp>
        <p:nvSpPr>
          <p:cNvPr id="722" name="Google Shape;722;p104"/>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12</a:t>
            </a:fld>
            <a:endParaRPr/>
          </a:p>
        </p:txBody>
      </p:sp>
      <p:pic>
        <p:nvPicPr>
          <p:cNvPr id="723" name="Google Shape;723;p104" descr="A young girl playing on top of a play mat."/>
          <p:cNvPicPr preferRelativeResize="0"/>
          <p:nvPr/>
        </p:nvPicPr>
        <p:blipFill rotWithShape="1">
          <a:blip r:embed="rId3">
            <a:alphaModFix/>
          </a:blip>
          <a:srcRect/>
          <a:stretch/>
        </p:blipFill>
        <p:spPr>
          <a:xfrm>
            <a:off x="8028710" y="761884"/>
            <a:ext cx="3444875" cy="51673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0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2520"/>
              <a:t> </a:t>
            </a:r>
            <a:br>
              <a:rPr lang="en-US" sz="2520"/>
            </a:br>
            <a:r>
              <a:rPr lang="en-US" sz="4410"/>
              <a:t>Sample Schedule: Distance &amp; Hybrid Learning </a:t>
            </a:r>
            <a:br>
              <a:rPr lang="en-US" sz="2520"/>
            </a:br>
            <a:endParaRPr sz="2520"/>
          </a:p>
        </p:txBody>
      </p:sp>
      <p:graphicFrame>
        <p:nvGraphicFramePr>
          <p:cNvPr id="732" name="Google Shape;732;p105"/>
          <p:cNvGraphicFramePr/>
          <p:nvPr>
            <p:extLst>
              <p:ext uri="{D42A27DB-BD31-4B8C-83A1-F6EECF244321}">
                <p14:modId xmlns:p14="http://schemas.microsoft.com/office/powerpoint/2010/main" val="1320329212"/>
              </p:ext>
            </p:extLst>
          </p:nvPr>
        </p:nvGraphicFramePr>
        <p:xfrm>
          <a:off x="383461" y="1731580"/>
          <a:ext cx="5554175" cy="4525975"/>
        </p:xfrm>
        <a:graphic>
          <a:graphicData uri="http://schemas.openxmlformats.org/drawingml/2006/table">
            <a:tbl>
              <a:tblPr firstRow="1">
                <a:solidFill>
                  <a:schemeClr val="lt1"/>
                </a:solidFill>
                <a:tableStyleId>{23E6BDAD-25A2-4EA2-9E95-A66AB0F71EB4}</a:tableStyleId>
              </a:tblPr>
              <a:tblGrid>
                <a:gridCol w="769325">
                  <a:extLst>
                    <a:ext uri="{9D8B030D-6E8A-4147-A177-3AD203B41FA5}">
                      <a16:colId xmlns:a16="http://schemas.microsoft.com/office/drawing/2014/main" val="20000"/>
                    </a:ext>
                  </a:extLst>
                </a:gridCol>
                <a:gridCol w="1578325">
                  <a:extLst>
                    <a:ext uri="{9D8B030D-6E8A-4147-A177-3AD203B41FA5}">
                      <a16:colId xmlns:a16="http://schemas.microsoft.com/office/drawing/2014/main" val="20001"/>
                    </a:ext>
                  </a:extLst>
                </a:gridCol>
                <a:gridCol w="1594450">
                  <a:extLst>
                    <a:ext uri="{9D8B030D-6E8A-4147-A177-3AD203B41FA5}">
                      <a16:colId xmlns:a16="http://schemas.microsoft.com/office/drawing/2014/main" val="20002"/>
                    </a:ext>
                  </a:extLst>
                </a:gridCol>
                <a:gridCol w="1612075">
                  <a:extLst>
                    <a:ext uri="{9D8B030D-6E8A-4147-A177-3AD203B41FA5}">
                      <a16:colId xmlns:a16="http://schemas.microsoft.com/office/drawing/2014/main" val="20003"/>
                    </a:ext>
                  </a:extLst>
                </a:gridCol>
              </a:tblGrid>
              <a:tr h="691925">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PreK-ECSE</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A1A19B"/>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Mon/Wed</a:t>
                      </a:r>
                      <a:endParaRPr/>
                    </a:p>
                    <a:p>
                      <a:pPr marL="0" marR="0" lvl="0" indent="0" algn="ctr" rtl="0">
                        <a:lnSpc>
                          <a:spcPct val="107000"/>
                        </a:lnSpc>
                        <a:spcBef>
                          <a:spcPts val="0"/>
                        </a:spcBef>
                        <a:spcAft>
                          <a:spcPts val="0"/>
                        </a:spcAft>
                        <a:buNone/>
                      </a:pPr>
                      <a:r>
                        <a:rPr lang="en-US" sz="1100" u="none" strike="noStrike" cap="none">
                          <a:solidFill>
                            <a:schemeClr val="dk1"/>
                          </a:solidFill>
                        </a:rPr>
                        <a:t>Whole Group Engagement</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A1A19B"/>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Tues/Thurs</a:t>
                      </a:r>
                      <a:endParaRPr/>
                    </a:p>
                    <a:p>
                      <a:pPr marL="0" marR="0" lvl="0" indent="0" algn="ctr" rtl="0">
                        <a:lnSpc>
                          <a:spcPct val="107000"/>
                        </a:lnSpc>
                        <a:spcBef>
                          <a:spcPts val="0"/>
                        </a:spcBef>
                        <a:spcAft>
                          <a:spcPts val="0"/>
                        </a:spcAft>
                        <a:buNone/>
                      </a:pPr>
                      <a:r>
                        <a:rPr lang="en-US" sz="1100" u="none" strike="noStrike" cap="none">
                          <a:solidFill>
                            <a:schemeClr val="dk1"/>
                          </a:solidFill>
                        </a:rPr>
                        <a:t>SDI Progress Monitoring</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A1A19B"/>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Ongoing Staff Priorities: </a:t>
                      </a:r>
                      <a:endParaRPr sz="1100" u="none" strike="noStrike" cap="none">
                        <a:solidFill>
                          <a:schemeClr val="dk1"/>
                        </a:solidFill>
                        <a:latin typeface="Times New Roman"/>
                        <a:ea typeface="Times New Roman"/>
                        <a:cs typeface="Times New Roman"/>
                        <a:sym typeface="Times New Roman"/>
                      </a:endParaRPr>
                    </a:p>
                  </a:txBody>
                  <a:tcPr marL="92550" marR="5492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A1A19B"/>
                      </a:solidFill>
                      <a:prstDash val="solid"/>
                      <a:round/>
                      <a:headEnd type="none" w="sm" len="sm"/>
                      <a:tailEnd type="none" w="sm" len="sm"/>
                    </a:lnB>
                  </a:tcPr>
                </a:tc>
                <a:extLst>
                  <a:ext uri="{0D108BD9-81ED-4DB2-BD59-A6C34878D82A}">
                    <a16:rowId xmlns:a16="http://schemas.microsoft.com/office/drawing/2014/main" val="10000"/>
                  </a:ext>
                </a:extLst>
              </a:tr>
              <a:tr h="1047375">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9:30-9:50</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9525" cap="flat" cmpd="sng">
                      <a:solidFill>
                        <a:srgbClr val="A1A19B"/>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Live Circle Time</a:t>
                      </a:r>
                      <a:endParaRPr/>
                    </a:p>
                    <a:p>
                      <a:pPr marL="0" marR="0" lvl="0" indent="0" algn="ctr" rtl="0">
                        <a:lnSpc>
                          <a:spcPct val="107000"/>
                        </a:lnSpc>
                        <a:spcBef>
                          <a:spcPts val="0"/>
                        </a:spcBef>
                        <a:spcAft>
                          <a:spcPts val="0"/>
                        </a:spcAft>
                        <a:buNone/>
                      </a:pPr>
                      <a:r>
                        <a:rPr lang="en-US" sz="1100" u="none" strike="noStrike" cap="none">
                          <a:solidFill>
                            <a:schemeClr val="dk1"/>
                          </a:solidFill>
                        </a:rPr>
                        <a:t>(whole group)</a:t>
                      </a:r>
                      <a:endParaRPr/>
                    </a:p>
                    <a:p>
                      <a:pPr marL="0" marR="0" lvl="0" indent="0" algn="ctr" rtl="0">
                        <a:lnSpc>
                          <a:spcPct val="107000"/>
                        </a:lnSpc>
                        <a:spcBef>
                          <a:spcPts val="0"/>
                        </a:spcBef>
                        <a:spcAft>
                          <a:spcPts val="0"/>
                        </a:spcAft>
                        <a:buNone/>
                      </a:pPr>
                      <a:r>
                        <a:rPr lang="en-US" sz="1100" u="none" strike="noStrike" cap="none">
                          <a:solidFill>
                            <a:schemeClr val="dk1"/>
                          </a:solidFill>
                        </a:rPr>
                        <a:t> </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9525" cap="flat" cmpd="sng">
                      <a:solidFill>
                        <a:srgbClr val="A1A19B"/>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Live Circle Time</a:t>
                      </a:r>
                      <a:endParaRPr/>
                    </a:p>
                    <a:p>
                      <a:pPr marL="0" marR="0" lvl="0" indent="0" algn="ctr" rtl="0">
                        <a:lnSpc>
                          <a:spcPct val="107000"/>
                        </a:lnSpc>
                        <a:spcBef>
                          <a:spcPts val="0"/>
                        </a:spcBef>
                        <a:spcAft>
                          <a:spcPts val="0"/>
                        </a:spcAft>
                        <a:buNone/>
                      </a:pPr>
                      <a:r>
                        <a:rPr lang="en-US" sz="1100" u="none" strike="noStrike" cap="none">
                          <a:solidFill>
                            <a:schemeClr val="dk1"/>
                          </a:solidFill>
                        </a:rPr>
                        <a:t>(small group skill building &amp; progress monitoring)</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9525" cap="flat" cmpd="sng">
                      <a:solidFill>
                        <a:srgbClr val="A1A19B"/>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Parent Training and Family Conferences</a:t>
                      </a:r>
                      <a:endParaRPr sz="1100" u="none" strike="noStrike" cap="none">
                        <a:solidFill>
                          <a:schemeClr val="dk1"/>
                        </a:solidFill>
                        <a:latin typeface="Times New Roman"/>
                        <a:ea typeface="Times New Roman"/>
                        <a:cs typeface="Times New Roman"/>
                        <a:sym typeface="Times New Roman"/>
                      </a:endParaRPr>
                    </a:p>
                  </a:txBody>
                  <a:tcPr marL="92550" marR="5492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9525" cap="flat" cmpd="sng">
                      <a:solidFill>
                        <a:srgbClr val="A1A19B"/>
                      </a:solidFill>
                      <a:prstDash val="solid"/>
                      <a:round/>
                      <a:headEnd type="none" w="sm" len="sm"/>
                      <a:tailEnd type="none" w="sm" len="sm"/>
                    </a:lnB>
                  </a:tcPr>
                </a:tc>
                <a:extLst>
                  <a:ext uri="{0D108BD9-81ED-4DB2-BD59-A6C34878D82A}">
                    <a16:rowId xmlns:a16="http://schemas.microsoft.com/office/drawing/2014/main" val="10001"/>
                  </a:ext>
                </a:extLst>
              </a:tr>
              <a:tr h="514200">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10:00-10:10</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9525" cap="flat" cmpd="sng">
                      <a:solidFill>
                        <a:srgbClr val="A1A19B"/>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Brain Break!</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9525" cap="flat" cmpd="sng">
                      <a:solidFill>
                        <a:srgbClr val="A1A19B"/>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Brain Break!</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9525" cap="flat" cmpd="sng">
                      <a:solidFill>
                        <a:srgbClr val="A1A19B"/>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IEP &amp; Evaluation Development</a:t>
                      </a:r>
                      <a:endParaRPr sz="1100" u="none" strike="noStrike" cap="none">
                        <a:solidFill>
                          <a:schemeClr val="dk1"/>
                        </a:solidFill>
                        <a:latin typeface="Times New Roman"/>
                        <a:ea typeface="Times New Roman"/>
                        <a:cs typeface="Times New Roman"/>
                        <a:sym typeface="Times New Roman"/>
                      </a:endParaRPr>
                    </a:p>
                  </a:txBody>
                  <a:tcPr marL="92550" marR="5492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9525" cap="flat" cmpd="sng">
                      <a:solidFill>
                        <a:srgbClr val="A1A19B"/>
                      </a:solidFill>
                      <a:prstDash val="solid"/>
                      <a:round/>
                      <a:headEnd type="none" w="sm" len="sm"/>
                      <a:tailEnd type="none" w="sm" len="sm"/>
                    </a:lnB>
                  </a:tcPr>
                </a:tc>
                <a:extLst>
                  <a:ext uri="{0D108BD9-81ED-4DB2-BD59-A6C34878D82A}">
                    <a16:rowId xmlns:a16="http://schemas.microsoft.com/office/drawing/2014/main" val="10002"/>
                  </a:ext>
                </a:extLst>
              </a:tr>
              <a:tr h="1225100">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10:10-10:30</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9525" cap="flat" cmpd="sng">
                      <a:solidFill>
                        <a:srgbClr val="A1A19B"/>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Live Social-Adaptive Group</a:t>
                      </a:r>
                      <a:endParaRPr/>
                    </a:p>
                    <a:p>
                      <a:pPr marL="0" marR="0" lvl="0" indent="0" algn="ctr" rtl="0">
                        <a:lnSpc>
                          <a:spcPct val="107000"/>
                        </a:lnSpc>
                        <a:spcBef>
                          <a:spcPts val="0"/>
                        </a:spcBef>
                        <a:spcAft>
                          <a:spcPts val="0"/>
                        </a:spcAft>
                        <a:buNone/>
                      </a:pPr>
                      <a:r>
                        <a:rPr lang="en-US" sz="1100" u="none" strike="noStrike" cap="none">
                          <a:solidFill>
                            <a:schemeClr val="dk1"/>
                          </a:solidFill>
                        </a:rPr>
                        <a:t>(whole group)</a:t>
                      </a:r>
                      <a:endParaRPr/>
                    </a:p>
                    <a:p>
                      <a:pPr marL="0" marR="0" lvl="0" indent="0" algn="ctr" rtl="0">
                        <a:lnSpc>
                          <a:spcPct val="107000"/>
                        </a:lnSpc>
                        <a:spcBef>
                          <a:spcPts val="0"/>
                        </a:spcBef>
                        <a:spcAft>
                          <a:spcPts val="0"/>
                        </a:spcAft>
                        <a:buNone/>
                      </a:pPr>
                      <a:r>
                        <a:rPr lang="en-US" sz="1100" u="none" strike="noStrike" cap="none">
                          <a:solidFill>
                            <a:schemeClr val="dk1"/>
                          </a:solidFill>
                        </a:rPr>
                        <a:t> </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9525" cap="flat" cmpd="sng">
                      <a:solidFill>
                        <a:srgbClr val="A1A19B"/>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Live Social-Adaptive Group</a:t>
                      </a:r>
                      <a:endParaRPr/>
                    </a:p>
                    <a:p>
                      <a:pPr marL="0" marR="0" lvl="0" indent="0" algn="ctr" rtl="0">
                        <a:lnSpc>
                          <a:spcPct val="107000"/>
                        </a:lnSpc>
                        <a:spcBef>
                          <a:spcPts val="0"/>
                        </a:spcBef>
                        <a:spcAft>
                          <a:spcPts val="0"/>
                        </a:spcAft>
                        <a:buNone/>
                      </a:pPr>
                      <a:r>
                        <a:rPr lang="en-US" sz="1100" u="none" strike="noStrike" cap="none">
                          <a:solidFill>
                            <a:schemeClr val="dk1"/>
                          </a:solidFill>
                        </a:rPr>
                        <a:t>(small group skill building &amp; progress monitoring)</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9525" cap="flat" cmpd="sng">
                      <a:solidFill>
                        <a:srgbClr val="A1A19B"/>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IEP Team MDT meetings</a:t>
                      </a:r>
                      <a:endParaRPr sz="1100" u="none" strike="noStrike" cap="none">
                        <a:solidFill>
                          <a:schemeClr val="dk1"/>
                        </a:solidFill>
                        <a:latin typeface="Times New Roman"/>
                        <a:ea typeface="Times New Roman"/>
                        <a:cs typeface="Times New Roman"/>
                        <a:sym typeface="Times New Roman"/>
                      </a:endParaRPr>
                    </a:p>
                  </a:txBody>
                  <a:tcPr marL="92550" marR="5492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9525" cap="flat" cmpd="sng">
                      <a:solidFill>
                        <a:srgbClr val="A1A19B"/>
                      </a:solidFill>
                      <a:prstDash val="solid"/>
                      <a:round/>
                      <a:headEnd type="none" w="sm" len="sm"/>
                      <a:tailEnd type="none" w="sm" len="sm"/>
                    </a:lnB>
                  </a:tcPr>
                </a:tc>
                <a:extLst>
                  <a:ext uri="{0D108BD9-81ED-4DB2-BD59-A6C34878D82A}">
                    <a16:rowId xmlns:a16="http://schemas.microsoft.com/office/drawing/2014/main" val="10003"/>
                  </a:ext>
                </a:extLst>
              </a:tr>
              <a:tr h="1047375">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10:30-10:45</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Live Closing Circle Time (Adaptive, SE)</a:t>
                      </a:r>
                      <a:endParaRPr/>
                    </a:p>
                    <a:p>
                      <a:pPr marL="0" marR="0" lvl="0" indent="0" algn="ctr" rtl="0">
                        <a:lnSpc>
                          <a:spcPct val="107000"/>
                        </a:lnSpc>
                        <a:spcBef>
                          <a:spcPts val="0"/>
                        </a:spcBef>
                        <a:spcAft>
                          <a:spcPts val="0"/>
                        </a:spcAft>
                        <a:buNone/>
                      </a:pPr>
                      <a:r>
                        <a:rPr lang="en-US" sz="1100" u="none" strike="noStrike" cap="none">
                          <a:solidFill>
                            <a:schemeClr val="dk1"/>
                          </a:solidFill>
                        </a:rPr>
                        <a:t> </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a:solidFill>
                            <a:schemeClr val="dk1"/>
                          </a:solidFill>
                        </a:rPr>
                        <a:t>Communication (SLP tele-session) T</a:t>
                      </a:r>
                      <a:endParaRPr/>
                    </a:p>
                    <a:p>
                      <a:pPr marL="0" marR="0" lvl="0" indent="0" algn="ctr" rtl="0">
                        <a:lnSpc>
                          <a:spcPct val="107000"/>
                        </a:lnSpc>
                        <a:spcBef>
                          <a:spcPts val="0"/>
                        </a:spcBef>
                        <a:spcAft>
                          <a:spcPts val="0"/>
                        </a:spcAft>
                        <a:buNone/>
                      </a:pPr>
                      <a:r>
                        <a:rPr lang="en-US" sz="1100" u="none" strike="noStrike" cap="none">
                          <a:solidFill>
                            <a:schemeClr val="dk1"/>
                          </a:solidFill>
                        </a:rPr>
                        <a:t>OT (OT tele-session) R</a:t>
                      </a:r>
                      <a:endParaRPr sz="1100" u="none" strike="noStrike" cap="none">
                        <a:solidFill>
                          <a:schemeClr val="dk1"/>
                        </a:solidFill>
                        <a:latin typeface="Times New Roman"/>
                        <a:ea typeface="Times New Roman"/>
                        <a:cs typeface="Times New Roman"/>
                        <a:sym typeface="Times New Roman"/>
                      </a:endParaRPr>
                    </a:p>
                  </a:txBody>
                  <a:tcPr marL="92550" marR="5087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u="none" strike="noStrike" cap="none" dirty="0">
                          <a:solidFill>
                            <a:schemeClr val="dk1"/>
                          </a:solidFill>
                        </a:rPr>
                        <a:t>Planning Preparation and Communication</a:t>
                      </a:r>
                      <a:endParaRPr sz="1100" u="none" strike="noStrike" cap="none" dirty="0">
                        <a:solidFill>
                          <a:schemeClr val="dk1"/>
                        </a:solidFill>
                        <a:latin typeface="Times New Roman"/>
                        <a:ea typeface="Times New Roman"/>
                        <a:cs typeface="Times New Roman"/>
                        <a:sym typeface="Times New Roman"/>
                      </a:endParaRPr>
                    </a:p>
                  </a:txBody>
                  <a:tcPr marL="92550" marR="54925" marT="71200" marB="712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A1A19B"/>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30" name="Google Shape;730;p10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p>
            <a:pPr marL="114300" lvl="0" indent="0" algn="l" rtl="0">
              <a:lnSpc>
                <a:spcPct val="80000"/>
              </a:lnSpc>
              <a:spcBef>
                <a:spcPts val="1000"/>
              </a:spcBef>
              <a:spcAft>
                <a:spcPts val="0"/>
              </a:spcAft>
              <a:buSzPts val="2800"/>
              <a:buNone/>
            </a:pPr>
            <a:r>
              <a:rPr lang="en-US" sz="2300"/>
              <a:t> </a:t>
            </a:r>
            <a:r>
              <a:rPr lang="en-US" sz="2300" b="1"/>
              <a:t>ECSE Engagement Tips: </a:t>
            </a:r>
            <a:endParaRPr sz="2300"/>
          </a:p>
          <a:p>
            <a:pPr marL="457200" lvl="0" indent="-406400" algn="l" rtl="0">
              <a:lnSpc>
                <a:spcPct val="80000"/>
              </a:lnSpc>
              <a:spcBef>
                <a:spcPts val="1000"/>
              </a:spcBef>
              <a:spcAft>
                <a:spcPts val="0"/>
              </a:spcAft>
              <a:buSzPts val="2800"/>
              <a:buChar char="•"/>
            </a:pPr>
            <a:r>
              <a:rPr lang="en-US" sz="2300"/>
              <a:t>Offer rapid transitions.</a:t>
            </a:r>
            <a:endParaRPr/>
          </a:p>
          <a:p>
            <a:pPr marL="457200" lvl="0" indent="-406400" algn="l" rtl="0">
              <a:lnSpc>
                <a:spcPct val="80000"/>
              </a:lnSpc>
              <a:spcBef>
                <a:spcPts val="1000"/>
              </a:spcBef>
              <a:spcAft>
                <a:spcPts val="0"/>
              </a:spcAft>
              <a:buSzPts val="2800"/>
              <a:buChar char="•"/>
            </a:pPr>
            <a:r>
              <a:rPr lang="en-US" sz="2300"/>
              <a:t>Use break out rooms to maintain engagement.</a:t>
            </a:r>
            <a:endParaRPr/>
          </a:p>
          <a:p>
            <a:pPr marL="457200" lvl="0" indent="-406400" algn="l" rtl="0">
              <a:lnSpc>
                <a:spcPct val="80000"/>
              </a:lnSpc>
              <a:spcBef>
                <a:spcPts val="1000"/>
              </a:spcBef>
              <a:spcAft>
                <a:spcPts val="0"/>
              </a:spcAft>
              <a:buSzPts val="2800"/>
              <a:buChar char="•"/>
            </a:pPr>
            <a:r>
              <a:rPr lang="en-US" sz="2300"/>
              <a:t>Include short chunking of tasks (10 minutes live instruction, 5 minutes off camera).</a:t>
            </a:r>
            <a:endParaRPr/>
          </a:p>
          <a:p>
            <a:pPr marL="457200" lvl="0" indent="-406400" algn="l" rtl="0">
              <a:lnSpc>
                <a:spcPct val="80000"/>
              </a:lnSpc>
              <a:spcBef>
                <a:spcPts val="1000"/>
              </a:spcBef>
              <a:spcAft>
                <a:spcPts val="0"/>
              </a:spcAft>
              <a:buSzPts val="2800"/>
              <a:buChar char="•"/>
            </a:pPr>
            <a:r>
              <a:rPr lang="en-US" sz="2300"/>
              <a:t>Brain breaks with physical movement integrated into live learning opportunities. </a:t>
            </a:r>
            <a:endParaRPr/>
          </a:p>
          <a:p>
            <a:pPr marL="457200" lvl="0" indent="-406400" algn="l" rtl="0">
              <a:lnSpc>
                <a:spcPct val="80000"/>
              </a:lnSpc>
              <a:spcBef>
                <a:spcPts val="1000"/>
              </a:spcBef>
              <a:spcAft>
                <a:spcPts val="0"/>
              </a:spcAft>
              <a:buSzPts val="2800"/>
              <a:buChar char="•"/>
            </a:pPr>
            <a:r>
              <a:rPr lang="en-US" sz="2300"/>
              <a:t>Increased opportunities for students to respond.</a:t>
            </a:r>
            <a:endParaRPr/>
          </a:p>
          <a:p>
            <a:pPr marL="457200" lvl="0" indent="-228600" algn="l" rtl="0">
              <a:lnSpc>
                <a:spcPct val="80000"/>
              </a:lnSpc>
              <a:spcBef>
                <a:spcPts val="1000"/>
              </a:spcBef>
              <a:spcAft>
                <a:spcPts val="0"/>
              </a:spcAft>
              <a:buSzPts val="2800"/>
              <a:buNone/>
            </a:pPr>
            <a:endParaRPr sz="2300"/>
          </a:p>
        </p:txBody>
      </p:sp>
      <p:sp>
        <p:nvSpPr>
          <p:cNvPr id="731" name="Google Shape;731;p105">
            <a:extLst>
              <a:ext uri="{C183D7F6-B498-43B3-948B-1728B52AA6E4}">
                <adec:decorative xmlns:adec="http://schemas.microsoft.com/office/drawing/2017/decorative" val="1"/>
              </a:ext>
            </a:extLst>
          </p:cNvPr>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600"/>
              </a:spcAft>
              <a:buSzPts val="1300"/>
              <a:buNone/>
            </a:pPr>
            <a:fld id="{00000000-1234-1234-1234-123412341234}" type="slidenum">
              <a:rPr lang="en-US">
                <a:solidFill>
                  <a:srgbClr val="888888"/>
                </a:solidFill>
              </a:rPr>
              <a:t>13</a:t>
            </a:fld>
            <a:endParaRPr>
              <a:solidFill>
                <a:srgbClr val="88888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06"/>
          <p:cNvSpPr txBox="1">
            <a:spLocks noGrp="1"/>
          </p:cNvSpPr>
          <p:nvPr>
            <p:ph type="title"/>
          </p:nvPr>
        </p:nvSpPr>
        <p:spPr>
          <a:xfrm>
            <a:off x="838200" y="259413"/>
            <a:ext cx="10515600" cy="6685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000"/>
              <a:t>Case Study</a:t>
            </a:r>
            <a:r>
              <a:rPr lang="en-US" sz="4000" baseline="30000"/>
              <a:t>1</a:t>
            </a:r>
            <a:r>
              <a:rPr lang="en-US" sz="4000"/>
              <a:t>: Averie, ECSE PreK</a:t>
            </a:r>
            <a:endParaRPr/>
          </a:p>
        </p:txBody>
      </p:sp>
      <p:sp>
        <p:nvSpPr>
          <p:cNvPr id="739" name="Google Shape;739;p106">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14</a:t>
            </a:fld>
            <a:endParaRPr sz="1600" b="0" i="0" u="none" strike="noStrike" cap="none">
              <a:solidFill>
                <a:srgbClr val="40403D"/>
              </a:solidFill>
              <a:latin typeface="Quattrocento Sans"/>
              <a:ea typeface="Quattrocento Sans"/>
              <a:cs typeface="Quattrocento Sans"/>
              <a:sym typeface="Quattrocento Sans"/>
            </a:endParaRPr>
          </a:p>
        </p:txBody>
      </p:sp>
      <p:sp>
        <p:nvSpPr>
          <p:cNvPr id="740" name="Google Shape;740;p106"/>
          <p:cNvSpPr/>
          <p:nvPr/>
        </p:nvSpPr>
        <p:spPr>
          <a:xfrm>
            <a:off x="262890" y="1003518"/>
            <a:ext cx="11381291" cy="32470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1">
                <a:solidFill>
                  <a:schemeClr val="dk1"/>
                </a:solidFill>
                <a:latin typeface="Arial"/>
                <a:ea typeface="Arial"/>
                <a:cs typeface="Arial"/>
                <a:sym typeface="Arial"/>
              </a:rPr>
              <a:t>Case Study:</a:t>
            </a:r>
            <a:r>
              <a:rPr lang="en-US" sz="1800" i="1">
                <a:solidFill>
                  <a:schemeClr val="dk1"/>
                </a:solidFill>
                <a:latin typeface="Arial"/>
                <a:ea typeface="Arial"/>
                <a:cs typeface="Arial"/>
                <a:sym typeface="Arial"/>
              </a:rPr>
              <a:t> </a:t>
            </a:r>
            <a:r>
              <a:rPr lang="en-US" sz="1800">
                <a:solidFill>
                  <a:schemeClr val="dk1"/>
                </a:solidFill>
                <a:latin typeface="Arial"/>
                <a:ea typeface="Arial"/>
                <a:cs typeface="Arial"/>
                <a:sym typeface="Arial"/>
              </a:rPr>
              <a:t>Averie is enrolled in a developmental preschool program and receives early childhood special education services in the areas of cognition, communication, social-emotional development, fine motor, and adaptive/self-help. She has an annual IEP due January 8, 2021, noting the following services: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40403D"/>
              </a:solidFill>
              <a:latin typeface="Quattrocento Sans"/>
              <a:ea typeface="Quattrocento Sans"/>
              <a:cs typeface="Quattrocento Sans"/>
              <a:sym typeface="Quattrocento Sans"/>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40403D"/>
              </a:solidFill>
              <a:latin typeface="Quattrocento Sans"/>
              <a:ea typeface="Quattrocento Sans"/>
              <a:cs typeface="Quattrocento Sans"/>
              <a:sym typeface="Quattrocento Sans"/>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40403D"/>
              </a:solidFill>
              <a:latin typeface="Quattrocento Sans"/>
              <a:ea typeface="Quattrocento Sans"/>
              <a:cs typeface="Quattrocento Sans"/>
              <a:sym typeface="Quattrocento Sans"/>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40403D"/>
              </a:solidFill>
              <a:latin typeface="Quattrocento Sans"/>
              <a:ea typeface="Quattrocento Sans"/>
              <a:cs typeface="Quattrocento Sans"/>
              <a:sym typeface="Quattrocento Sans"/>
            </a:endParaRPr>
          </a:p>
          <a:p>
            <a:pPr marL="0" marR="0" lvl="0" indent="0" algn="l" rtl="0">
              <a:lnSpc>
                <a:spcPct val="100000"/>
              </a:lnSpc>
              <a:spcBef>
                <a:spcPts val="1200"/>
              </a:spcBef>
              <a:spcAft>
                <a:spcPts val="0"/>
              </a:spcAft>
              <a:buClr>
                <a:srgbClr val="40403D"/>
              </a:buClr>
              <a:buSzPts val="500"/>
              <a:buFont typeface="Quattrocento Sans"/>
              <a:buNone/>
            </a:pPr>
            <a:r>
              <a:rPr lang="en-US" sz="500" b="0" i="0" u="none" strike="noStrike" cap="none">
                <a:solidFill>
                  <a:srgbClr val="40403D"/>
                </a:solidFill>
                <a:latin typeface="Quattrocento Sans"/>
                <a:ea typeface="Quattrocento Sans"/>
                <a:cs typeface="Quattrocento Sans"/>
                <a:sym typeface="Quattrocento Sans"/>
              </a:rPr>
              <a:t> </a:t>
            </a:r>
            <a:endParaRPr sz="1800">
              <a:solidFill>
                <a:schemeClr val="dk1"/>
              </a:solidFill>
              <a:latin typeface="Arial"/>
              <a:ea typeface="Arial"/>
              <a:cs typeface="Arial"/>
              <a:sym typeface="Arial"/>
            </a:endParaRPr>
          </a:p>
        </p:txBody>
      </p:sp>
      <p:graphicFrame>
        <p:nvGraphicFramePr>
          <p:cNvPr id="741" name="Google Shape;741;p106"/>
          <p:cNvGraphicFramePr/>
          <p:nvPr>
            <p:extLst>
              <p:ext uri="{D42A27DB-BD31-4B8C-83A1-F6EECF244321}">
                <p14:modId xmlns:p14="http://schemas.microsoft.com/office/powerpoint/2010/main" val="174013842"/>
              </p:ext>
            </p:extLst>
          </p:nvPr>
        </p:nvGraphicFramePr>
        <p:xfrm>
          <a:off x="349092" y="2102399"/>
          <a:ext cx="10972875" cy="3120300"/>
        </p:xfrm>
        <a:graphic>
          <a:graphicData uri="http://schemas.openxmlformats.org/drawingml/2006/table">
            <a:tbl>
              <a:tblPr firstRow="1">
                <a:noFill/>
                <a:tableStyleId>{B0161E61-AD59-4CEA-9675-C55AD7D90144}</a:tableStyleId>
              </a:tblPr>
              <a:tblGrid>
                <a:gridCol w="2535300">
                  <a:extLst>
                    <a:ext uri="{9D8B030D-6E8A-4147-A177-3AD203B41FA5}">
                      <a16:colId xmlns:a16="http://schemas.microsoft.com/office/drawing/2014/main" val="20000"/>
                    </a:ext>
                  </a:extLst>
                </a:gridCol>
                <a:gridCol w="1656150">
                  <a:extLst>
                    <a:ext uri="{9D8B030D-6E8A-4147-A177-3AD203B41FA5}">
                      <a16:colId xmlns:a16="http://schemas.microsoft.com/office/drawing/2014/main" val="20001"/>
                    </a:ext>
                  </a:extLst>
                </a:gridCol>
                <a:gridCol w="1283050">
                  <a:extLst>
                    <a:ext uri="{9D8B030D-6E8A-4147-A177-3AD203B41FA5}">
                      <a16:colId xmlns:a16="http://schemas.microsoft.com/office/drawing/2014/main" val="20002"/>
                    </a:ext>
                  </a:extLst>
                </a:gridCol>
                <a:gridCol w="2896025">
                  <a:extLst>
                    <a:ext uri="{9D8B030D-6E8A-4147-A177-3AD203B41FA5}">
                      <a16:colId xmlns:a16="http://schemas.microsoft.com/office/drawing/2014/main" val="20003"/>
                    </a:ext>
                  </a:extLst>
                </a:gridCol>
                <a:gridCol w="2602350">
                  <a:extLst>
                    <a:ext uri="{9D8B030D-6E8A-4147-A177-3AD203B41FA5}">
                      <a16:colId xmlns:a16="http://schemas.microsoft.com/office/drawing/2014/main" val="20004"/>
                    </a:ext>
                  </a:extLst>
                </a:gridCol>
              </a:tblGrid>
              <a:tr h="552275">
                <a:tc>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Service Area</a:t>
                      </a:r>
                      <a:endParaRPr sz="14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Frequency</a:t>
                      </a:r>
                      <a:endParaRPr sz="14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Location (setting)</a:t>
                      </a:r>
                      <a:endParaRPr sz="14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Duration</a:t>
                      </a:r>
                      <a:endParaRPr sz="14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48300">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Cognitive</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160 mpw</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Special Ed</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l" rtl="0">
                        <a:lnSpc>
                          <a:spcPct val="100000"/>
                        </a:lnSpc>
                        <a:spcBef>
                          <a:spcPts val="0"/>
                        </a:spcBef>
                        <a:spcAft>
                          <a:spcPts val="0"/>
                        </a:spcAft>
                        <a:buNone/>
                      </a:pPr>
                      <a:r>
                        <a:rPr lang="en-US" sz="2000" u="none" strike="noStrike" cap="none">
                          <a:latin typeface="Quattrocento Sans"/>
                          <a:ea typeface="Quattrocento Sans"/>
                          <a:cs typeface="Quattrocento Sans"/>
                          <a:sym typeface="Quattrocento Sans"/>
                        </a:rPr>
                        <a:t>to 1/8/21</a:t>
                      </a:r>
                      <a:endParaRPr sz="16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8300">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Communication</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20 mpw</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Special Ed</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40403D"/>
                          </a:solidFill>
                          <a:latin typeface="Quattrocento Sans"/>
                          <a:ea typeface="Quattrocento Sans"/>
                          <a:cs typeface="Quattrocento Sans"/>
                          <a:sym typeface="Quattrocento Sans"/>
                        </a:rPr>
                        <a:t>to </a:t>
                      </a:r>
                      <a:r>
                        <a:rPr lang="en-US" sz="2000" u="none" strike="noStrike" cap="none">
                          <a:latin typeface="Quattrocento Sans"/>
                          <a:ea typeface="Quattrocento Sans"/>
                          <a:cs typeface="Quattrocento Sans"/>
                          <a:sym typeface="Quattrocento Sans"/>
                        </a:rPr>
                        <a:t>1/8/21</a:t>
                      </a:r>
                      <a:endParaRPr sz="1600" b="0" i="0" u="none" strike="noStrike" cap="none">
                        <a:solidFill>
                          <a:srgbClr val="40403D"/>
                        </a:solidFill>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8300">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Adaptive</a:t>
                      </a:r>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90 mpw</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Special Ed</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40403D"/>
                          </a:solidFill>
                          <a:latin typeface="Quattrocento Sans"/>
                          <a:ea typeface="Quattrocento Sans"/>
                          <a:cs typeface="Quattrocento Sans"/>
                          <a:sym typeface="Quattrocento Sans"/>
                        </a:rPr>
                        <a:t>to </a:t>
                      </a:r>
                      <a:r>
                        <a:rPr lang="en-US" sz="2000" u="none" strike="noStrike" cap="none">
                          <a:latin typeface="Quattrocento Sans"/>
                          <a:ea typeface="Quattrocento Sans"/>
                          <a:cs typeface="Quattrocento Sans"/>
                          <a:sym typeface="Quattrocento Sans"/>
                        </a:rPr>
                        <a:t>1/8/21</a:t>
                      </a:r>
                      <a:endParaRPr sz="1600" b="0" i="0" u="none" strike="noStrike" cap="none">
                        <a:solidFill>
                          <a:srgbClr val="40403D"/>
                        </a:solidFill>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48300">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Social Emotional</a:t>
                      </a:r>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180 mpw</a:t>
                      </a:r>
                      <a:endParaRPr sz="2400" u="none" strike="noStrike" cap="none">
                        <a:latin typeface="Quattrocento Sans"/>
                        <a:ea typeface="Quattrocento Sans"/>
                        <a:cs typeface="Quattrocento Sans"/>
                        <a:sym typeface="Quattrocento Sans"/>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Special Ed</a:t>
                      </a:r>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0403D"/>
                          </a:solidFill>
                          <a:latin typeface="Quattrocento Sans"/>
                          <a:ea typeface="Quattrocento Sans"/>
                          <a:cs typeface="Quattrocento Sans"/>
                          <a:sym typeface="Quattrocento Sans"/>
                        </a:rPr>
                        <a:t>to </a:t>
                      </a:r>
                      <a:r>
                        <a:rPr lang="en-US" sz="2400" u="none" strike="noStrike" cap="none">
                          <a:latin typeface="Quattrocento Sans"/>
                          <a:ea typeface="Quattrocento Sans"/>
                          <a:cs typeface="Quattrocento Sans"/>
                          <a:sym typeface="Quattrocento Sans"/>
                        </a:rPr>
                        <a:t>1/8/21</a:t>
                      </a:r>
                      <a:endParaRPr sz="2400" b="0" i="0" u="none" strike="noStrike" cap="none">
                        <a:solidFill>
                          <a:srgbClr val="40403D"/>
                        </a:solidFill>
                        <a:latin typeface="Quattrocento Sans"/>
                        <a:ea typeface="Quattrocento Sans"/>
                        <a:cs typeface="Quattrocento Sans"/>
                        <a:sym typeface="Quattrocento Sans"/>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48300">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OT</a:t>
                      </a:r>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30 mpw</a:t>
                      </a:r>
                      <a:endParaRPr sz="2400" u="none" strike="noStrike" cap="none">
                        <a:latin typeface="Quattrocento Sans"/>
                        <a:ea typeface="Quattrocento Sans"/>
                        <a:cs typeface="Quattrocento Sans"/>
                        <a:sym typeface="Quattrocento Sans"/>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Special Ed</a:t>
                      </a:r>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0403D"/>
                          </a:solidFill>
                          <a:latin typeface="Quattrocento Sans"/>
                          <a:ea typeface="Quattrocento Sans"/>
                          <a:cs typeface="Quattrocento Sans"/>
                          <a:sym typeface="Quattrocento Sans"/>
                        </a:rPr>
                        <a:t>to </a:t>
                      </a:r>
                      <a:r>
                        <a:rPr lang="en-US" sz="2400" u="none" strike="noStrike" cap="none">
                          <a:latin typeface="Quattrocento Sans"/>
                          <a:ea typeface="Quattrocento Sans"/>
                          <a:cs typeface="Quattrocento Sans"/>
                          <a:sym typeface="Quattrocento Sans"/>
                        </a:rPr>
                        <a:t>1/8/21</a:t>
                      </a:r>
                      <a:endParaRPr sz="2400" b="0" i="0" u="none" strike="noStrike" cap="none">
                        <a:solidFill>
                          <a:srgbClr val="40403D"/>
                        </a:solidFill>
                        <a:latin typeface="Quattrocento Sans"/>
                        <a:ea typeface="Quattrocento Sans"/>
                        <a:cs typeface="Quattrocento Sans"/>
                        <a:sym typeface="Quattrocento Sans"/>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6525">
                <a:tc gridSpan="2">
                  <a:txBody>
                    <a:bodyPr/>
                    <a:lstStyle/>
                    <a:p>
                      <a:pPr marL="0" marR="47625" lvl="0" indent="0" algn="l" rtl="0">
                        <a:lnSpc>
                          <a:spcPct val="100000"/>
                        </a:lnSpc>
                        <a:spcBef>
                          <a:spcPts val="0"/>
                        </a:spcBef>
                        <a:spcAft>
                          <a:spcPts val="0"/>
                        </a:spcAft>
                        <a:buNone/>
                      </a:pPr>
                      <a:r>
                        <a:rPr lang="en-US" sz="1400" b="1" u="none" strike="noStrike" cap="none">
                          <a:solidFill>
                            <a:srgbClr val="000000"/>
                          </a:solidFill>
                          <a:latin typeface="Quattrocento Sans"/>
                          <a:ea typeface="Quattrocento Sans"/>
                          <a:cs typeface="Quattrocento Sans"/>
                          <a:sym typeface="Quattrocento Sans"/>
                        </a:rPr>
                        <a:t>Total instructional minutes per week: 480</a:t>
                      </a:r>
                      <a:endParaRPr sz="14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ECE"/>
                    </a:solidFill>
                  </a:tcPr>
                </a:tc>
                <a:tc hMerge="1">
                  <a:txBody>
                    <a:bodyPr/>
                    <a:lstStyle/>
                    <a:p>
                      <a:endParaRPr lang="en-US"/>
                    </a:p>
                  </a:txBody>
                  <a:tcPr/>
                </a:tc>
                <a:tc gridSpan="3">
                  <a:txBody>
                    <a:bodyPr/>
                    <a:lstStyle/>
                    <a:p>
                      <a:pPr marL="0" marR="47625" lvl="0" indent="0" algn="l" rtl="0">
                        <a:lnSpc>
                          <a:spcPct val="100000"/>
                        </a:lnSpc>
                        <a:spcBef>
                          <a:spcPts val="0"/>
                        </a:spcBef>
                        <a:spcAft>
                          <a:spcPts val="0"/>
                        </a:spcAft>
                        <a:buNone/>
                      </a:pPr>
                      <a:r>
                        <a:rPr lang="en-US" sz="1400" b="1" u="none" strike="noStrike" cap="none" dirty="0">
                          <a:solidFill>
                            <a:srgbClr val="000000"/>
                          </a:solidFill>
                          <a:latin typeface="Quattrocento Sans"/>
                          <a:ea typeface="Quattrocento Sans"/>
                          <a:cs typeface="Quattrocento Sans"/>
                          <a:sym typeface="Quattrocento Sans"/>
                        </a:rPr>
                        <a:t>LRE Code: 35 (separate class)</a:t>
                      </a:r>
                      <a:endParaRPr sz="1400" u="none" strike="noStrike" cap="none" dirty="0">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EC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742" name="Google Shape;742;p106"/>
          <p:cNvSpPr/>
          <p:nvPr/>
        </p:nvSpPr>
        <p:spPr>
          <a:xfrm>
            <a:off x="3880330" y="6268278"/>
            <a:ext cx="682577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1800"/>
              <a:buFont typeface="Quattrocento Sans"/>
              <a:buNone/>
            </a:pPr>
            <a:r>
              <a:rPr lang="en-US" sz="1800" b="0" i="0" u="none" strike="noStrike" cap="none" baseline="30000">
                <a:solidFill>
                  <a:srgbClr val="40403D"/>
                </a:solidFill>
                <a:latin typeface="Quattrocento Sans"/>
                <a:ea typeface="Quattrocento Sans"/>
                <a:cs typeface="Quattrocento Sans"/>
                <a:sym typeface="Quattrocento Sans"/>
              </a:rPr>
              <a:t>1</a:t>
            </a:r>
            <a:r>
              <a:rPr lang="en-US" sz="1800" b="0" i="0" u="none" strike="noStrike" cap="none">
                <a:solidFill>
                  <a:srgbClr val="40403D"/>
                </a:solidFill>
                <a:latin typeface="Quattrocento Sans"/>
                <a:ea typeface="Quattrocento Sans"/>
                <a:cs typeface="Quattrocento Sans"/>
                <a:sym typeface="Quattrocento Sans"/>
              </a:rPr>
              <a:t>Adapted from the NASDSE Brief: </a:t>
            </a:r>
            <a:r>
              <a:rPr lang="en-US" sz="1800" b="0" i="0" u="sng" strike="noStrike" cap="none">
                <a:solidFill>
                  <a:srgbClr val="0070C0"/>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LRE in the Wake of COVID-19</a:t>
            </a:r>
            <a:endParaRPr sz="1800" b="0" i="0" u="none" strike="noStrike" cap="none">
              <a:solidFill>
                <a:srgbClr val="0070C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10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a:t>Averie’s Present Levels Update:</a:t>
            </a:r>
            <a:endParaRPr/>
          </a:p>
        </p:txBody>
      </p:sp>
      <p:sp>
        <p:nvSpPr>
          <p:cNvPr id="749" name="Google Shape;749;p107">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15</a:t>
            </a:fld>
            <a:endParaRPr/>
          </a:p>
        </p:txBody>
      </p:sp>
      <p:sp>
        <p:nvSpPr>
          <p:cNvPr id="750" name="Google Shape;750;p107"/>
          <p:cNvSpPr txBox="1">
            <a:spLocks noGrp="1"/>
          </p:cNvSpPr>
          <p:nvPr>
            <p:ph type="body" idx="4294967295"/>
          </p:nvPr>
        </p:nvSpPr>
        <p:spPr>
          <a:xfrm>
            <a:off x="570127" y="1474788"/>
            <a:ext cx="10515600" cy="45167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800"/>
              <a:buNone/>
            </a:pPr>
            <a:endParaRPr sz="800">
              <a:solidFill>
                <a:srgbClr val="40403D"/>
              </a:solidFill>
            </a:endParaRPr>
          </a:p>
          <a:p>
            <a:pPr marL="457200" lvl="0" indent="-342900" algn="l" rtl="0">
              <a:lnSpc>
                <a:spcPct val="90000"/>
              </a:lnSpc>
              <a:spcBef>
                <a:spcPts val="2200"/>
              </a:spcBef>
              <a:spcAft>
                <a:spcPts val="0"/>
              </a:spcAft>
              <a:buSzPts val="2800"/>
              <a:buChar char="•"/>
            </a:pPr>
            <a:r>
              <a:rPr lang="en-US"/>
              <a:t>It was reported by Averie’s family, that she enjoyed the online and offline learning tasks that occurred in the spring but that she was not able to engage for more than 5 minutes at a time and required constant adult supervision. </a:t>
            </a:r>
            <a:endParaRPr/>
          </a:p>
          <a:p>
            <a:pPr marL="114300" lvl="0" indent="0" algn="l" rtl="0">
              <a:lnSpc>
                <a:spcPct val="90000"/>
              </a:lnSpc>
              <a:spcBef>
                <a:spcPts val="1000"/>
              </a:spcBef>
              <a:spcAft>
                <a:spcPts val="0"/>
              </a:spcAft>
              <a:buSzPts val="2800"/>
              <a:buNone/>
            </a:pPr>
            <a:r>
              <a:rPr lang="en-US"/>
              <a:t>I</a:t>
            </a:r>
            <a:r>
              <a:rPr lang="en-US" i="1"/>
              <a:t>dentified priorities include;</a:t>
            </a:r>
            <a:r>
              <a:rPr lang="en-US"/>
              <a:t> maintaining </a:t>
            </a:r>
            <a:r>
              <a:rPr lang="en-US" b="1"/>
              <a:t>regular check ins </a:t>
            </a:r>
            <a:r>
              <a:rPr lang="en-US"/>
              <a:t>with Averie’s family to assist the IEP team in the assessment of progress towards her IEP goals, along with the </a:t>
            </a:r>
            <a:r>
              <a:rPr lang="en-US" b="1"/>
              <a:t>facilitation of parent training </a:t>
            </a:r>
            <a:r>
              <a:rPr lang="en-US"/>
              <a:t>to ensure a better understanding of how to engage Averie in learning tasks in the home environment.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08"/>
          <p:cNvSpPr txBox="1">
            <a:spLocks noGrp="1"/>
          </p:cNvSpPr>
          <p:nvPr>
            <p:ph type="title"/>
          </p:nvPr>
        </p:nvSpPr>
        <p:spPr>
          <a:xfrm>
            <a:off x="510073" y="195691"/>
            <a:ext cx="11456344" cy="105664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School Reopening Models</a:t>
            </a:r>
            <a:endParaRPr/>
          </a:p>
        </p:txBody>
      </p:sp>
      <p:sp>
        <p:nvSpPr>
          <p:cNvPr id="757" name="Google Shape;757;p108"/>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16</a:t>
            </a:fld>
            <a:endParaRPr sz="1600" b="0" i="0" u="none" strike="noStrike" cap="none">
              <a:solidFill>
                <a:srgbClr val="40403D"/>
              </a:solidFill>
              <a:latin typeface="Quattrocento Sans"/>
              <a:ea typeface="Quattrocento Sans"/>
              <a:cs typeface="Quattrocento Sans"/>
              <a:sym typeface="Quattrocento Sans"/>
            </a:endParaRPr>
          </a:p>
        </p:txBody>
      </p:sp>
      <p:sp>
        <p:nvSpPr>
          <p:cNvPr id="758" name="Google Shape;758;p108"/>
          <p:cNvSpPr/>
          <p:nvPr/>
        </p:nvSpPr>
        <p:spPr>
          <a:xfrm>
            <a:off x="225583" y="1156744"/>
            <a:ext cx="11740833" cy="49552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2800"/>
              <a:buFont typeface="Quattrocento Sans"/>
              <a:buNone/>
            </a:pPr>
            <a:r>
              <a:rPr lang="en-US" sz="2800" b="1" i="0" u="none" strike="noStrike" cap="none">
                <a:solidFill>
                  <a:srgbClr val="40403D"/>
                </a:solidFill>
                <a:latin typeface="Quattrocento Sans"/>
                <a:ea typeface="Quattrocento Sans"/>
                <a:cs typeface="Quattrocento Sans"/>
                <a:sym typeface="Quattrocento Sans"/>
              </a:rPr>
              <a:t>Distance Learning:</a:t>
            </a:r>
            <a:endParaRPr/>
          </a:p>
          <a:p>
            <a:pPr marL="457200" marR="0" lvl="0" indent="-457200" algn="l" rtl="0">
              <a:lnSpc>
                <a:spcPct val="100000"/>
              </a:lnSpc>
              <a:spcBef>
                <a:spcPts val="1200"/>
              </a:spcBef>
              <a:spcAft>
                <a:spcPts val="0"/>
              </a:spcAft>
              <a:buClr>
                <a:srgbClr val="40403D"/>
              </a:buClr>
              <a:buSzPts val="2000"/>
              <a:buFont typeface="Noto Sans Symbols"/>
              <a:buChar char="⮚"/>
            </a:pPr>
            <a:r>
              <a:rPr lang="en-US" sz="2000" b="0" i="0" u="none" strike="noStrike" cap="none">
                <a:solidFill>
                  <a:srgbClr val="40403D"/>
                </a:solidFill>
                <a:latin typeface="Quattrocento Sans"/>
                <a:ea typeface="Quattrocento Sans"/>
                <a:cs typeface="Quattrocento Sans"/>
                <a:sym typeface="Quattrocento Sans"/>
              </a:rPr>
              <a:t>Students will participate in a distance learning model for educational services through November 2020 for all students. Instruction will be accessed from the home, with synchronous and asynchronous options, online, and with paper-based and project-based activities.</a:t>
            </a:r>
            <a:endParaRPr sz="2000" b="0" i="0" u="none" strike="noStrike" cap="none">
              <a:solidFill>
                <a:srgbClr val="40403D"/>
              </a:solidFill>
              <a:latin typeface="Quattrocento Sans"/>
              <a:ea typeface="Quattrocento Sans"/>
              <a:cs typeface="Quattrocento Sans"/>
              <a:sym typeface="Quattrocento Sans"/>
            </a:endParaRPr>
          </a:p>
          <a:p>
            <a:pPr marL="457200" marR="81915" lvl="0" indent="-457200" algn="l" rtl="0">
              <a:lnSpc>
                <a:spcPct val="100000"/>
              </a:lnSpc>
              <a:spcBef>
                <a:spcPts val="1200"/>
              </a:spcBef>
              <a:spcAft>
                <a:spcPts val="0"/>
              </a:spcAft>
              <a:buClr>
                <a:srgbClr val="40403D"/>
              </a:buClr>
              <a:buSzPts val="2000"/>
              <a:buFont typeface="Noto Sans Symbols"/>
              <a:buChar char="⮚"/>
            </a:pPr>
            <a:r>
              <a:rPr lang="en-US" sz="2000" u="sng">
                <a:solidFill>
                  <a:srgbClr val="40403D"/>
                </a:solidFill>
                <a:latin typeface="Quattrocento Sans"/>
                <a:ea typeface="Quattrocento Sans"/>
                <a:cs typeface="Quattrocento Sans"/>
                <a:sym typeface="Quattrocento Sans"/>
              </a:rPr>
              <a:t>Averie</a:t>
            </a:r>
            <a:r>
              <a:rPr lang="en-US" sz="2000" i="0" u="sng" strike="noStrike" cap="none">
                <a:solidFill>
                  <a:srgbClr val="40403D"/>
                </a:solidFill>
                <a:latin typeface="Quattrocento Sans"/>
                <a:ea typeface="Quattrocento Sans"/>
                <a:cs typeface="Quattrocento Sans"/>
                <a:sym typeface="Quattrocento Sans"/>
              </a:rPr>
              <a:t> will participate in a distance learning model with her developmental preschool classmates.</a:t>
            </a:r>
            <a:endParaRPr/>
          </a:p>
          <a:p>
            <a:pPr marL="0" marR="0" lvl="0" indent="0" algn="l" rtl="0">
              <a:lnSpc>
                <a:spcPct val="100000"/>
              </a:lnSpc>
              <a:spcBef>
                <a:spcPts val="1200"/>
              </a:spcBef>
              <a:spcAft>
                <a:spcPts val="0"/>
              </a:spcAft>
              <a:buClr>
                <a:srgbClr val="40403D"/>
              </a:buClr>
              <a:buSzPts val="2800"/>
              <a:buFont typeface="Quattrocento Sans"/>
              <a:buNone/>
            </a:pPr>
            <a:r>
              <a:rPr lang="en-US" sz="2800" b="1" i="0" u="none" strike="noStrike" cap="none">
                <a:solidFill>
                  <a:srgbClr val="40403D"/>
                </a:solidFill>
                <a:latin typeface="Quattrocento Sans"/>
                <a:ea typeface="Quattrocento Sans"/>
                <a:cs typeface="Quattrocento Sans"/>
                <a:sym typeface="Quattrocento Sans"/>
              </a:rPr>
              <a:t>Hybrid Learning:</a:t>
            </a:r>
            <a:endParaRPr/>
          </a:p>
          <a:p>
            <a:pPr marL="522288" marR="0" lvl="0" indent="-398463" algn="l" rtl="0">
              <a:lnSpc>
                <a:spcPct val="100000"/>
              </a:lnSpc>
              <a:spcBef>
                <a:spcPts val="1200"/>
              </a:spcBef>
              <a:spcAft>
                <a:spcPts val="0"/>
              </a:spcAft>
              <a:buClr>
                <a:srgbClr val="40403D"/>
              </a:buClr>
              <a:buSzPts val="2000"/>
              <a:buFont typeface="Noto Sans Symbols"/>
              <a:buChar char="⮚"/>
            </a:pPr>
            <a:r>
              <a:rPr lang="en-US" sz="2000" b="0" i="0" u="none" strike="noStrike" cap="none">
                <a:solidFill>
                  <a:srgbClr val="40403D"/>
                </a:solidFill>
                <a:latin typeface="Quattrocento Sans"/>
                <a:ea typeface="Quattrocento Sans"/>
                <a:cs typeface="Quattrocento Sans"/>
                <a:sym typeface="Quattrocento Sans"/>
              </a:rPr>
              <a:t>Students will follow an alternating schedule of 2 days per week in person with physical distancing procedures. The remaining 2 days will be distance learning.</a:t>
            </a:r>
            <a:endParaRPr/>
          </a:p>
          <a:p>
            <a:pPr marL="1038225" marR="0" lvl="1" indent="-457200" algn="l" rtl="0">
              <a:lnSpc>
                <a:spcPct val="100000"/>
              </a:lnSpc>
              <a:spcBef>
                <a:spcPts val="600"/>
              </a:spcBef>
              <a:spcAft>
                <a:spcPts val="0"/>
              </a:spcAft>
              <a:buClr>
                <a:srgbClr val="40403D"/>
              </a:buClr>
              <a:buSzPts val="2000"/>
              <a:buFont typeface="Arial"/>
              <a:buChar char="•"/>
            </a:pPr>
            <a:r>
              <a:rPr lang="en-US" sz="2000" b="0" i="0" u="none" strike="noStrike" cap="none">
                <a:solidFill>
                  <a:srgbClr val="40403D"/>
                </a:solidFill>
                <a:latin typeface="Quattrocento Sans"/>
                <a:ea typeface="Quattrocento Sans"/>
                <a:cs typeface="Quattrocento Sans"/>
                <a:sym typeface="Quattrocento Sans"/>
              </a:rPr>
              <a:t>Students groups of no more than 10, with minimal transitions.</a:t>
            </a:r>
            <a:endParaRPr/>
          </a:p>
          <a:p>
            <a:pPr marL="1038225" marR="0" lvl="1" indent="-457200" algn="l" rtl="0">
              <a:lnSpc>
                <a:spcPct val="100000"/>
              </a:lnSpc>
              <a:spcBef>
                <a:spcPts val="600"/>
              </a:spcBef>
              <a:spcAft>
                <a:spcPts val="0"/>
              </a:spcAft>
              <a:buClr>
                <a:srgbClr val="40403D"/>
              </a:buClr>
              <a:buSzPts val="2000"/>
              <a:buFont typeface="Arial"/>
              <a:buChar char="•"/>
            </a:pPr>
            <a:r>
              <a:rPr lang="en-US" sz="2000" b="0" i="0" u="none" strike="noStrike" cap="none">
                <a:solidFill>
                  <a:srgbClr val="40403D"/>
                </a:solidFill>
                <a:latin typeface="Quattrocento Sans"/>
                <a:ea typeface="Quattrocento Sans"/>
                <a:cs typeface="Quattrocento Sans"/>
                <a:sym typeface="Quattrocento Sans"/>
              </a:rPr>
              <a:t>Implemented for selected students starting in November 2020, if permitted by health guidelines.</a:t>
            </a:r>
            <a:endParaRPr sz="2000" b="0" i="0" u="none" strike="noStrike" cap="none">
              <a:solidFill>
                <a:srgbClr val="40403D"/>
              </a:solidFill>
              <a:latin typeface="Quattrocento Sans"/>
              <a:ea typeface="Quattrocento Sans"/>
              <a:cs typeface="Quattrocento Sans"/>
              <a:sym typeface="Quattrocento Sans"/>
            </a:endParaRPr>
          </a:p>
          <a:p>
            <a:pPr marL="522288" marR="81915" lvl="0" indent="-398463" algn="l" rtl="0">
              <a:lnSpc>
                <a:spcPct val="100000"/>
              </a:lnSpc>
              <a:spcBef>
                <a:spcPts val="1200"/>
              </a:spcBef>
              <a:spcAft>
                <a:spcPts val="0"/>
              </a:spcAft>
              <a:buClr>
                <a:srgbClr val="40403D"/>
              </a:buClr>
              <a:buSzPts val="2000"/>
              <a:buFont typeface="Noto Sans Symbols"/>
              <a:buChar char="⮚"/>
            </a:pPr>
            <a:r>
              <a:rPr lang="en-US" sz="2000" u="sng">
                <a:solidFill>
                  <a:srgbClr val="40403D"/>
                </a:solidFill>
                <a:latin typeface="Quattrocento Sans"/>
                <a:ea typeface="Quattrocento Sans"/>
                <a:cs typeface="Quattrocento Sans"/>
                <a:sym typeface="Quattrocento Sans"/>
              </a:rPr>
              <a:t>Averie</a:t>
            </a:r>
            <a:r>
              <a:rPr lang="en-US" sz="2000" b="0" i="0" u="sng" strike="noStrike" cap="none">
                <a:solidFill>
                  <a:srgbClr val="40403D"/>
                </a:solidFill>
                <a:latin typeface="Quattrocento Sans"/>
                <a:ea typeface="Quattrocento Sans"/>
                <a:cs typeface="Quattrocento Sans"/>
                <a:sym typeface="Quattrocento Sans"/>
              </a:rPr>
              <a:t> will attend in person 2 days per week and continue with virtual learning 2 days per week. </a:t>
            </a:r>
            <a:endParaRPr sz="2000" b="0" i="0" u="sng" strike="noStrike" cap="none">
              <a:solidFill>
                <a:srgbClr val="40403D"/>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09"/>
          <p:cNvSpPr txBox="1">
            <a:spLocks noGrp="1"/>
          </p:cNvSpPr>
          <p:nvPr>
            <p:ph type="title"/>
          </p:nvPr>
        </p:nvSpPr>
        <p:spPr>
          <a:xfrm>
            <a:off x="485192" y="365126"/>
            <a:ext cx="10868608" cy="84374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3600"/>
              <a:t>IEP Team Planning for Averie’s Distance Learning</a:t>
            </a:r>
            <a:endParaRPr/>
          </a:p>
        </p:txBody>
      </p:sp>
      <p:sp>
        <p:nvSpPr>
          <p:cNvPr id="765" name="Google Shape;765;p109"/>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17</a:t>
            </a:fld>
            <a:endParaRPr sz="1600" b="0" i="0" u="none" strike="noStrike" cap="none">
              <a:solidFill>
                <a:srgbClr val="40403D"/>
              </a:solidFill>
              <a:latin typeface="Quattrocento Sans"/>
              <a:ea typeface="Quattrocento Sans"/>
              <a:cs typeface="Quattrocento Sans"/>
              <a:sym typeface="Quattrocento Sans"/>
            </a:endParaRPr>
          </a:p>
        </p:txBody>
      </p:sp>
      <p:sp>
        <p:nvSpPr>
          <p:cNvPr id="766" name="Google Shape;766;p109"/>
          <p:cNvSpPr/>
          <p:nvPr/>
        </p:nvSpPr>
        <p:spPr>
          <a:xfrm>
            <a:off x="355387" y="1691468"/>
            <a:ext cx="11481225" cy="3754874"/>
          </a:xfrm>
          <a:prstGeom prst="rect">
            <a:avLst/>
          </a:prstGeom>
          <a:noFill/>
          <a:ln>
            <a:noFill/>
          </a:ln>
        </p:spPr>
        <p:txBody>
          <a:bodyPr spcFirstLastPara="1" wrap="square" lIns="91425" tIns="45700" rIns="91425" bIns="45700" anchor="t" anchorCtr="0">
            <a:noAutofit/>
          </a:bodyPr>
          <a:lstStyle/>
          <a:p>
            <a:pPr marL="55880" marR="81915" lvl="0" indent="1905" algn="l" rtl="0">
              <a:lnSpc>
                <a:spcPct val="100000"/>
              </a:lnSpc>
              <a:spcBef>
                <a:spcPts val="0"/>
              </a:spcBef>
              <a:spcAft>
                <a:spcPts val="0"/>
              </a:spcAft>
              <a:buClr>
                <a:srgbClr val="40403D"/>
              </a:buClr>
              <a:buSzPts val="2800"/>
              <a:buFont typeface="Quattrocento Sans"/>
              <a:buNone/>
            </a:pPr>
            <a:r>
              <a:rPr lang="en-US" sz="2800" b="1" i="0" u="none" strike="noStrike" cap="none">
                <a:solidFill>
                  <a:srgbClr val="40403D"/>
                </a:solidFill>
                <a:latin typeface="Quattrocento Sans"/>
                <a:ea typeface="Quattrocento Sans"/>
                <a:cs typeface="Quattrocento Sans"/>
                <a:sym typeface="Quattrocento Sans"/>
              </a:rPr>
              <a:t>Cognitive</a:t>
            </a:r>
            <a:r>
              <a:rPr lang="en-US" sz="2800" b="0" i="0" u="none" strike="noStrike" cap="none">
                <a:solidFill>
                  <a:srgbClr val="40403D"/>
                </a:solidFill>
                <a:latin typeface="Quattrocento Sans"/>
                <a:ea typeface="Quattrocento Sans"/>
                <a:cs typeface="Quattrocento Sans"/>
                <a:sym typeface="Quattrocento Sans"/>
              </a:rPr>
              <a:t> SDI will include </a:t>
            </a:r>
            <a:r>
              <a:rPr lang="en-US" sz="2800">
                <a:solidFill>
                  <a:srgbClr val="40403D"/>
                </a:solidFill>
                <a:latin typeface="Quattrocento Sans"/>
                <a:ea typeface="Quattrocento Sans"/>
                <a:cs typeface="Quattrocento Sans"/>
                <a:sym typeface="Quattrocento Sans"/>
              </a:rPr>
              <a:t>synchronous and asynchronous </a:t>
            </a:r>
            <a:r>
              <a:rPr lang="en-US" sz="2800" b="0" i="0" u="none" strike="noStrike" cap="none">
                <a:solidFill>
                  <a:srgbClr val="40403D"/>
                </a:solidFill>
                <a:latin typeface="Quattrocento Sans"/>
                <a:ea typeface="Quattrocento Sans"/>
                <a:cs typeface="Quattrocento Sans"/>
                <a:sym typeface="Quattrocento Sans"/>
              </a:rPr>
              <a:t>group virtual instruction (large and small) with the special education teacher and classmates with and without disabilities in collaboration with family.</a:t>
            </a:r>
            <a:endParaRPr sz="2800" b="0" i="0" u="none" strike="noStrike" cap="none">
              <a:solidFill>
                <a:srgbClr val="40403D"/>
              </a:solidFill>
              <a:latin typeface="Times New Roman"/>
              <a:ea typeface="Times New Roman"/>
              <a:cs typeface="Times New Roman"/>
              <a:sym typeface="Times New Roman"/>
            </a:endParaRPr>
          </a:p>
          <a:p>
            <a:pPr marL="59055" marR="81915" lvl="0" indent="0" algn="l" rtl="0">
              <a:spcBef>
                <a:spcPts val="1200"/>
              </a:spcBef>
              <a:spcAft>
                <a:spcPts val="0"/>
              </a:spcAft>
              <a:buNone/>
            </a:pPr>
            <a:r>
              <a:rPr lang="en-US" sz="2800" b="1">
                <a:solidFill>
                  <a:srgbClr val="40403D"/>
                </a:solidFill>
                <a:latin typeface="Quattrocento Sans"/>
                <a:ea typeface="Quattrocento Sans"/>
                <a:cs typeface="Quattrocento Sans"/>
                <a:sym typeface="Quattrocento Sans"/>
              </a:rPr>
              <a:t>Communication</a:t>
            </a:r>
            <a:r>
              <a:rPr lang="en-US" sz="2800">
                <a:solidFill>
                  <a:srgbClr val="40403D"/>
                </a:solidFill>
                <a:latin typeface="Quattrocento Sans"/>
                <a:ea typeface="Quattrocento Sans"/>
                <a:cs typeface="Quattrocento Sans"/>
                <a:sym typeface="Quattrocento Sans"/>
              </a:rPr>
              <a:t> SDI will be provided in small-group 1:1 virtual sessions with the SLP and asynchronous instruction in collaboration with family. </a:t>
            </a:r>
            <a:endParaRPr/>
          </a:p>
          <a:p>
            <a:pPr marL="59055" marR="81915" lvl="0" indent="0" algn="l" rtl="0">
              <a:lnSpc>
                <a:spcPct val="100000"/>
              </a:lnSpc>
              <a:spcBef>
                <a:spcPts val="1200"/>
              </a:spcBef>
              <a:spcAft>
                <a:spcPts val="0"/>
              </a:spcAft>
              <a:buClr>
                <a:schemeClr val="dk1"/>
              </a:buClr>
              <a:buSzPts val="2200"/>
              <a:buFont typeface="Arial"/>
              <a:buNone/>
            </a:pPr>
            <a:endParaRPr sz="2200" b="0" i="0" u="none" strike="noStrike" cap="none">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10"/>
          <p:cNvSpPr txBox="1">
            <a:spLocks noGrp="1"/>
          </p:cNvSpPr>
          <p:nvPr>
            <p:ph type="title"/>
          </p:nvPr>
        </p:nvSpPr>
        <p:spPr>
          <a:xfrm>
            <a:off x="1011195" y="299596"/>
            <a:ext cx="10515600" cy="9638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3500"/>
              <a:t>IEP Team Planning for Averie’s Distance Learning</a:t>
            </a:r>
            <a:endParaRPr sz="4700"/>
          </a:p>
        </p:txBody>
      </p:sp>
      <p:sp>
        <p:nvSpPr>
          <p:cNvPr id="773" name="Google Shape;773;p110"/>
          <p:cNvSpPr txBox="1">
            <a:spLocks noGrp="1"/>
          </p:cNvSpPr>
          <p:nvPr>
            <p:ph type="body" idx="1"/>
          </p:nvPr>
        </p:nvSpPr>
        <p:spPr>
          <a:xfrm>
            <a:off x="838200" y="1489999"/>
            <a:ext cx="10515600" cy="4591500"/>
          </a:xfrm>
          <a:prstGeom prst="rect">
            <a:avLst/>
          </a:prstGeom>
          <a:noFill/>
          <a:ln>
            <a:noFill/>
          </a:ln>
        </p:spPr>
        <p:txBody>
          <a:bodyPr spcFirstLastPara="1" wrap="square" lIns="91425" tIns="45700" rIns="91425" bIns="45700" anchor="t" anchorCtr="0">
            <a:noAutofit/>
          </a:bodyPr>
          <a:lstStyle/>
          <a:p>
            <a:pPr marL="59055" marR="81915" lvl="0" indent="0" algn="l" rtl="0">
              <a:lnSpc>
                <a:spcPct val="100000"/>
              </a:lnSpc>
              <a:spcBef>
                <a:spcPts val="0"/>
              </a:spcBef>
              <a:spcAft>
                <a:spcPts val="0"/>
              </a:spcAft>
              <a:buClr>
                <a:srgbClr val="40403D"/>
              </a:buClr>
              <a:buSzPts val="2800"/>
              <a:buNone/>
            </a:pPr>
            <a:r>
              <a:rPr lang="en-US" sz="2800" b="1">
                <a:solidFill>
                  <a:srgbClr val="40403D"/>
                </a:solidFill>
              </a:rPr>
              <a:t>Accommodations: </a:t>
            </a:r>
            <a:r>
              <a:rPr lang="en-US" sz="2800">
                <a:solidFill>
                  <a:srgbClr val="40403D"/>
                </a:solidFill>
              </a:rPr>
              <a:t>Verbal, visual, and/or physical prompts to increase on-task behavior with frequent checks for understanding.</a:t>
            </a:r>
            <a:endParaRPr/>
          </a:p>
          <a:p>
            <a:pPr marL="59055" marR="81915" lvl="0" indent="0" algn="l" rtl="0">
              <a:lnSpc>
                <a:spcPct val="100000"/>
              </a:lnSpc>
              <a:spcBef>
                <a:spcPts val="1200"/>
              </a:spcBef>
              <a:spcAft>
                <a:spcPts val="0"/>
              </a:spcAft>
              <a:buClr>
                <a:srgbClr val="40403D"/>
              </a:buClr>
              <a:buSzPts val="2800"/>
              <a:buNone/>
            </a:pPr>
            <a:r>
              <a:rPr lang="en-US" sz="2800" b="1">
                <a:solidFill>
                  <a:srgbClr val="40403D"/>
                </a:solidFill>
              </a:rPr>
              <a:t>Parent support: </a:t>
            </a:r>
            <a:r>
              <a:rPr lang="en-US" sz="2800">
                <a:solidFill>
                  <a:srgbClr val="40403D"/>
                </a:solidFill>
              </a:rPr>
              <a:t>Bi-weekly planning sessions to share ideas and approaches the IEP team has developed for teaching content that families can support at home.</a:t>
            </a:r>
            <a:endParaRPr/>
          </a:p>
          <a:p>
            <a:pPr marL="59055" marR="81915" lvl="0" indent="0" algn="l" rtl="0">
              <a:lnSpc>
                <a:spcPct val="100000"/>
              </a:lnSpc>
              <a:spcBef>
                <a:spcPts val="1200"/>
              </a:spcBef>
              <a:spcAft>
                <a:spcPts val="1200"/>
              </a:spcAft>
              <a:buClr>
                <a:srgbClr val="40403D"/>
              </a:buClr>
              <a:buSzPts val="2800"/>
              <a:buNone/>
            </a:pPr>
            <a:r>
              <a:rPr lang="en-US" sz="2800" b="1">
                <a:solidFill>
                  <a:srgbClr val="40403D"/>
                </a:solidFill>
                <a:latin typeface="Quattrocento Sans"/>
                <a:ea typeface="Quattrocento Sans"/>
                <a:cs typeface="Quattrocento Sans"/>
                <a:sym typeface="Quattrocento Sans"/>
              </a:rPr>
              <a:t>Progress monitoring:</a:t>
            </a:r>
            <a:r>
              <a:rPr lang="en-US" sz="2800">
                <a:solidFill>
                  <a:srgbClr val="40403D"/>
                </a:solidFill>
                <a:latin typeface="Quattrocento Sans"/>
                <a:ea typeface="Quattrocento Sans"/>
                <a:cs typeface="Quattrocento Sans"/>
                <a:sym typeface="Quattrocento Sans"/>
              </a:rPr>
              <a:t> IEP goal progress, </a:t>
            </a:r>
            <a:r>
              <a:rPr lang="en-US" sz="2800">
                <a:latin typeface="Quattrocento Sans"/>
                <a:ea typeface="Quattrocento Sans"/>
                <a:cs typeface="Quattrocento Sans"/>
                <a:sym typeface="Quattrocento Sans"/>
              </a:rPr>
              <a:t>anecdotal notes, work samples, and progress on the adapted online curriculum(s). </a:t>
            </a:r>
            <a:endParaRPr/>
          </a:p>
        </p:txBody>
      </p:sp>
      <p:sp>
        <p:nvSpPr>
          <p:cNvPr id="774" name="Google Shape;774;p110"/>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11"/>
          <p:cNvSpPr txBox="1">
            <a:spLocks noGrp="1"/>
          </p:cNvSpPr>
          <p:nvPr>
            <p:ph type="title"/>
          </p:nvPr>
        </p:nvSpPr>
        <p:spPr>
          <a:xfrm>
            <a:off x="571625" y="313202"/>
            <a:ext cx="10515600" cy="775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800"/>
              <a:buNone/>
            </a:pPr>
            <a:r>
              <a:rPr lang="en-US" sz="3600"/>
              <a:t>Engaging Activities During Distance Learning</a:t>
            </a:r>
            <a:endParaRPr/>
          </a:p>
        </p:txBody>
      </p:sp>
      <p:sp>
        <p:nvSpPr>
          <p:cNvPr id="781" name="Google Shape;781;p111">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19</a:t>
            </a:fld>
            <a:endParaRPr/>
          </a:p>
        </p:txBody>
      </p:sp>
      <p:pic>
        <p:nvPicPr>
          <p:cNvPr id="782" name="Google Shape;782;p111" descr="Too Many Carrots choice board example."/>
          <p:cNvPicPr preferRelativeResize="0"/>
          <p:nvPr/>
        </p:nvPicPr>
        <p:blipFill rotWithShape="1">
          <a:blip r:embed="rId3">
            <a:alphaModFix/>
          </a:blip>
          <a:srcRect/>
          <a:stretch/>
        </p:blipFill>
        <p:spPr>
          <a:xfrm>
            <a:off x="1077454" y="1211224"/>
            <a:ext cx="9370433" cy="4969317"/>
          </a:xfrm>
          <a:prstGeom prst="rect">
            <a:avLst/>
          </a:prstGeom>
          <a:noFill/>
          <a:ln>
            <a:noFill/>
          </a:ln>
        </p:spPr>
      </p:pic>
      <p:sp>
        <p:nvSpPr>
          <p:cNvPr id="783" name="Google Shape;783;p111"/>
          <p:cNvSpPr txBox="1"/>
          <p:nvPr/>
        </p:nvSpPr>
        <p:spPr>
          <a:xfrm>
            <a:off x="3136900" y="6352161"/>
            <a:ext cx="718398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Source: @IntegratedPreschoolCSD; Drew, P., Christensen, K., Ham, C., &amp; Munden, 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94">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2</a:t>
            </a:fld>
            <a:endParaRPr sz="1600" b="0" i="0" u="none" strike="noStrike" cap="none">
              <a:solidFill>
                <a:srgbClr val="40403D"/>
              </a:solidFill>
              <a:latin typeface="Quattrocento Sans"/>
              <a:ea typeface="Quattrocento Sans"/>
              <a:cs typeface="Quattrocento Sans"/>
              <a:sym typeface="Quattrocento Sans"/>
            </a:endParaRPr>
          </a:p>
        </p:txBody>
      </p:sp>
      <p:sp>
        <p:nvSpPr>
          <p:cNvPr id="635" name="Google Shape;635;p94"/>
          <p:cNvSpPr txBox="1">
            <a:spLocks noGrp="1"/>
          </p:cNvSpPr>
          <p:nvPr>
            <p:ph type="title"/>
          </p:nvPr>
        </p:nvSpPr>
        <p:spPr>
          <a:xfrm>
            <a:off x="838200" y="-1325563"/>
            <a:ext cx="105156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800"/>
              <a:buNone/>
            </a:pPr>
            <a:r>
              <a:rPr lang="en-US"/>
              <a:t>LRE Case Studies Resource</a:t>
            </a:r>
            <a:endParaRPr/>
          </a:p>
        </p:txBody>
      </p:sp>
      <p:pic>
        <p:nvPicPr>
          <p:cNvPr id="632" name="Google Shape;632;p94">
            <a:extLst>
              <a:ext uri="{C183D7F6-B498-43B3-948B-1728B52AA6E4}">
                <adec:decorative xmlns:adec="http://schemas.microsoft.com/office/drawing/2017/decorative" val="1"/>
              </a:ext>
            </a:extLst>
          </p:cNvPr>
          <p:cNvPicPr preferRelativeResize="0"/>
          <p:nvPr/>
        </p:nvPicPr>
        <p:blipFill rotWithShape="1">
          <a:blip r:embed="rId3">
            <a:alphaModFix/>
          </a:blip>
          <a:srcRect r="10996" b="3698"/>
          <a:stretch/>
        </p:blipFill>
        <p:spPr>
          <a:xfrm>
            <a:off x="374698" y="629844"/>
            <a:ext cx="5487170" cy="5180069"/>
          </a:xfrm>
          <a:prstGeom prst="rect">
            <a:avLst/>
          </a:prstGeom>
          <a:noFill/>
          <a:ln>
            <a:noFill/>
          </a:ln>
        </p:spPr>
      </p:pic>
      <p:sp>
        <p:nvSpPr>
          <p:cNvPr id="634" name="Google Shape;634;p94"/>
          <p:cNvSpPr/>
          <p:nvPr/>
        </p:nvSpPr>
        <p:spPr>
          <a:xfrm>
            <a:off x="6218350" y="435400"/>
            <a:ext cx="5595600" cy="5437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0403D"/>
              </a:buClr>
              <a:buSzPts val="2400"/>
              <a:buFont typeface="Noto Sans Symbols"/>
              <a:buChar char="⮚"/>
            </a:pPr>
            <a:r>
              <a:rPr lang="en-US" sz="2400" b="1" i="0" u="none" strike="noStrike" cap="none">
                <a:solidFill>
                  <a:srgbClr val="40403D"/>
                </a:solidFill>
                <a:latin typeface="Quattrocento Sans"/>
                <a:ea typeface="Quattrocento Sans"/>
                <a:cs typeface="Quattrocento Sans"/>
                <a:sym typeface="Quattrocento Sans"/>
              </a:rPr>
              <a:t>IEP Guidelines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40403D"/>
              </a:buClr>
              <a:buSzPts val="2400"/>
              <a:buFont typeface="Noto Sans Symbols"/>
              <a:buChar char="⮚"/>
            </a:pPr>
            <a:r>
              <a:rPr lang="en-US" sz="2400" b="1" i="0" u="none" strike="noStrike" cap="none">
                <a:solidFill>
                  <a:srgbClr val="40403D"/>
                </a:solidFill>
                <a:latin typeface="Quattrocento Sans"/>
                <a:ea typeface="Quattrocento Sans"/>
                <a:cs typeface="Quattrocento Sans"/>
                <a:sym typeface="Quattrocento Sans"/>
              </a:rPr>
              <a:t>LRE Requirements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40403D"/>
              </a:buClr>
              <a:buSzPts val="2400"/>
              <a:buFont typeface="Noto Sans Symbols"/>
              <a:buChar char="⮚"/>
            </a:pPr>
            <a:r>
              <a:rPr lang="en-US" sz="2400" b="1" i="0" u="none" strike="noStrike" cap="none">
                <a:solidFill>
                  <a:srgbClr val="40403D"/>
                </a:solidFill>
                <a:latin typeface="Quattrocento Sans"/>
                <a:ea typeface="Quattrocento Sans"/>
                <a:cs typeface="Quattrocento Sans"/>
                <a:sym typeface="Quattrocento Sans"/>
              </a:rPr>
              <a:t>Settings across Reopening Models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40403D"/>
              </a:buClr>
              <a:buSzPts val="2400"/>
              <a:buFont typeface="Noto Sans Symbols"/>
              <a:buChar char="⮚"/>
            </a:pPr>
            <a:r>
              <a:rPr lang="en-US" sz="2400" b="1" i="0" u="none" strike="noStrike" cap="none">
                <a:solidFill>
                  <a:srgbClr val="40403D"/>
                </a:solidFill>
                <a:latin typeface="Quattrocento Sans"/>
                <a:ea typeface="Quattrocento Sans"/>
                <a:cs typeface="Quattrocento Sans"/>
                <a:sym typeface="Quattrocento Sans"/>
              </a:rPr>
              <a:t>Accommodations &amp; Modifications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40403D"/>
              </a:buClr>
              <a:buSzPts val="2400"/>
              <a:buFont typeface="Noto Sans Symbols"/>
              <a:buChar char="⮚"/>
            </a:pPr>
            <a:r>
              <a:rPr lang="en-US" sz="2400" b="1" i="0" u="none" strike="noStrike" cap="none">
                <a:solidFill>
                  <a:srgbClr val="40403D"/>
                </a:solidFill>
                <a:latin typeface="Quattrocento Sans"/>
                <a:ea typeface="Quattrocento Sans"/>
                <a:cs typeface="Quattrocento Sans"/>
                <a:sym typeface="Quattrocento Sans"/>
              </a:rPr>
              <a:t>Parent Engagement &amp; Support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40403D"/>
              </a:buClr>
              <a:buSzPts val="2400"/>
              <a:buFont typeface="Noto Sans Symbols"/>
              <a:buChar char="⮚"/>
            </a:pPr>
            <a:r>
              <a:rPr lang="en-US" sz="2400" b="1" i="0" u="none" strike="noStrike" cap="none">
                <a:solidFill>
                  <a:srgbClr val="40403D"/>
                </a:solidFill>
                <a:latin typeface="Quattrocento Sans"/>
                <a:ea typeface="Quattrocento Sans"/>
                <a:cs typeface="Quattrocento Sans"/>
                <a:sym typeface="Quattrocento Sans"/>
              </a:rPr>
              <a:t>LRE Case Studies</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1000"/>
              </a:spcBef>
              <a:spcAft>
                <a:spcPts val="0"/>
              </a:spcAft>
              <a:buClr>
                <a:srgbClr val="40403D"/>
              </a:buClr>
              <a:buSzPts val="2400"/>
              <a:buFont typeface="Arial"/>
              <a:buChar char="•"/>
            </a:pPr>
            <a:r>
              <a:rPr lang="en-US" sz="2400" b="1" i="0" u="none" strike="noStrike" cap="none">
                <a:solidFill>
                  <a:srgbClr val="40403D"/>
                </a:solidFill>
                <a:latin typeface="Quattrocento Sans"/>
                <a:ea typeface="Quattrocento Sans"/>
                <a:cs typeface="Quattrocento Sans"/>
                <a:sym typeface="Quattrocento Sans"/>
              </a:rPr>
              <a:t>Elementary</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1000"/>
              </a:spcBef>
              <a:spcAft>
                <a:spcPts val="0"/>
              </a:spcAft>
              <a:buClr>
                <a:srgbClr val="40403D"/>
              </a:buClr>
              <a:buSzPts val="2400"/>
              <a:buFont typeface="Arial"/>
              <a:buChar char="•"/>
            </a:pPr>
            <a:r>
              <a:rPr lang="en-US" sz="2400" b="1" i="0" u="none" strike="noStrike" cap="none">
                <a:solidFill>
                  <a:srgbClr val="40403D"/>
                </a:solidFill>
                <a:latin typeface="Quattrocento Sans"/>
                <a:ea typeface="Quattrocento Sans"/>
                <a:cs typeface="Quattrocento Sans"/>
                <a:sym typeface="Quattrocento Sans"/>
              </a:rPr>
              <a:t>Behavior</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1000"/>
              </a:spcBef>
              <a:spcAft>
                <a:spcPts val="0"/>
              </a:spcAft>
              <a:buClr>
                <a:srgbClr val="40403D"/>
              </a:buClr>
              <a:buSzPts val="2400"/>
              <a:buFont typeface="Arial"/>
              <a:buChar char="•"/>
            </a:pPr>
            <a:r>
              <a:rPr lang="en-US" sz="2400" b="1" i="0" u="none" strike="noStrike" cap="none">
                <a:solidFill>
                  <a:srgbClr val="40403D"/>
                </a:solidFill>
                <a:latin typeface="Quattrocento Sans"/>
                <a:ea typeface="Quattrocento Sans"/>
                <a:cs typeface="Quattrocento Sans"/>
                <a:sym typeface="Quattrocento Sans"/>
              </a:rPr>
              <a:t>Secondary Transition</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1000"/>
              </a:spcBef>
              <a:spcAft>
                <a:spcPts val="0"/>
              </a:spcAft>
              <a:buClr>
                <a:srgbClr val="40403D"/>
              </a:buClr>
              <a:buSzPts val="2400"/>
              <a:buFont typeface="Arial"/>
              <a:buChar char="•"/>
            </a:pPr>
            <a:r>
              <a:rPr lang="en-US" sz="2400" b="1" i="0" u="none" strike="noStrike" cap="none">
                <a:solidFill>
                  <a:srgbClr val="40403D"/>
                </a:solidFill>
                <a:highlight>
                  <a:srgbClr val="FFFF00"/>
                </a:highlight>
                <a:latin typeface="Quattrocento Sans"/>
                <a:ea typeface="Quattrocento Sans"/>
                <a:cs typeface="Quattrocento Sans"/>
                <a:sym typeface="Quattrocento Sans"/>
              </a:rPr>
              <a:t>Early Childhood </a:t>
            </a:r>
            <a:r>
              <a:rPr lang="en-US" sz="2400" b="1">
                <a:solidFill>
                  <a:srgbClr val="40403D"/>
                </a:solidFill>
                <a:highlight>
                  <a:srgbClr val="FFFF00"/>
                </a:highlight>
                <a:latin typeface="Quattrocento Sans"/>
                <a:ea typeface="Quattrocento Sans"/>
                <a:cs typeface="Quattrocento Sans"/>
                <a:sym typeface="Quattrocento Sans"/>
              </a:rPr>
              <a:t>(NEW!)</a:t>
            </a:r>
            <a:endParaRPr sz="2400" b="1" i="1" u="none" strike="noStrike" cap="none">
              <a:solidFill>
                <a:srgbClr val="40403D"/>
              </a:solidFill>
              <a:highlight>
                <a:srgbClr val="FFFF00"/>
              </a:highlight>
              <a:latin typeface="Quattrocento Sans"/>
              <a:ea typeface="Quattrocento Sans"/>
              <a:cs typeface="Quattrocento Sans"/>
              <a:sym typeface="Quattrocento Sans"/>
            </a:endParaRPr>
          </a:p>
          <a:p>
            <a:pPr marL="914400" marR="0" lvl="1" indent="-457200" algn="l" rtl="0">
              <a:lnSpc>
                <a:spcPct val="100000"/>
              </a:lnSpc>
              <a:spcBef>
                <a:spcPts val="1000"/>
              </a:spcBef>
              <a:spcAft>
                <a:spcPts val="0"/>
              </a:spcAft>
              <a:buClr>
                <a:srgbClr val="40403D"/>
              </a:buClr>
              <a:buSzPts val="2400"/>
              <a:buFont typeface="Arial"/>
              <a:buChar char="•"/>
            </a:pPr>
            <a:r>
              <a:rPr lang="en-US" sz="2400" b="1" i="0" u="none" strike="noStrike" cap="none">
                <a:solidFill>
                  <a:srgbClr val="40403D"/>
                </a:solidFill>
                <a:highlight>
                  <a:srgbClr val="FFFF00"/>
                </a:highlight>
                <a:latin typeface="Quattrocento Sans"/>
                <a:ea typeface="Quattrocento Sans"/>
                <a:cs typeface="Quattrocento Sans"/>
                <a:sym typeface="Quattrocento Sans"/>
              </a:rPr>
              <a:t>LRE FAQ </a:t>
            </a:r>
            <a:r>
              <a:rPr lang="en-US" sz="2400" b="1">
                <a:solidFill>
                  <a:schemeClr val="dk1"/>
                </a:solidFill>
                <a:highlight>
                  <a:srgbClr val="FFFF00"/>
                </a:highlight>
                <a:latin typeface="Quattrocento Sans"/>
                <a:ea typeface="Quattrocento Sans"/>
                <a:cs typeface="Quattrocento Sans"/>
                <a:sym typeface="Quattrocento Sans"/>
              </a:rPr>
              <a:t>(NEW!)</a:t>
            </a:r>
            <a:endParaRPr sz="2400" b="1" i="0" u="none" strike="noStrike" cap="none">
              <a:solidFill>
                <a:srgbClr val="40403D"/>
              </a:solidFill>
              <a:highlight>
                <a:srgbClr val="FFFF00"/>
              </a:highlight>
              <a:latin typeface="Quattrocento Sans"/>
              <a:ea typeface="Quattrocento Sans"/>
              <a:cs typeface="Quattrocento Sans"/>
              <a:sym typeface="Quattrocento Sans"/>
            </a:endParaRPr>
          </a:p>
          <a:p>
            <a:pPr marL="342900" marR="0" lvl="0" indent="-190500" algn="l" rtl="0">
              <a:lnSpc>
                <a:spcPct val="100000"/>
              </a:lnSpc>
              <a:spcBef>
                <a:spcPts val="1000"/>
              </a:spcBef>
              <a:spcAft>
                <a:spcPts val="0"/>
              </a:spcAft>
              <a:buClr>
                <a:srgbClr val="40403D"/>
              </a:buClr>
              <a:buSzPts val="2400"/>
              <a:buFont typeface="Noto Sans Symbols"/>
              <a:buNone/>
            </a:pPr>
            <a:endParaRPr sz="2400" b="1" i="0" u="none" strike="noStrike" cap="none">
              <a:solidFill>
                <a:srgbClr val="40403D"/>
              </a:solidFill>
              <a:latin typeface="Arial"/>
              <a:ea typeface="Arial"/>
              <a:cs typeface="Arial"/>
              <a:sym typeface="Arial"/>
            </a:endParaRPr>
          </a:p>
        </p:txBody>
      </p:sp>
      <p:sp>
        <p:nvSpPr>
          <p:cNvPr id="633" name="Google Shape;633;p94"/>
          <p:cNvSpPr/>
          <p:nvPr/>
        </p:nvSpPr>
        <p:spPr>
          <a:xfrm>
            <a:off x="225583" y="6301403"/>
            <a:ext cx="9693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https://www.k12.wa.us/sites/default/files/public/specialed/pubdocs/LRE-Case-Study.pdf</a:t>
            </a:r>
            <a:r>
              <a:rPr lang="en-US" sz="1800" b="0" i="0" u="none" strike="noStrike" cap="none">
                <a:solidFill>
                  <a:srgbClr val="0070C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12"/>
          <p:cNvSpPr txBox="1">
            <a:spLocks noGrp="1"/>
          </p:cNvSpPr>
          <p:nvPr>
            <p:ph type="title"/>
          </p:nvPr>
        </p:nvSpPr>
        <p:spPr>
          <a:xfrm>
            <a:off x="838200" y="365125"/>
            <a:ext cx="10515600" cy="72049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000"/>
              <a:t>Amending Averie’s IEP</a:t>
            </a:r>
            <a:endParaRPr/>
          </a:p>
        </p:txBody>
      </p:sp>
      <p:sp>
        <p:nvSpPr>
          <p:cNvPr id="790" name="Google Shape;790;p112">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20</a:t>
            </a:fld>
            <a:endParaRPr sz="1600" b="0" i="0" u="none" strike="noStrike" cap="none">
              <a:solidFill>
                <a:srgbClr val="40403D"/>
              </a:solidFill>
              <a:latin typeface="Quattrocento Sans"/>
              <a:ea typeface="Quattrocento Sans"/>
              <a:cs typeface="Quattrocento Sans"/>
              <a:sym typeface="Quattrocento Sans"/>
            </a:endParaRPr>
          </a:p>
        </p:txBody>
      </p:sp>
      <p:sp>
        <p:nvSpPr>
          <p:cNvPr id="791" name="Google Shape;791;p112"/>
          <p:cNvSpPr/>
          <p:nvPr/>
        </p:nvSpPr>
        <p:spPr>
          <a:xfrm>
            <a:off x="556727" y="1085620"/>
            <a:ext cx="9906000" cy="4616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2400"/>
              <a:buFont typeface="Quattrocento Sans"/>
              <a:buNone/>
            </a:pPr>
            <a:r>
              <a:rPr lang="en-US" sz="2400" b="0" i="0" u="none" strike="noStrike" cap="none">
                <a:solidFill>
                  <a:srgbClr val="40403D"/>
                </a:solidFill>
                <a:latin typeface="Quattrocento Sans"/>
                <a:ea typeface="Quattrocento Sans"/>
                <a:cs typeface="Quattrocento Sans"/>
                <a:sym typeface="Quattrocento Sans"/>
              </a:rPr>
              <a:t>From </a:t>
            </a:r>
            <a:r>
              <a:rPr lang="en-US" sz="2400">
                <a:solidFill>
                  <a:srgbClr val="40403D"/>
                </a:solidFill>
                <a:latin typeface="Quattrocento Sans"/>
                <a:ea typeface="Quattrocento Sans"/>
                <a:cs typeface="Quattrocento Sans"/>
                <a:sym typeface="Quattrocento Sans"/>
              </a:rPr>
              <a:t>Averie</a:t>
            </a:r>
            <a:r>
              <a:rPr lang="en-US" sz="2400" b="0" i="0" u="none" strike="noStrike" cap="none">
                <a:solidFill>
                  <a:srgbClr val="40403D"/>
                </a:solidFill>
                <a:latin typeface="Quattrocento Sans"/>
                <a:ea typeface="Quattrocento Sans"/>
                <a:cs typeface="Quattrocento Sans"/>
                <a:sym typeface="Quattrocento Sans"/>
              </a:rPr>
              <a:t>’s amended IEP, dated 8/6/2020:</a:t>
            </a:r>
            <a:endParaRPr sz="1200" b="0" i="0" u="none" strike="noStrike" cap="none">
              <a:solidFill>
                <a:srgbClr val="40403D"/>
              </a:solidFill>
              <a:latin typeface="Arial"/>
              <a:ea typeface="Arial"/>
              <a:cs typeface="Arial"/>
              <a:sym typeface="Arial"/>
            </a:endParaRPr>
          </a:p>
        </p:txBody>
      </p:sp>
      <p:graphicFrame>
        <p:nvGraphicFramePr>
          <p:cNvPr id="793" name="Google Shape;793;p112"/>
          <p:cNvGraphicFramePr/>
          <p:nvPr>
            <p:extLst>
              <p:ext uri="{D42A27DB-BD31-4B8C-83A1-F6EECF244321}">
                <p14:modId xmlns:p14="http://schemas.microsoft.com/office/powerpoint/2010/main" val="1295020896"/>
              </p:ext>
            </p:extLst>
          </p:nvPr>
        </p:nvGraphicFramePr>
        <p:xfrm>
          <a:off x="671327" y="1806115"/>
          <a:ext cx="10972875" cy="3120300"/>
        </p:xfrm>
        <a:graphic>
          <a:graphicData uri="http://schemas.openxmlformats.org/drawingml/2006/table">
            <a:tbl>
              <a:tblPr firstRow="1">
                <a:noFill/>
                <a:tableStyleId>{B0161E61-AD59-4CEA-9675-C55AD7D90144}</a:tableStyleId>
              </a:tblPr>
              <a:tblGrid>
                <a:gridCol w="2535300">
                  <a:extLst>
                    <a:ext uri="{9D8B030D-6E8A-4147-A177-3AD203B41FA5}">
                      <a16:colId xmlns:a16="http://schemas.microsoft.com/office/drawing/2014/main" val="20000"/>
                    </a:ext>
                  </a:extLst>
                </a:gridCol>
                <a:gridCol w="1656150">
                  <a:extLst>
                    <a:ext uri="{9D8B030D-6E8A-4147-A177-3AD203B41FA5}">
                      <a16:colId xmlns:a16="http://schemas.microsoft.com/office/drawing/2014/main" val="20001"/>
                    </a:ext>
                  </a:extLst>
                </a:gridCol>
                <a:gridCol w="1283050">
                  <a:extLst>
                    <a:ext uri="{9D8B030D-6E8A-4147-A177-3AD203B41FA5}">
                      <a16:colId xmlns:a16="http://schemas.microsoft.com/office/drawing/2014/main" val="20002"/>
                    </a:ext>
                  </a:extLst>
                </a:gridCol>
                <a:gridCol w="2896025">
                  <a:extLst>
                    <a:ext uri="{9D8B030D-6E8A-4147-A177-3AD203B41FA5}">
                      <a16:colId xmlns:a16="http://schemas.microsoft.com/office/drawing/2014/main" val="20003"/>
                    </a:ext>
                  </a:extLst>
                </a:gridCol>
                <a:gridCol w="2602350">
                  <a:extLst>
                    <a:ext uri="{9D8B030D-6E8A-4147-A177-3AD203B41FA5}">
                      <a16:colId xmlns:a16="http://schemas.microsoft.com/office/drawing/2014/main" val="20004"/>
                    </a:ext>
                  </a:extLst>
                </a:gridCol>
              </a:tblGrid>
              <a:tr h="552275">
                <a:tc>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Service Area</a:t>
                      </a:r>
                      <a:endParaRPr sz="14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Frequency</a:t>
                      </a:r>
                      <a:endParaRPr sz="14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Location (setting)</a:t>
                      </a:r>
                      <a:endParaRPr sz="14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Duration</a:t>
                      </a:r>
                      <a:endParaRPr sz="14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48300">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Cognitive</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2400" u="none" strike="noStrike" cap="none">
                          <a:solidFill>
                            <a:srgbClr val="FF0000"/>
                          </a:solidFill>
                          <a:latin typeface="Quattrocento Sans"/>
                          <a:ea typeface="Quattrocento Sans"/>
                          <a:cs typeface="Quattrocento Sans"/>
                          <a:sym typeface="Quattrocento Sans"/>
                        </a:rPr>
                        <a:t>100</a:t>
                      </a:r>
                      <a:r>
                        <a:rPr lang="en-US" sz="2400" u="none" strike="sngStrike" cap="none">
                          <a:latin typeface="Quattrocento Sans"/>
                          <a:ea typeface="Quattrocento Sans"/>
                          <a:cs typeface="Quattrocento Sans"/>
                          <a:sym typeface="Quattrocento Sans"/>
                        </a:rPr>
                        <a:t>160 </a:t>
                      </a:r>
                      <a:r>
                        <a:rPr lang="en-US" sz="2400" u="none" strike="noStrike" cap="none">
                          <a:latin typeface="Quattrocento Sans"/>
                          <a:ea typeface="Quattrocento Sans"/>
                          <a:cs typeface="Quattrocento Sans"/>
                          <a:sym typeface="Quattrocento Sans"/>
                        </a:rPr>
                        <a:t>mpw</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Special Ed</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l" rtl="0">
                        <a:lnSpc>
                          <a:spcPct val="100000"/>
                        </a:lnSpc>
                        <a:spcBef>
                          <a:spcPts val="0"/>
                        </a:spcBef>
                        <a:spcAft>
                          <a:spcPts val="0"/>
                        </a:spcAft>
                        <a:buNone/>
                      </a:pPr>
                      <a:r>
                        <a:rPr lang="en-US" sz="2000" u="none" strike="noStrike" cap="none">
                          <a:latin typeface="Quattrocento Sans"/>
                          <a:ea typeface="Quattrocento Sans"/>
                          <a:cs typeface="Quattrocento Sans"/>
                          <a:sym typeface="Quattrocento Sans"/>
                        </a:rPr>
                        <a:t>to 1/8/21</a:t>
                      </a:r>
                      <a:endParaRPr sz="16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8300">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Communication</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20 mpw</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Special Ed</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40403D"/>
                          </a:solidFill>
                          <a:latin typeface="Quattrocento Sans"/>
                          <a:ea typeface="Quattrocento Sans"/>
                          <a:cs typeface="Quattrocento Sans"/>
                          <a:sym typeface="Quattrocento Sans"/>
                        </a:rPr>
                        <a:t>to </a:t>
                      </a:r>
                      <a:r>
                        <a:rPr lang="en-US" sz="2000" u="none" strike="noStrike" cap="none">
                          <a:latin typeface="Quattrocento Sans"/>
                          <a:ea typeface="Quattrocento Sans"/>
                          <a:cs typeface="Quattrocento Sans"/>
                          <a:sym typeface="Quattrocento Sans"/>
                        </a:rPr>
                        <a:t>1/8/21</a:t>
                      </a:r>
                      <a:endParaRPr sz="1600" b="0" i="0" u="none" strike="noStrike" cap="none">
                        <a:solidFill>
                          <a:srgbClr val="40403D"/>
                        </a:solidFill>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8300">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Adaptive</a:t>
                      </a:r>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2400" u="none" strike="noStrike" cap="none">
                          <a:solidFill>
                            <a:srgbClr val="FF0000"/>
                          </a:solidFill>
                          <a:latin typeface="Quattrocento Sans"/>
                          <a:ea typeface="Quattrocento Sans"/>
                          <a:cs typeface="Quattrocento Sans"/>
                          <a:sym typeface="Quattrocento Sans"/>
                        </a:rPr>
                        <a:t>80</a:t>
                      </a:r>
                      <a:r>
                        <a:rPr lang="en-US" sz="2400" u="none" strike="sngStrike" cap="none">
                          <a:latin typeface="Quattrocento Sans"/>
                          <a:ea typeface="Quattrocento Sans"/>
                          <a:cs typeface="Quattrocento Sans"/>
                          <a:sym typeface="Quattrocento Sans"/>
                        </a:rPr>
                        <a:t>90</a:t>
                      </a:r>
                      <a:r>
                        <a:rPr lang="en-US" sz="2400" u="none" strike="noStrike" cap="none">
                          <a:latin typeface="Quattrocento Sans"/>
                          <a:ea typeface="Quattrocento Sans"/>
                          <a:cs typeface="Quattrocento Sans"/>
                          <a:sym typeface="Quattrocento Sans"/>
                        </a:rPr>
                        <a:t> mpw</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Special Ed</a:t>
                      </a:r>
                      <a:endParaRPr sz="18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40403D"/>
                          </a:solidFill>
                          <a:latin typeface="Quattrocento Sans"/>
                          <a:ea typeface="Quattrocento Sans"/>
                          <a:cs typeface="Quattrocento Sans"/>
                          <a:sym typeface="Quattrocento Sans"/>
                        </a:rPr>
                        <a:t>to </a:t>
                      </a:r>
                      <a:r>
                        <a:rPr lang="en-US" sz="2000" u="none" strike="noStrike" cap="none">
                          <a:latin typeface="Quattrocento Sans"/>
                          <a:ea typeface="Quattrocento Sans"/>
                          <a:cs typeface="Quattrocento Sans"/>
                          <a:sym typeface="Quattrocento Sans"/>
                        </a:rPr>
                        <a:t>1/8/21</a:t>
                      </a:r>
                      <a:endParaRPr sz="1600" b="0" i="0" u="none" strike="noStrike" cap="none">
                        <a:solidFill>
                          <a:srgbClr val="40403D"/>
                        </a:solidFill>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48300">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Social Emotional</a:t>
                      </a:r>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2400" u="none" strike="noStrike" cap="none">
                          <a:solidFill>
                            <a:srgbClr val="FF0000"/>
                          </a:solidFill>
                          <a:latin typeface="Quattrocento Sans"/>
                          <a:ea typeface="Quattrocento Sans"/>
                          <a:cs typeface="Quattrocento Sans"/>
                          <a:sym typeface="Quattrocento Sans"/>
                        </a:rPr>
                        <a:t>100</a:t>
                      </a:r>
                      <a:r>
                        <a:rPr lang="en-US" sz="2400" u="none" strike="sngStrike" cap="none">
                          <a:latin typeface="Quattrocento Sans"/>
                          <a:ea typeface="Quattrocento Sans"/>
                          <a:cs typeface="Quattrocento Sans"/>
                          <a:sym typeface="Quattrocento Sans"/>
                        </a:rPr>
                        <a:t>180</a:t>
                      </a:r>
                      <a:r>
                        <a:rPr lang="en-US" sz="2400" u="none" strike="noStrike" cap="none">
                          <a:latin typeface="Quattrocento Sans"/>
                          <a:ea typeface="Quattrocento Sans"/>
                          <a:cs typeface="Quattrocento Sans"/>
                          <a:sym typeface="Quattrocento Sans"/>
                        </a:rPr>
                        <a:t> mpw</a:t>
                      </a:r>
                      <a:endParaRPr sz="2400" u="none" strike="noStrike" cap="none">
                        <a:latin typeface="Quattrocento Sans"/>
                        <a:ea typeface="Quattrocento Sans"/>
                        <a:cs typeface="Quattrocento Sans"/>
                        <a:sym typeface="Quattrocento Sans"/>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Special Ed</a:t>
                      </a:r>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0403D"/>
                          </a:solidFill>
                          <a:latin typeface="Quattrocento Sans"/>
                          <a:ea typeface="Quattrocento Sans"/>
                          <a:cs typeface="Quattrocento Sans"/>
                          <a:sym typeface="Quattrocento Sans"/>
                        </a:rPr>
                        <a:t>to </a:t>
                      </a:r>
                      <a:r>
                        <a:rPr lang="en-US" sz="2400" u="none" strike="noStrike" cap="none">
                          <a:latin typeface="Quattrocento Sans"/>
                          <a:ea typeface="Quattrocento Sans"/>
                          <a:cs typeface="Quattrocento Sans"/>
                          <a:sym typeface="Quattrocento Sans"/>
                        </a:rPr>
                        <a:t>1/8/21</a:t>
                      </a:r>
                      <a:endParaRPr sz="2400" b="0" i="0" u="none" strike="noStrike" cap="none">
                        <a:solidFill>
                          <a:srgbClr val="40403D"/>
                        </a:solidFill>
                        <a:latin typeface="Quattrocento Sans"/>
                        <a:ea typeface="Quattrocento Sans"/>
                        <a:cs typeface="Quattrocento Sans"/>
                        <a:sym typeface="Quattrocento Sans"/>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48300">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OT</a:t>
                      </a:r>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30 mpw</a:t>
                      </a:r>
                      <a:endParaRPr sz="2400" u="none" strike="noStrike" cap="none">
                        <a:latin typeface="Quattrocento Sans"/>
                        <a:ea typeface="Quattrocento Sans"/>
                        <a:cs typeface="Quattrocento Sans"/>
                        <a:sym typeface="Quattrocento Sans"/>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2400" u="none" strike="noStrike" cap="none">
                          <a:latin typeface="Quattrocento Sans"/>
                          <a:ea typeface="Quattrocento Sans"/>
                          <a:cs typeface="Quattrocento Sans"/>
                          <a:sym typeface="Quattrocento Sans"/>
                        </a:rPr>
                        <a:t>Special Ed</a:t>
                      </a:r>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0403D"/>
                          </a:solidFill>
                          <a:latin typeface="Quattrocento Sans"/>
                          <a:ea typeface="Quattrocento Sans"/>
                          <a:cs typeface="Quattrocento Sans"/>
                          <a:sym typeface="Quattrocento Sans"/>
                        </a:rPr>
                        <a:t>to </a:t>
                      </a:r>
                      <a:r>
                        <a:rPr lang="en-US" sz="2400" u="none" strike="noStrike" cap="none">
                          <a:latin typeface="Quattrocento Sans"/>
                          <a:ea typeface="Quattrocento Sans"/>
                          <a:cs typeface="Quattrocento Sans"/>
                          <a:sym typeface="Quattrocento Sans"/>
                        </a:rPr>
                        <a:t>1/8/21</a:t>
                      </a:r>
                      <a:endParaRPr sz="2400" b="0" i="0" u="none" strike="noStrike" cap="none">
                        <a:solidFill>
                          <a:srgbClr val="40403D"/>
                        </a:solidFill>
                        <a:latin typeface="Quattrocento Sans"/>
                        <a:ea typeface="Quattrocento Sans"/>
                        <a:cs typeface="Quattrocento Sans"/>
                        <a:sym typeface="Quattrocento Sans"/>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6525">
                <a:tc gridSpan="2">
                  <a:txBody>
                    <a:bodyPr/>
                    <a:lstStyle/>
                    <a:p>
                      <a:pPr marL="0" marR="47625" lvl="0" indent="0" algn="l" rtl="0">
                        <a:lnSpc>
                          <a:spcPct val="100000"/>
                        </a:lnSpc>
                        <a:spcBef>
                          <a:spcPts val="0"/>
                        </a:spcBef>
                        <a:spcAft>
                          <a:spcPts val="0"/>
                        </a:spcAft>
                        <a:buNone/>
                      </a:pPr>
                      <a:r>
                        <a:rPr lang="en-US" sz="1400" b="1" u="none" strike="noStrike" cap="none">
                          <a:solidFill>
                            <a:srgbClr val="000000"/>
                          </a:solidFill>
                          <a:latin typeface="Quattrocento Sans"/>
                          <a:ea typeface="Quattrocento Sans"/>
                          <a:cs typeface="Quattrocento Sans"/>
                          <a:sym typeface="Quattrocento Sans"/>
                        </a:rPr>
                        <a:t>Total instructional minutes per week: 480</a:t>
                      </a:r>
                      <a:endParaRPr sz="1400" u="none" strike="noStrike" cap="none">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ECE"/>
                    </a:solidFill>
                  </a:tcPr>
                </a:tc>
                <a:tc hMerge="1">
                  <a:txBody>
                    <a:bodyPr/>
                    <a:lstStyle/>
                    <a:p>
                      <a:endParaRPr lang="en-US"/>
                    </a:p>
                  </a:txBody>
                  <a:tcPr/>
                </a:tc>
                <a:tc gridSpan="3">
                  <a:txBody>
                    <a:bodyPr/>
                    <a:lstStyle/>
                    <a:p>
                      <a:pPr marL="0" marR="47625" lvl="0" indent="0" algn="l" rtl="0">
                        <a:lnSpc>
                          <a:spcPct val="100000"/>
                        </a:lnSpc>
                        <a:spcBef>
                          <a:spcPts val="0"/>
                        </a:spcBef>
                        <a:spcAft>
                          <a:spcPts val="0"/>
                        </a:spcAft>
                        <a:buNone/>
                      </a:pPr>
                      <a:r>
                        <a:rPr lang="en-US" sz="1400" b="1" u="none" strike="noStrike" cap="none" dirty="0">
                          <a:solidFill>
                            <a:srgbClr val="000000"/>
                          </a:solidFill>
                          <a:latin typeface="Quattrocento Sans"/>
                          <a:ea typeface="Quattrocento Sans"/>
                          <a:cs typeface="Quattrocento Sans"/>
                          <a:sym typeface="Quattrocento Sans"/>
                        </a:rPr>
                        <a:t>LRE Code: 35 (separate class)</a:t>
                      </a:r>
                      <a:endParaRPr sz="1400" u="none" strike="noStrike" cap="none" dirty="0">
                        <a:latin typeface="Times New Roman"/>
                        <a:ea typeface="Times New Roman"/>
                        <a:cs typeface="Times New Roman"/>
                        <a:sym typeface="Times New Roman"/>
                      </a:endParaRPr>
                    </a:p>
                  </a:txBody>
                  <a:tcPr marL="49950" marR="499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EC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792" name="Google Shape;792;p112"/>
          <p:cNvSpPr/>
          <p:nvPr/>
        </p:nvSpPr>
        <p:spPr>
          <a:xfrm>
            <a:off x="608045" y="5185275"/>
            <a:ext cx="10975910" cy="146193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i="0" u="none" strike="noStrike" cap="none">
                <a:solidFill>
                  <a:srgbClr val="40403D"/>
                </a:solidFill>
                <a:latin typeface="Quattrocento Sans"/>
                <a:ea typeface="Quattrocento Sans"/>
                <a:cs typeface="Quattrocento Sans"/>
                <a:sym typeface="Quattrocento Sans"/>
              </a:rPr>
              <a:t>NOTE: </a:t>
            </a:r>
            <a:r>
              <a:rPr lang="en-US" sz="2000">
                <a:solidFill>
                  <a:schemeClr val="dk1"/>
                </a:solidFill>
                <a:latin typeface="Arial"/>
                <a:ea typeface="Arial"/>
                <a:cs typeface="Arial"/>
                <a:sym typeface="Arial"/>
              </a:rPr>
              <a:t>Averie’s IEP team determined the asynchronous services will be considered a Special Education setting, unless the student ratio described for a regular early childhood program (50/50 students with disabilities vs. students without disabilities) is met.  </a:t>
            </a:r>
            <a:endParaRPr sz="2000">
              <a:solidFill>
                <a:schemeClr val="dk1"/>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40403D"/>
              </a:buClr>
              <a:buSzPts val="2400"/>
              <a:buFont typeface="Quattrocento Sans"/>
              <a:buNone/>
            </a:pPr>
            <a:r>
              <a:rPr lang="en-US" sz="2400" b="1" i="0" u="none" strike="noStrike" cap="none">
                <a:solidFill>
                  <a:srgbClr val="40403D"/>
                </a:solidFill>
                <a:latin typeface="Quattrocento Sans"/>
                <a:ea typeface="Quattrocento Sans"/>
                <a:cs typeface="Quattrocento Sans"/>
                <a:sym typeface="Quattrocento Sans"/>
              </a:rPr>
              <a:t> </a:t>
            </a:r>
            <a:endParaRPr sz="2400" b="1" i="0" u="none" strike="noStrike" cap="none">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113">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21</a:t>
            </a:fld>
            <a:endParaRPr sz="1600" b="0" i="0" u="none" strike="noStrike" cap="none">
              <a:solidFill>
                <a:srgbClr val="40403D"/>
              </a:solidFill>
              <a:latin typeface="Quattrocento Sans"/>
              <a:ea typeface="Quattrocento Sans"/>
              <a:cs typeface="Quattrocento Sans"/>
              <a:sym typeface="Quattrocento Sans"/>
            </a:endParaRPr>
          </a:p>
        </p:txBody>
      </p:sp>
      <p:sp>
        <p:nvSpPr>
          <p:cNvPr id="801" name="Google Shape;801;p113"/>
          <p:cNvSpPr txBox="1">
            <a:spLocks noGrp="1"/>
          </p:cNvSpPr>
          <p:nvPr>
            <p:ph type="title"/>
          </p:nvPr>
        </p:nvSpPr>
        <p:spPr>
          <a:xfrm>
            <a:off x="838200" y="365125"/>
            <a:ext cx="10515600" cy="76625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3600"/>
              <a:t>IEP Team Planning for Averie’s Hybrid Learning</a:t>
            </a:r>
            <a:endParaRPr/>
          </a:p>
        </p:txBody>
      </p:sp>
      <p:sp>
        <p:nvSpPr>
          <p:cNvPr id="800" name="Google Shape;800;p113"/>
          <p:cNvSpPr/>
          <p:nvPr/>
        </p:nvSpPr>
        <p:spPr>
          <a:xfrm>
            <a:off x="355387" y="1270132"/>
            <a:ext cx="11481225" cy="5416868"/>
          </a:xfrm>
          <a:prstGeom prst="rect">
            <a:avLst/>
          </a:prstGeom>
          <a:noFill/>
          <a:ln>
            <a:noFill/>
          </a:ln>
        </p:spPr>
        <p:txBody>
          <a:bodyPr spcFirstLastPara="1" wrap="square" lIns="91425" tIns="45700" rIns="91425" bIns="45700" anchor="t" anchorCtr="0">
            <a:noAutofit/>
          </a:bodyPr>
          <a:lstStyle/>
          <a:p>
            <a:pPr marL="55880" marR="81915" lvl="0" indent="1905" algn="l" rtl="0">
              <a:spcBef>
                <a:spcPts val="0"/>
              </a:spcBef>
              <a:spcAft>
                <a:spcPts val="0"/>
              </a:spcAft>
              <a:buNone/>
            </a:pPr>
            <a:r>
              <a:rPr lang="en-US" sz="2800" b="1">
                <a:solidFill>
                  <a:srgbClr val="40403D"/>
                </a:solidFill>
                <a:latin typeface="Quattrocento Sans"/>
                <a:ea typeface="Quattrocento Sans"/>
                <a:cs typeface="Quattrocento Sans"/>
                <a:sym typeface="Quattrocento Sans"/>
              </a:rPr>
              <a:t>Cognitive</a:t>
            </a:r>
            <a:r>
              <a:rPr lang="en-US" sz="2800">
                <a:solidFill>
                  <a:srgbClr val="40403D"/>
                </a:solidFill>
                <a:latin typeface="Quattrocento Sans"/>
                <a:ea typeface="Quattrocento Sans"/>
                <a:cs typeface="Quattrocento Sans"/>
                <a:sym typeface="Quattrocento Sans"/>
              </a:rPr>
              <a:t> SDI will include synchronous and asynchronous group instruction and </a:t>
            </a:r>
            <a:r>
              <a:rPr lang="en-US" sz="2800">
                <a:solidFill>
                  <a:srgbClr val="FF0000"/>
                </a:solidFill>
                <a:latin typeface="Quattrocento Sans"/>
                <a:ea typeface="Quattrocento Sans"/>
                <a:cs typeface="Quattrocento Sans"/>
                <a:sym typeface="Quattrocento Sans"/>
              </a:rPr>
              <a:t>in-person instruction </a:t>
            </a:r>
            <a:r>
              <a:rPr lang="en-US" sz="2800">
                <a:solidFill>
                  <a:srgbClr val="40403D"/>
                </a:solidFill>
                <a:latin typeface="Quattrocento Sans"/>
                <a:ea typeface="Quattrocento Sans"/>
                <a:cs typeface="Quattrocento Sans"/>
                <a:sym typeface="Quattrocento Sans"/>
              </a:rPr>
              <a:t>with the special education teacher and classmates with and without disabilities in collaboration with family.</a:t>
            </a:r>
            <a:endParaRPr/>
          </a:p>
          <a:p>
            <a:pPr marL="59055" marR="81915" lvl="0" indent="0" algn="l" rtl="0">
              <a:spcBef>
                <a:spcPts val="1200"/>
              </a:spcBef>
              <a:spcAft>
                <a:spcPts val="0"/>
              </a:spcAft>
              <a:buNone/>
            </a:pPr>
            <a:r>
              <a:rPr lang="en-US" sz="2800" b="1">
                <a:solidFill>
                  <a:srgbClr val="40403D"/>
                </a:solidFill>
                <a:latin typeface="Quattrocento Sans"/>
                <a:ea typeface="Quattrocento Sans"/>
                <a:cs typeface="Quattrocento Sans"/>
                <a:sym typeface="Quattrocento Sans"/>
              </a:rPr>
              <a:t>Communication</a:t>
            </a:r>
            <a:r>
              <a:rPr lang="en-US" sz="2800">
                <a:solidFill>
                  <a:srgbClr val="40403D"/>
                </a:solidFill>
                <a:latin typeface="Quattrocento Sans"/>
                <a:ea typeface="Quattrocento Sans"/>
                <a:cs typeface="Quattrocento Sans"/>
                <a:sym typeface="Quattrocento Sans"/>
              </a:rPr>
              <a:t> </a:t>
            </a:r>
            <a:r>
              <a:rPr lang="en-US" sz="2800">
                <a:solidFill>
                  <a:srgbClr val="221E0D"/>
                </a:solidFill>
                <a:latin typeface="Quattrocento Sans"/>
                <a:ea typeface="Quattrocento Sans"/>
                <a:cs typeface="Quattrocento Sans"/>
                <a:sym typeface="Quattrocento Sans"/>
              </a:rPr>
              <a:t>SDI will be provided in small-group </a:t>
            </a:r>
            <a:r>
              <a:rPr lang="en-US" sz="2800">
                <a:solidFill>
                  <a:srgbClr val="FF0000"/>
                </a:solidFill>
                <a:latin typeface="Quattrocento Sans"/>
                <a:ea typeface="Quattrocento Sans"/>
                <a:cs typeface="Quattrocento Sans"/>
                <a:sym typeface="Quattrocento Sans"/>
              </a:rPr>
              <a:t>in-person session </a:t>
            </a:r>
            <a:r>
              <a:rPr lang="en-US" sz="2800">
                <a:solidFill>
                  <a:srgbClr val="221E0D"/>
                </a:solidFill>
                <a:latin typeface="Quattrocento Sans"/>
                <a:ea typeface="Quattrocento Sans"/>
                <a:cs typeface="Quattrocento Sans"/>
                <a:sym typeface="Quattrocento Sans"/>
              </a:rPr>
              <a:t>with the SLP.</a:t>
            </a:r>
            <a:endParaRPr/>
          </a:p>
          <a:p>
            <a:pPr marL="59055" marR="81915" lvl="0" indent="0" algn="l" rtl="0">
              <a:lnSpc>
                <a:spcPct val="100000"/>
              </a:lnSpc>
              <a:spcBef>
                <a:spcPts val="1200"/>
              </a:spcBef>
              <a:spcAft>
                <a:spcPts val="0"/>
              </a:spcAft>
              <a:buClr>
                <a:srgbClr val="40403D"/>
              </a:buClr>
              <a:buSzPts val="2400"/>
              <a:buFont typeface="Arial"/>
              <a:buNone/>
            </a:pPr>
            <a:r>
              <a:rPr lang="en-US" sz="2400" b="1" i="1">
                <a:solidFill>
                  <a:srgbClr val="40403D"/>
                </a:solidFill>
                <a:latin typeface="Arial"/>
                <a:ea typeface="Arial"/>
                <a:cs typeface="Arial"/>
                <a:sym typeface="Arial"/>
              </a:rPr>
              <a:t>Accommodations, Parent support, </a:t>
            </a:r>
            <a:r>
              <a:rPr lang="en-US" sz="2400" i="1">
                <a:solidFill>
                  <a:srgbClr val="40403D"/>
                </a:solidFill>
                <a:latin typeface="Arial"/>
                <a:ea typeface="Arial"/>
                <a:cs typeface="Arial"/>
                <a:sym typeface="Arial"/>
              </a:rPr>
              <a:t>and</a:t>
            </a:r>
            <a:r>
              <a:rPr lang="en-US" sz="2400" b="1" i="1">
                <a:solidFill>
                  <a:srgbClr val="40403D"/>
                </a:solidFill>
                <a:latin typeface="Arial"/>
                <a:ea typeface="Arial"/>
                <a:cs typeface="Arial"/>
                <a:sym typeface="Arial"/>
              </a:rPr>
              <a:t> Progress monitoring</a:t>
            </a:r>
            <a:r>
              <a:rPr lang="en-US" sz="2400" i="1">
                <a:solidFill>
                  <a:srgbClr val="40403D"/>
                </a:solidFill>
                <a:latin typeface="Arial"/>
                <a:ea typeface="Arial"/>
                <a:cs typeface="Arial"/>
                <a:sym typeface="Arial"/>
              </a:rPr>
              <a:t> will continue as planned during distance learning.</a:t>
            </a:r>
            <a:endParaRPr/>
          </a:p>
          <a:p>
            <a:pPr marL="59055" marR="81915" lvl="0" indent="0" algn="l" rtl="0">
              <a:lnSpc>
                <a:spcPct val="100000"/>
              </a:lnSpc>
              <a:spcBef>
                <a:spcPts val="1800"/>
              </a:spcBef>
              <a:spcAft>
                <a:spcPts val="0"/>
              </a:spcAft>
              <a:buClr>
                <a:srgbClr val="FF0000"/>
              </a:buClr>
              <a:buSzPts val="2400"/>
              <a:buFont typeface="Arial"/>
              <a:buNone/>
            </a:pPr>
            <a:r>
              <a:rPr lang="en-US" sz="2400" b="1" i="1">
                <a:solidFill>
                  <a:srgbClr val="FF0000"/>
                </a:solidFill>
                <a:latin typeface="Arial"/>
                <a:ea typeface="Arial"/>
                <a:cs typeface="Arial"/>
                <a:sym typeface="Arial"/>
              </a:rPr>
              <a:t>NOTE: </a:t>
            </a:r>
            <a:r>
              <a:rPr lang="en-US" sz="2400" i="1">
                <a:solidFill>
                  <a:srgbClr val="FF0000"/>
                </a:solidFill>
                <a:latin typeface="Arial"/>
                <a:ea typeface="Arial"/>
                <a:cs typeface="Arial"/>
                <a:sym typeface="Arial"/>
              </a:rPr>
              <a:t>No IEP amendment needed; 8/6/2020 amendment remains in effect.</a:t>
            </a:r>
            <a:endParaRPr sz="2400" i="1">
              <a:solidFill>
                <a:schemeClr val="dk1"/>
              </a:solidFill>
              <a:latin typeface="Arial"/>
              <a:ea typeface="Arial"/>
              <a:cs typeface="Arial"/>
              <a:sym typeface="Arial"/>
            </a:endParaRPr>
          </a:p>
          <a:p>
            <a:pPr marL="59055" marR="81915" lvl="0" indent="0" algn="l" rtl="0">
              <a:spcBef>
                <a:spcPts val="1800"/>
              </a:spcBef>
              <a:spcAft>
                <a:spcPts val="0"/>
              </a:spcAft>
              <a:buNone/>
            </a:pPr>
            <a:endParaRPr sz="2000">
              <a:solidFill>
                <a:srgbClr val="40403D"/>
              </a:solidFill>
              <a:latin typeface="Quattrocento Sans"/>
              <a:ea typeface="Quattrocento Sans"/>
              <a:cs typeface="Quattrocento Sans"/>
              <a:sym typeface="Quattrocento Sans"/>
            </a:endParaRPr>
          </a:p>
          <a:p>
            <a:pPr marL="59055" marR="81915" lvl="0" indent="0" algn="l" rtl="0">
              <a:lnSpc>
                <a:spcPct val="100000"/>
              </a:lnSpc>
              <a:spcBef>
                <a:spcPts val="1200"/>
              </a:spcBef>
              <a:spcAft>
                <a:spcPts val="0"/>
              </a:spcAft>
              <a:buClr>
                <a:schemeClr val="dk1"/>
              </a:buClr>
              <a:buSzPts val="2600"/>
              <a:buFont typeface="Arial"/>
              <a:buNone/>
            </a:pPr>
            <a:endParaRPr sz="2600" b="0" i="0" u="none" strike="noStrike" cap="none">
              <a:solidFill>
                <a:srgbClr val="FF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114"/>
          <p:cNvSpPr txBox="1">
            <a:spLocks noGrp="1"/>
          </p:cNvSpPr>
          <p:nvPr>
            <p:ph type="title"/>
          </p:nvPr>
        </p:nvSpPr>
        <p:spPr>
          <a:xfrm>
            <a:off x="838200" y="-1325563"/>
            <a:ext cx="105156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None/>
            </a:pPr>
            <a:r>
              <a:rPr lang="en-US"/>
              <a:t>Choice Board Example</a:t>
            </a:r>
            <a:endParaRPr/>
          </a:p>
        </p:txBody>
      </p:sp>
      <p:pic>
        <p:nvPicPr>
          <p:cNvPr id="807" name="Google Shape;807;p114" descr="Clark the Shark Choice Board."/>
          <p:cNvPicPr preferRelativeResize="0"/>
          <p:nvPr/>
        </p:nvPicPr>
        <p:blipFill rotWithShape="1">
          <a:blip r:embed="rId3">
            <a:alphaModFix/>
          </a:blip>
          <a:srcRect t="1283"/>
          <a:stretch/>
        </p:blipFill>
        <p:spPr>
          <a:xfrm>
            <a:off x="824250" y="2425"/>
            <a:ext cx="10543500" cy="6634926"/>
          </a:xfrm>
          <a:prstGeom prst="rect">
            <a:avLst/>
          </a:prstGeom>
          <a:noFill/>
          <a:ln>
            <a:noFill/>
          </a:ln>
        </p:spPr>
      </p:pic>
      <p:sp>
        <p:nvSpPr>
          <p:cNvPr id="808" name="Google Shape;808;p114"/>
          <p:cNvSpPr txBox="1"/>
          <p:nvPr/>
        </p:nvSpPr>
        <p:spPr>
          <a:xfrm>
            <a:off x="824255" y="6504801"/>
            <a:ext cx="71841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Source: @IntegratedPreschoolCSD; Drew, P., Christensen, K., Ham, C., &amp; Munden, 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15"/>
          <p:cNvSpPr txBox="1">
            <a:spLocks noGrp="1"/>
          </p:cNvSpPr>
          <p:nvPr>
            <p:ph type="title"/>
          </p:nvPr>
        </p:nvSpPr>
        <p:spPr>
          <a:xfrm>
            <a:off x="2511161" y="365126"/>
            <a:ext cx="9595033" cy="63240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600">
                <a:latin typeface="Quattrocento Sans"/>
                <a:ea typeface="Quattrocento Sans"/>
                <a:cs typeface="Quattrocento Sans"/>
                <a:sym typeface="Quattrocento Sans"/>
              </a:rPr>
              <a:t>Continuous Distance Learning in ECSE</a:t>
            </a:r>
            <a:endParaRPr/>
          </a:p>
        </p:txBody>
      </p:sp>
      <p:sp>
        <p:nvSpPr>
          <p:cNvPr id="816" name="Google Shape;816;p115"/>
          <p:cNvSpPr txBox="1">
            <a:spLocks noGrp="1"/>
          </p:cNvSpPr>
          <p:nvPr>
            <p:ph type="body" idx="1"/>
          </p:nvPr>
        </p:nvSpPr>
        <p:spPr>
          <a:xfrm>
            <a:off x="441700" y="1086025"/>
            <a:ext cx="11392500" cy="4972500"/>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endParaRPr sz="2000" b="0" i="0" u="none" strike="noStrike">
              <a:solidFill>
                <a:srgbClr val="434343"/>
              </a:solidFill>
              <a:latin typeface="Calibri"/>
              <a:ea typeface="Calibri"/>
              <a:cs typeface="Calibri"/>
              <a:sym typeface="Calibri"/>
            </a:endParaRPr>
          </a:p>
          <a:p>
            <a:pPr marL="114300" lvl="0" indent="0" algn="l" rtl="0">
              <a:lnSpc>
                <a:spcPct val="90000"/>
              </a:lnSpc>
              <a:spcBef>
                <a:spcPts val="1000"/>
              </a:spcBef>
              <a:spcAft>
                <a:spcPts val="0"/>
              </a:spcAft>
              <a:buSzPts val="1800"/>
              <a:buNone/>
            </a:pPr>
            <a:r>
              <a:rPr lang="en-US" sz="1800" b="1">
                <a:solidFill>
                  <a:srgbClr val="434343"/>
                </a:solidFill>
                <a:latin typeface="Calibri"/>
                <a:ea typeface="Calibri"/>
                <a:cs typeface="Calibri"/>
                <a:sym typeface="Calibri"/>
              </a:rPr>
              <a:t>Build</a:t>
            </a:r>
            <a:r>
              <a:rPr lang="en-US" sz="1800" b="1" i="0" u="none" strike="noStrike">
                <a:solidFill>
                  <a:srgbClr val="434343"/>
                </a:solidFill>
                <a:latin typeface="Calibri"/>
                <a:ea typeface="Calibri"/>
                <a:cs typeface="Calibri"/>
                <a:sym typeface="Calibri"/>
              </a:rPr>
              <a:t> </a:t>
            </a:r>
            <a:r>
              <a:rPr lang="en-US" sz="1800" b="1">
                <a:solidFill>
                  <a:srgbClr val="434343"/>
                </a:solidFill>
                <a:latin typeface="Calibri"/>
                <a:ea typeface="Calibri"/>
                <a:cs typeface="Calibri"/>
                <a:sym typeface="Calibri"/>
              </a:rPr>
              <a:t>capacity</a:t>
            </a:r>
            <a:r>
              <a:rPr lang="en-US" sz="1800" b="1" i="0" u="none" strike="noStrike">
                <a:solidFill>
                  <a:srgbClr val="434343"/>
                </a:solidFill>
                <a:latin typeface="Calibri"/>
                <a:ea typeface="Calibri"/>
                <a:cs typeface="Calibri"/>
                <a:sym typeface="Calibri"/>
              </a:rPr>
              <a:t> </a:t>
            </a:r>
            <a:r>
              <a:rPr lang="en-US" sz="1800" b="1">
                <a:solidFill>
                  <a:srgbClr val="434343"/>
                </a:solidFill>
                <a:latin typeface="Calibri"/>
                <a:ea typeface="Calibri"/>
                <a:cs typeface="Calibri"/>
                <a:sym typeface="Calibri"/>
              </a:rPr>
              <a:t>in families to support continuous learning in the home</a:t>
            </a:r>
            <a:endParaRPr sz="1800">
              <a:solidFill>
                <a:srgbClr val="434343"/>
              </a:solidFill>
              <a:latin typeface="Quattrocento Sans"/>
              <a:ea typeface="Quattrocento Sans"/>
              <a:cs typeface="Quattrocento Sans"/>
              <a:sym typeface="Quattrocento Sans"/>
            </a:endParaRPr>
          </a:p>
          <a:p>
            <a:pPr marL="400050" lvl="0" indent="-285750" algn="l" rtl="0">
              <a:lnSpc>
                <a:spcPct val="90000"/>
              </a:lnSpc>
              <a:spcBef>
                <a:spcPts val="1000"/>
              </a:spcBef>
              <a:spcAft>
                <a:spcPts val="0"/>
              </a:spcAft>
              <a:buClr>
                <a:srgbClr val="434343"/>
              </a:buClr>
              <a:buSzPts val="1800"/>
              <a:buChar char="•"/>
            </a:pPr>
            <a:r>
              <a:rPr lang="en-US" sz="1800" u="sng">
                <a:solidFill>
                  <a:srgbClr val="434343"/>
                </a:solidFill>
                <a:latin typeface="Quattrocento Sans"/>
                <a:ea typeface="Quattrocento Sans"/>
                <a:cs typeface="Quattrocento Sans"/>
                <a:sym typeface="Quattrocento Sans"/>
              </a:rPr>
              <a:t>Model</a:t>
            </a:r>
            <a:r>
              <a:rPr lang="en-US" sz="1800">
                <a:solidFill>
                  <a:srgbClr val="434343"/>
                </a:solidFill>
                <a:latin typeface="Calibri"/>
                <a:ea typeface="Calibri"/>
                <a:cs typeface="Calibri"/>
                <a:sym typeface="Calibri"/>
              </a:rPr>
              <a:t> for parents how they can help their children learn through activities and everyday routines.</a:t>
            </a:r>
            <a:endParaRPr>
              <a:solidFill>
                <a:srgbClr val="434343"/>
              </a:solidFill>
            </a:endParaRPr>
          </a:p>
          <a:p>
            <a:pPr marL="400050" lvl="0" indent="-285750" algn="l" rtl="0">
              <a:lnSpc>
                <a:spcPct val="90000"/>
              </a:lnSpc>
              <a:spcBef>
                <a:spcPts val="1000"/>
              </a:spcBef>
              <a:spcAft>
                <a:spcPts val="0"/>
              </a:spcAft>
              <a:buClr>
                <a:srgbClr val="434343"/>
              </a:buClr>
              <a:buSzPts val="1800"/>
              <a:buChar char="•"/>
            </a:pPr>
            <a:r>
              <a:rPr lang="en-US" sz="1800">
                <a:solidFill>
                  <a:srgbClr val="434343"/>
                </a:solidFill>
                <a:latin typeface="Calibri"/>
                <a:ea typeface="Calibri"/>
                <a:cs typeface="Calibri"/>
                <a:sym typeface="Calibri"/>
              </a:rPr>
              <a:t>Pre-record videos or allow zoom instructions to be videotaped to </a:t>
            </a:r>
            <a:r>
              <a:rPr lang="en-US" sz="1800" u="sng">
                <a:solidFill>
                  <a:srgbClr val="434343"/>
                </a:solidFill>
                <a:latin typeface="Calibri"/>
                <a:ea typeface="Calibri"/>
                <a:cs typeface="Calibri"/>
                <a:sym typeface="Calibri"/>
              </a:rPr>
              <a:t>demonstrate teaching strategies.</a:t>
            </a:r>
            <a:endParaRPr>
              <a:solidFill>
                <a:srgbClr val="434343"/>
              </a:solidFill>
            </a:endParaRPr>
          </a:p>
          <a:p>
            <a:pPr marL="400050" lvl="0" indent="-285750" algn="l" rtl="0">
              <a:lnSpc>
                <a:spcPct val="90000"/>
              </a:lnSpc>
              <a:spcBef>
                <a:spcPts val="1000"/>
              </a:spcBef>
              <a:spcAft>
                <a:spcPts val="0"/>
              </a:spcAft>
              <a:buClr>
                <a:srgbClr val="434343"/>
              </a:buClr>
              <a:buSzPts val="1800"/>
              <a:buChar char="•"/>
            </a:pPr>
            <a:r>
              <a:rPr lang="en-US" sz="1800">
                <a:solidFill>
                  <a:srgbClr val="434343"/>
                </a:solidFill>
                <a:latin typeface="Calibri"/>
                <a:ea typeface="Calibri"/>
                <a:cs typeface="Calibri"/>
                <a:sym typeface="Calibri"/>
              </a:rPr>
              <a:t>Allow time for family to share parenting needs and challenges, and </a:t>
            </a:r>
            <a:r>
              <a:rPr lang="en-US" sz="1800" u="sng">
                <a:solidFill>
                  <a:srgbClr val="434343"/>
                </a:solidFill>
                <a:latin typeface="Calibri"/>
                <a:ea typeface="Calibri"/>
                <a:cs typeface="Calibri"/>
                <a:sym typeface="Calibri"/>
              </a:rPr>
              <a:t>provide coaching and resources.</a:t>
            </a:r>
            <a:endParaRPr>
              <a:solidFill>
                <a:srgbClr val="434343"/>
              </a:solidFill>
            </a:endParaRPr>
          </a:p>
          <a:p>
            <a:pPr marL="400050" lvl="0" indent="-285750" algn="l" rtl="0">
              <a:lnSpc>
                <a:spcPct val="90000"/>
              </a:lnSpc>
              <a:spcBef>
                <a:spcPts val="1000"/>
              </a:spcBef>
              <a:spcAft>
                <a:spcPts val="0"/>
              </a:spcAft>
              <a:buClr>
                <a:srgbClr val="434343"/>
              </a:buClr>
              <a:buSzPts val="1800"/>
              <a:buChar char="•"/>
            </a:pPr>
            <a:r>
              <a:rPr lang="en-US" sz="1800">
                <a:solidFill>
                  <a:srgbClr val="434343"/>
                </a:solidFill>
                <a:latin typeface="Calibri"/>
                <a:ea typeface="Calibri"/>
                <a:cs typeface="Calibri"/>
                <a:sym typeface="Calibri"/>
              </a:rPr>
              <a:t>Shift</a:t>
            </a:r>
            <a:r>
              <a:rPr lang="en-US" sz="1800" b="0" i="0" u="none" strike="noStrike">
                <a:solidFill>
                  <a:srgbClr val="434343"/>
                </a:solidFill>
                <a:latin typeface="Calibri"/>
                <a:ea typeface="Calibri"/>
                <a:cs typeface="Calibri"/>
                <a:sym typeface="Calibri"/>
              </a:rPr>
              <a:t> from </a:t>
            </a:r>
            <a:r>
              <a:rPr lang="en-US" sz="1800">
                <a:solidFill>
                  <a:srgbClr val="434343"/>
                </a:solidFill>
                <a:latin typeface="Calibri"/>
                <a:ea typeface="Calibri"/>
                <a:cs typeface="Calibri"/>
                <a:sym typeface="Calibri"/>
              </a:rPr>
              <a:t>direct services to transdisciplinary and consultation</a:t>
            </a:r>
            <a:r>
              <a:rPr lang="en-US" sz="1800" b="0" i="0" u="none" strike="noStrike">
                <a:solidFill>
                  <a:srgbClr val="434343"/>
                </a:solidFill>
                <a:latin typeface="Calibri"/>
                <a:ea typeface="Calibri"/>
                <a:cs typeface="Calibri"/>
                <a:sym typeface="Calibri"/>
              </a:rPr>
              <a:t> </a:t>
            </a:r>
            <a:r>
              <a:rPr lang="en-US" sz="1800">
                <a:solidFill>
                  <a:srgbClr val="434343"/>
                </a:solidFill>
                <a:latin typeface="Calibri"/>
                <a:ea typeface="Calibri"/>
                <a:cs typeface="Calibri"/>
                <a:sym typeface="Calibri"/>
              </a:rPr>
              <a:t>model to </a:t>
            </a:r>
            <a:r>
              <a:rPr lang="en-US" sz="1800" u="sng">
                <a:solidFill>
                  <a:srgbClr val="434343"/>
                </a:solidFill>
                <a:latin typeface="Calibri"/>
                <a:ea typeface="Calibri"/>
                <a:cs typeface="Calibri"/>
                <a:sym typeface="Calibri"/>
              </a:rPr>
              <a:t>streamline interventions.</a:t>
            </a:r>
            <a:endParaRPr sz="1800" u="sng">
              <a:solidFill>
                <a:srgbClr val="434343"/>
              </a:solidFill>
              <a:latin typeface="Calibri"/>
              <a:ea typeface="Calibri"/>
              <a:cs typeface="Calibri"/>
              <a:sym typeface="Calibri"/>
            </a:endParaRPr>
          </a:p>
          <a:p>
            <a:pPr marL="341630" lvl="0" indent="-285750" algn="l" rtl="0">
              <a:lnSpc>
                <a:spcPct val="90000"/>
              </a:lnSpc>
              <a:spcBef>
                <a:spcPts val="1000"/>
              </a:spcBef>
              <a:spcAft>
                <a:spcPts val="0"/>
              </a:spcAft>
              <a:buClr>
                <a:srgbClr val="434343"/>
              </a:buClr>
              <a:buSzPts val="1800"/>
              <a:buChar char="•"/>
            </a:pPr>
            <a:r>
              <a:rPr lang="en-US" sz="1800">
                <a:solidFill>
                  <a:srgbClr val="434343"/>
                </a:solidFill>
                <a:latin typeface="Calibri"/>
                <a:ea typeface="Calibri"/>
                <a:cs typeface="Calibri"/>
                <a:sym typeface="Calibri"/>
              </a:rPr>
              <a:t> Reduce emotional</a:t>
            </a:r>
            <a:r>
              <a:rPr lang="en-US" sz="1800" b="0" i="0" u="none" strike="noStrike">
                <a:solidFill>
                  <a:srgbClr val="434343"/>
                </a:solidFill>
                <a:latin typeface="Calibri"/>
                <a:ea typeface="Calibri"/>
                <a:cs typeface="Calibri"/>
                <a:sym typeface="Calibri"/>
              </a:rPr>
              <a:t> stress </a:t>
            </a:r>
            <a:r>
              <a:rPr lang="en-US" sz="1800">
                <a:solidFill>
                  <a:srgbClr val="434343"/>
                </a:solidFill>
                <a:latin typeface="Calibri"/>
                <a:ea typeface="Calibri"/>
                <a:cs typeface="Calibri"/>
                <a:sym typeface="Calibri"/>
              </a:rPr>
              <a:t>on the child and family by </a:t>
            </a:r>
            <a:r>
              <a:rPr lang="en-US" sz="1800" u="sng">
                <a:solidFill>
                  <a:srgbClr val="434343"/>
                </a:solidFill>
                <a:latin typeface="Calibri"/>
                <a:ea typeface="Calibri"/>
                <a:cs typeface="Calibri"/>
                <a:sym typeface="Calibri"/>
              </a:rPr>
              <a:t>simplifying and scaffolding work/teaching demands.</a:t>
            </a:r>
            <a:endParaRPr sz="1800" b="0" i="0" u="sng" strike="noStrike">
              <a:solidFill>
                <a:srgbClr val="434343"/>
              </a:solidFill>
              <a:latin typeface="Calibri"/>
              <a:ea typeface="Calibri"/>
              <a:cs typeface="Calibri"/>
              <a:sym typeface="Calibri"/>
            </a:endParaRPr>
          </a:p>
          <a:p>
            <a:pPr marL="341630" lvl="0" indent="-285750" algn="l" rtl="0">
              <a:lnSpc>
                <a:spcPct val="90000"/>
              </a:lnSpc>
              <a:spcBef>
                <a:spcPts val="1000"/>
              </a:spcBef>
              <a:spcAft>
                <a:spcPts val="0"/>
              </a:spcAft>
              <a:buClr>
                <a:srgbClr val="434343"/>
              </a:buClr>
              <a:buSzPts val="1800"/>
              <a:buChar char="•"/>
            </a:pPr>
            <a:r>
              <a:rPr lang="en-US" sz="1800">
                <a:solidFill>
                  <a:srgbClr val="434343"/>
                </a:solidFill>
                <a:latin typeface="Calibri"/>
                <a:ea typeface="Calibri"/>
                <a:cs typeface="Calibri"/>
                <a:sym typeface="Calibri"/>
              </a:rPr>
              <a:t> When developing plans for family as instructional partners,</a:t>
            </a:r>
            <a:r>
              <a:rPr lang="en-US" sz="1800" u="sng">
                <a:solidFill>
                  <a:srgbClr val="434343"/>
                </a:solidFill>
                <a:latin typeface="Calibri"/>
                <a:ea typeface="Calibri"/>
                <a:cs typeface="Calibri"/>
                <a:sym typeface="Calibri"/>
              </a:rPr>
              <a:t> co-create schedules and provide clear directions</a:t>
            </a:r>
            <a:r>
              <a:rPr lang="en-US" sz="1800">
                <a:solidFill>
                  <a:srgbClr val="434343"/>
                </a:solidFill>
                <a:latin typeface="Calibri"/>
                <a:ea typeface="Calibri"/>
                <a:cs typeface="Calibri"/>
                <a:sym typeface="Calibri"/>
              </a:rPr>
              <a:t>.</a:t>
            </a:r>
            <a:endParaRPr>
              <a:solidFill>
                <a:srgbClr val="434343"/>
              </a:solidFill>
            </a:endParaRPr>
          </a:p>
          <a:p>
            <a:pPr marL="55880" lvl="0" indent="0" algn="l" rtl="0">
              <a:lnSpc>
                <a:spcPct val="90000"/>
              </a:lnSpc>
              <a:spcBef>
                <a:spcPts val="1000"/>
              </a:spcBef>
              <a:spcAft>
                <a:spcPts val="0"/>
              </a:spcAft>
              <a:buSzPts val="1800"/>
              <a:buNone/>
            </a:pPr>
            <a:r>
              <a:rPr lang="en-US" sz="1800" b="1">
                <a:solidFill>
                  <a:srgbClr val="434343"/>
                </a:solidFill>
                <a:latin typeface="Calibri"/>
                <a:ea typeface="Calibri"/>
                <a:cs typeface="Calibri"/>
                <a:sym typeface="Calibri"/>
              </a:rPr>
              <a:t>Look for opportunities to access peer models and socialization online or in community</a:t>
            </a:r>
            <a:endParaRPr>
              <a:solidFill>
                <a:srgbClr val="434343"/>
              </a:solidFill>
            </a:endParaRPr>
          </a:p>
          <a:p>
            <a:pPr marL="341630" lvl="0" indent="-285750" algn="l" rtl="0">
              <a:lnSpc>
                <a:spcPct val="90000"/>
              </a:lnSpc>
              <a:spcBef>
                <a:spcPts val="1000"/>
              </a:spcBef>
              <a:spcAft>
                <a:spcPts val="0"/>
              </a:spcAft>
              <a:buClr>
                <a:srgbClr val="434343"/>
              </a:buClr>
              <a:buSzPts val="1800"/>
              <a:buChar char="•"/>
            </a:pPr>
            <a:r>
              <a:rPr lang="en-US" sz="1800">
                <a:solidFill>
                  <a:srgbClr val="434343"/>
                </a:solidFill>
                <a:latin typeface="Calibri"/>
                <a:ea typeface="Calibri"/>
                <a:cs typeface="Calibri"/>
                <a:sym typeface="Calibri"/>
              </a:rPr>
              <a:t>Collaborate with preschools for opportunities to join online / group activities and lessons.</a:t>
            </a:r>
            <a:endParaRPr>
              <a:solidFill>
                <a:srgbClr val="434343"/>
              </a:solidFill>
            </a:endParaRPr>
          </a:p>
          <a:p>
            <a:pPr marL="341630" lvl="0" indent="-285750" algn="l" rtl="0">
              <a:lnSpc>
                <a:spcPct val="90000"/>
              </a:lnSpc>
              <a:spcBef>
                <a:spcPts val="1000"/>
              </a:spcBef>
              <a:spcAft>
                <a:spcPts val="0"/>
              </a:spcAft>
              <a:buClr>
                <a:srgbClr val="434343"/>
              </a:buClr>
              <a:buSzPts val="1800"/>
              <a:buChar char="•"/>
            </a:pPr>
            <a:r>
              <a:rPr lang="en-US" sz="1800">
                <a:solidFill>
                  <a:srgbClr val="434343"/>
                </a:solidFill>
                <a:latin typeface="Calibri"/>
                <a:ea typeface="Calibri"/>
                <a:cs typeface="Calibri"/>
                <a:sym typeface="Calibri"/>
              </a:rPr>
              <a:t>Schedule structured and supervised online "play time" with peers. </a:t>
            </a:r>
            <a:endParaRPr>
              <a:solidFill>
                <a:srgbClr val="434343"/>
              </a:solidFill>
            </a:endParaRPr>
          </a:p>
          <a:p>
            <a:pPr marL="341630" lvl="0" indent="-285750" algn="l" rtl="0">
              <a:lnSpc>
                <a:spcPct val="90000"/>
              </a:lnSpc>
              <a:spcBef>
                <a:spcPts val="1000"/>
              </a:spcBef>
              <a:spcAft>
                <a:spcPts val="0"/>
              </a:spcAft>
              <a:buClr>
                <a:srgbClr val="434343"/>
              </a:buClr>
              <a:buSzPts val="1800"/>
              <a:buChar char="•"/>
            </a:pPr>
            <a:r>
              <a:rPr lang="en-US" sz="1800">
                <a:solidFill>
                  <a:srgbClr val="434343"/>
                </a:solidFill>
                <a:latin typeface="Calibri"/>
                <a:ea typeface="Calibri"/>
                <a:cs typeface="Calibri"/>
                <a:sym typeface="Calibri"/>
              </a:rPr>
              <a:t>Pre-select videos on YouTube of children playing and learning to view alongside child and share observations.</a:t>
            </a:r>
            <a:endParaRPr>
              <a:solidFill>
                <a:srgbClr val="434343"/>
              </a:solidFill>
            </a:endParaRPr>
          </a:p>
          <a:p>
            <a:pPr marL="341630" lvl="0" indent="-285750" algn="l" rtl="0">
              <a:lnSpc>
                <a:spcPct val="90000"/>
              </a:lnSpc>
              <a:spcBef>
                <a:spcPts val="1000"/>
              </a:spcBef>
              <a:spcAft>
                <a:spcPts val="0"/>
              </a:spcAft>
              <a:buClr>
                <a:srgbClr val="434343"/>
              </a:buClr>
              <a:buSzPts val="1800"/>
              <a:buChar char="•"/>
            </a:pPr>
            <a:r>
              <a:rPr lang="en-US" sz="1800">
                <a:solidFill>
                  <a:srgbClr val="434343"/>
                </a:solidFill>
                <a:latin typeface="Calibri"/>
                <a:ea typeface="Calibri"/>
                <a:cs typeface="Calibri"/>
                <a:sym typeface="Calibri"/>
              </a:rPr>
              <a:t>Take walks or visit public spaces with peers social distancing and engaging in facilitated activities (leaf collection, etc).</a:t>
            </a:r>
            <a:endParaRPr>
              <a:solidFill>
                <a:srgbClr val="434343"/>
              </a:solidFill>
            </a:endParaRPr>
          </a:p>
          <a:p>
            <a:pPr marL="341630" lvl="0" indent="-171450" algn="l" rtl="0">
              <a:lnSpc>
                <a:spcPct val="90000"/>
              </a:lnSpc>
              <a:spcBef>
                <a:spcPts val="1000"/>
              </a:spcBef>
              <a:spcAft>
                <a:spcPts val="0"/>
              </a:spcAft>
              <a:buSzPts val="1800"/>
              <a:buNone/>
            </a:pPr>
            <a:endParaRPr sz="1800">
              <a:solidFill>
                <a:srgbClr val="434343"/>
              </a:solidFill>
              <a:latin typeface="Calibri"/>
              <a:ea typeface="Calibri"/>
              <a:cs typeface="Calibri"/>
              <a:sym typeface="Calibri"/>
            </a:endParaRPr>
          </a:p>
          <a:p>
            <a:pPr marL="55880" lvl="0" indent="0" algn="l" rtl="0">
              <a:lnSpc>
                <a:spcPct val="90000"/>
              </a:lnSpc>
              <a:spcBef>
                <a:spcPts val="1000"/>
              </a:spcBef>
              <a:spcAft>
                <a:spcPts val="0"/>
              </a:spcAft>
              <a:buSzPts val="1800"/>
              <a:buNone/>
            </a:pPr>
            <a:endParaRPr sz="1800">
              <a:solidFill>
                <a:srgbClr val="434343"/>
              </a:solidFill>
              <a:latin typeface="Calibri"/>
              <a:ea typeface="Calibri"/>
              <a:cs typeface="Calibri"/>
              <a:sym typeface="Calibri"/>
            </a:endParaRPr>
          </a:p>
        </p:txBody>
      </p:sp>
      <p:pic>
        <p:nvPicPr>
          <p:cNvPr id="818" name="Google Shape;818;p1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317637" y="1000419"/>
            <a:ext cx="1776953" cy="1322110"/>
          </a:xfrm>
          <a:prstGeom prst="rect">
            <a:avLst/>
          </a:prstGeom>
          <a:noFill/>
          <a:ln>
            <a:noFill/>
          </a:ln>
        </p:spPr>
      </p:pic>
      <p:pic>
        <p:nvPicPr>
          <p:cNvPr id="819" name="Google Shape;819;p1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142" y="2582"/>
            <a:ext cx="2452541" cy="1369580"/>
          </a:xfrm>
          <a:prstGeom prst="rect">
            <a:avLst/>
          </a:prstGeom>
          <a:noFill/>
          <a:ln>
            <a:noFill/>
          </a:ln>
        </p:spPr>
      </p:pic>
      <p:sp>
        <p:nvSpPr>
          <p:cNvPr id="817" name="Google Shape;817;p115">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23</a:t>
            </a:fld>
            <a:endParaRPr sz="1600" b="0" i="0" u="none" strike="noStrike" cap="none">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16"/>
          <p:cNvSpPr txBox="1">
            <a:spLocks noGrp="1"/>
          </p:cNvSpPr>
          <p:nvPr>
            <p:ph type="title"/>
          </p:nvPr>
        </p:nvSpPr>
        <p:spPr>
          <a:xfrm>
            <a:off x="838200" y="40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b="0">
                <a:latin typeface="Calibri"/>
                <a:ea typeface="Calibri"/>
                <a:cs typeface="Calibri"/>
                <a:sym typeface="Calibri"/>
              </a:rPr>
              <a:t>Embedded Home-based Intervention Matrix</a:t>
            </a:r>
            <a:endParaRPr/>
          </a:p>
        </p:txBody>
      </p:sp>
      <p:sp>
        <p:nvSpPr>
          <p:cNvPr id="825" name="Google Shape;825;p116">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24</a:t>
            </a:fld>
            <a:endParaRPr/>
          </a:p>
        </p:txBody>
      </p:sp>
      <p:sp>
        <p:nvSpPr>
          <p:cNvPr id="826" name="Google Shape;826;p116"/>
          <p:cNvSpPr txBox="1"/>
          <p:nvPr/>
        </p:nvSpPr>
        <p:spPr>
          <a:xfrm>
            <a:off x="257600" y="1331575"/>
            <a:ext cx="5250000" cy="4606500"/>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1000"/>
              </a:spcBef>
              <a:spcAft>
                <a:spcPts val="0"/>
              </a:spcAft>
              <a:buClr>
                <a:schemeClr val="dk1"/>
              </a:buClr>
              <a:buSzPts val="1800"/>
              <a:buFont typeface="Arial"/>
              <a:buNone/>
            </a:pPr>
            <a:r>
              <a:rPr lang="en-US" sz="2000" b="0" i="0" u="none" strike="noStrike" cap="none">
                <a:solidFill>
                  <a:schemeClr val="dk1"/>
                </a:solidFill>
                <a:latin typeface="Calibri"/>
                <a:ea typeface="Calibri"/>
                <a:cs typeface="Calibri"/>
                <a:sym typeface="Calibri"/>
              </a:rPr>
              <a:t>Review the daily routines with the family and choose together where the family might work on goals, asking:</a:t>
            </a:r>
            <a:endParaRPr sz="20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ts val="1800"/>
              <a:buFont typeface="Arial"/>
              <a:buChar char="•"/>
            </a:pPr>
            <a:r>
              <a:rPr lang="en-US" sz="2000" b="0" i="0" u="none" strike="noStrike" cap="none">
                <a:solidFill>
                  <a:schemeClr val="dk1"/>
                </a:solidFill>
                <a:latin typeface="Calibri"/>
                <a:ea typeface="Calibri"/>
                <a:cs typeface="Calibri"/>
                <a:sym typeface="Calibri"/>
              </a:rPr>
              <a:t>What are the typical activities, routines, and transitions that occur each day? </a:t>
            </a:r>
            <a:endParaRPr sz="3200" b="0" i="0" u="none" strike="noStrike" cap="none">
              <a:solidFill>
                <a:schemeClr val="dk1"/>
              </a:solidFill>
              <a:latin typeface="Quattrocento Sans"/>
              <a:ea typeface="Quattrocento Sans"/>
              <a:cs typeface="Quattrocento Sans"/>
              <a:sym typeface="Quattrocento Sans"/>
            </a:endParaRPr>
          </a:p>
          <a:p>
            <a:pPr marL="457200" marR="0" lvl="0" indent="-342900" algn="l" rtl="0">
              <a:lnSpc>
                <a:spcPct val="90000"/>
              </a:lnSpc>
              <a:spcBef>
                <a:spcPts val="1000"/>
              </a:spcBef>
              <a:spcAft>
                <a:spcPts val="0"/>
              </a:spcAft>
              <a:buClr>
                <a:schemeClr val="dk1"/>
              </a:buClr>
              <a:buSzPts val="1800"/>
              <a:buFont typeface="Arial"/>
              <a:buChar char="•"/>
            </a:pPr>
            <a:r>
              <a:rPr lang="en-US" sz="2000" b="0" i="0" u="none" strike="noStrike" cap="none">
                <a:solidFill>
                  <a:schemeClr val="dk1"/>
                </a:solidFill>
                <a:latin typeface="Calibri"/>
                <a:ea typeface="Calibri"/>
                <a:cs typeface="Calibri"/>
                <a:sym typeface="Calibri"/>
              </a:rPr>
              <a:t>What learning opportunities are there across typical activities, routines, and transitions? </a:t>
            </a:r>
            <a:endParaRPr sz="3200" b="0" i="0" u="none" strike="noStrike" cap="none">
              <a:solidFill>
                <a:schemeClr val="dk1"/>
              </a:solidFill>
              <a:latin typeface="Quattrocento Sans"/>
              <a:ea typeface="Quattrocento Sans"/>
              <a:cs typeface="Quattrocento Sans"/>
              <a:sym typeface="Quattrocento Sans"/>
            </a:endParaRPr>
          </a:p>
          <a:p>
            <a:pPr marL="457200" marR="0" lvl="0" indent="-342900" algn="l" rtl="0">
              <a:lnSpc>
                <a:spcPct val="90000"/>
              </a:lnSpc>
              <a:spcBef>
                <a:spcPts val="1000"/>
              </a:spcBef>
              <a:spcAft>
                <a:spcPts val="0"/>
              </a:spcAft>
              <a:buClr>
                <a:schemeClr val="dk1"/>
              </a:buClr>
              <a:buSzPts val="1800"/>
              <a:buFont typeface="Arial"/>
              <a:buChar char="•"/>
            </a:pPr>
            <a:r>
              <a:rPr lang="en-US" sz="2000" b="0" i="0" u="none" strike="noStrike" cap="none">
                <a:solidFill>
                  <a:schemeClr val="dk1"/>
                </a:solidFill>
                <a:latin typeface="Calibri"/>
                <a:ea typeface="Calibri"/>
                <a:cs typeface="Calibri"/>
                <a:sym typeface="Calibri"/>
              </a:rPr>
              <a:t>What goals could the family  target during these activities? </a:t>
            </a:r>
            <a:endParaRPr sz="20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ts val="1800"/>
              <a:buFont typeface="Arial"/>
              <a:buChar char="•"/>
            </a:pPr>
            <a:r>
              <a:rPr lang="en-US" sz="2000" b="0" i="0" u="none" strike="noStrike" cap="none">
                <a:solidFill>
                  <a:schemeClr val="dk1"/>
                </a:solidFill>
                <a:latin typeface="Calibri"/>
                <a:ea typeface="Calibri"/>
                <a:cs typeface="Calibri"/>
                <a:sym typeface="Calibri"/>
              </a:rPr>
              <a:t> Is it a natural and logical time to teach?</a:t>
            </a:r>
            <a:endParaRPr/>
          </a:p>
          <a:p>
            <a:pPr marL="457200" marR="0" lvl="0" indent="-342900" algn="l" rtl="0">
              <a:lnSpc>
                <a:spcPct val="90000"/>
              </a:lnSpc>
              <a:spcBef>
                <a:spcPts val="1000"/>
              </a:spcBef>
              <a:spcAft>
                <a:spcPts val="0"/>
              </a:spcAft>
              <a:buClr>
                <a:schemeClr val="dk1"/>
              </a:buClr>
              <a:buSzPts val="1800"/>
              <a:buFont typeface="Arial"/>
              <a:buChar char="•"/>
            </a:pPr>
            <a:r>
              <a:rPr lang="en-US" sz="2000" b="0" i="0" u="none" strike="noStrike" cap="none">
                <a:solidFill>
                  <a:schemeClr val="dk1"/>
                </a:solidFill>
                <a:latin typeface="Calibri"/>
                <a:ea typeface="Calibri"/>
                <a:cs typeface="Calibri"/>
                <a:sym typeface="Calibri"/>
              </a:rPr>
              <a:t>How many opportunities throughout the day will the child need to practice?</a:t>
            </a:r>
            <a:endParaRPr/>
          </a:p>
          <a:p>
            <a:pPr marL="457200" marR="0" lvl="0" indent="-228600" algn="l" rtl="0">
              <a:lnSpc>
                <a:spcPct val="90000"/>
              </a:lnSpc>
              <a:spcBef>
                <a:spcPts val="1000"/>
              </a:spcBef>
              <a:spcAft>
                <a:spcPts val="0"/>
              </a:spcAft>
              <a:buClr>
                <a:schemeClr val="dk1"/>
              </a:buClr>
              <a:buSzPts val="1800"/>
              <a:buFont typeface="Arial"/>
              <a:buNone/>
            </a:pPr>
            <a:endParaRPr sz="2000" b="0" i="0" u="none" strike="noStrike" cap="none">
              <a:solidFill>
                <a:schemeClr val="dk1"/>
              </a:solidFill>
              <a:latin typeface="Calibri"/>
              <a:ea typeface="Calibri"/>
              <a:cs typeface="Calibri"/>
              <a:sym typeface="Calibri"/>
            </a:endParaRPr>
          </a:p>
        </p:txBody>
      </p:sp>
      <p:graphicFrame>
        <p:nvGraphicFramePr>
          <p:cNvPr id="827" name="Google Shape;827;p116"/>
          <p:cNvGraphicFramePr/>
          <p:nvPr/>
        </p:nvGraphicFramePr>
        <p:xfrm>
          <a:off x="5509846" y="1387231"/>
          <a:ext cx="6222050" cy="4322550"/>
        </p:xfrm>
        <a:graphic>
          <a:graphicData uri="http://schemas.openxmlformats.org/drawingml/2006/table">
            <a:tbl>
              <a:tblPr firstRow="1" bandRow="1">
                <a:noFill/>
                <a:tableStyleId>{9E599637-ED14-4D1A-A11D-A9F255447D7B}</a:tableStyleId>
              </a:tblPr>
              <a:tblGrid>
                <a:gridCol w="1032100">
                  <a:extLst>
                    <a:ext uri="{9D8B030D-6E8A-4147-A177-3AD203B41FA5}">
                      <a16:colId xmlns:a16="http://schemas.microsoft.com/office/drawing/2014/main" val="20000"/>
                    </a:ext>
                  </a:extLst>
                </a:gridCol>
                <a:gridCol w="1628850">
                  <a:extLst>
                    <a:ext uri="{9D8B030D-6E8A-4147-A177-3AD203B41FA5}">
                      <a16:colId xmlns:a16="http://schemas.microsoft.com/office/drawing/2014/main" val="20001"/>
                    </a:ext>
                  </a:extLst>
                </a:gridCol>
                <a:gridCol w="1820925">
                  <a:extLst>
                    <a:ext uri="{9D8B030D-6E8A-4147-A177-3AD203B41FA5}">
                      <a16:colId xmlns:a16="http://schemas.microsoft.com/office/drawing/2014/main" val="20002"/>
                    </a:ext>
                  </a:extLst>
                </a:gridCol>
                <a:gridCol w="1740175">
                  <a:extLst>
                    <a:ext uri="{9D8B030D-6E8A-4147-A177-3AD203B41FA5}">
                      <a16:colId xmlns:a16="http://schemas.microsoft.com/office/drawing/2014/main" val="20003"/>
                    </a:ext>
                  </a:extLst>
                </a:gridCol>
              </a:tblGrid>
              <a:tr h="847800">
                <a:tc>
                  <a:txBody>
                    <a:bodyPr/>
                    <a:lstStyle/>
                    <a:p>
                      <a:pPr marL="0" marR="0" lvl="0" indent="0" algn="l" rtl="0">
                        <a:lnSpc>
                          <a:spcPct val="100000"/>
                        </a:lnSpc>
                        <a:spcBef>
                          <a:spcPts val="0"/>
                        </a:spcBef>
                        <a:spcAft>
                          <a:spcPts val="0"/>
                        </a:spcAft>
                        <a:buNone/>
                      </a:pP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800" b="1" u="none" strike="noStrike" cap="none">
                          <a:solidFill>
                            <a:schemeClr val="lt1"/>
                          </a:solidFill>
                        </a:rPr>
                        <a:t>Cognitive</a:t>
                      </a:r>
                      <a:endParaRPr sz="18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800" b="1" u="none" strike="noStrike" cap="none"/>
                        <a:t>Social </a:t>
                      </a:r>
                      <a:endParaRPr/>
                    </a:p>
                  </a:txBody>
                  <a:tcPr marL="91450" marR="91450" marT="45725" marB="45725"/>
                </a:tc>
                <a:tc>
                  <a:txBody>
                    <a:bodyPr/>
                    <a:lstStyle/>
                    <a:p>
                      <a:pPr marL="0" marR="0" lvl="0" indent="0" algn="l" rtl="0">
                        <a:lnSpc>
                          <a:spcPct val="100000"/>
                        </a:lnSpc>
                        <a:spcBef>
                          <a:spcPts val="0"/>
                        </a:spcBef>
                        <a:spcAft>
                          <a:spcPts val="0"/>
                        </a:spcAft>
                        <a:buNone/>
                      </a:pPr>
                      <a:r>
                        <a:rPr lang="en-US" sz="1800" b="1" u="none" strike="noStrike" cap="none"/>
                        <a:t>Adaptive</a:t>
                      </a:r>
                      <a:endParaRPr/>
                    </a:p>
                  </a:txBody>
                  <a:tcPr marL="91450" marR="91450" marT="45725" marB="45725"/>
                </a:tc>
                <a:extLst>
                  <a:ext uri="{0D108BD9-81ED-4DB2-BD59-A6C34878D82A}">
                    <a16:rowId xmlns:a16="http://schemas.microsoft.com/office/drawing/2014/main" val="10000"/>
                  </a:ext>
                </a:extLst>
              </a:tr>
              <a:tr h="847800">
                <a:tc>
                  <a:txBody>
                    <a:bodyPr/>
                    <a:lstStyle/>
                    <a:p>
                      <a:pPr marL="0" marR="0" lvl="0" indent="0" algn="l" rtl="0">
                        <a:lnSpc>
                          <a:spcPct val="100000"/>
                        </a:lnSpc>
                        <a:spcBef>
                          <a:spcPts val="0"/>
                        </a:spcBef>
                        <a:spcAft>
                          <a:spcPts val="0"/>
                        </a:spcAft>
                        <a:buNone/>
                      </a:pPr>
                      <a:r>
                        <a:rPr lang="en-US" sz="1400" u="none" strike="noStrike" cap="none"/>
                        <a:t>Waking up</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Making predictions – morning story</a:t>
                      </a:r>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t>-  day events</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Social-communication skill for greetings</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Choose clothing to wear by type (pants, shirt, etc)</a:t>
                      </a:r>
                      <a:endParaRPr/>
                    </a:p>
                  </a:txBody>
                  <a:tcPr marL="91450" marR="91450" marT="45725" marB="45725"/>
                </a:tc>
                <a:extLst>
                  <a:ext uri="{0D108BD9-81ED-4DB2-BD59-A6C34878D82A}">
                    <a16:rowId xmlns:a16="http://schemas.microsoft.com/office/drawing/2014/main" val="10001"/>
                  </a:ext>
                </a:extLst>
              </a:tr>
              <a:tr h="847800">
                <a:tc>
                  <a:txBody>
                    <a:bodyPr/>
                    <a:lstStyle/>
                    <a:p>
                      <a:pPr marL="0" marR="0" lvl="0" indent="0" algn="l" rtl="0">
                        <a:lnSpc>
                          <a:spcPct val="100000"/>
                        </a:lnSpc>
                        <a:spcBef>
                          <a:spcPts val="0"/>
                        </a:spcBef>
                        <a:spcAft>
                          <a:spcPts val="0"/>
                        </a:spcAft>
                        <a:buNone/>
                      </a:pPr>
                      <a:r>
                        <a:rPr lang="en-US" sz="1400" u="none" strike="noStrike" cap="none"/>
                        <a:t>Breakfast</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Naming / identifying objects at the table</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Receptive and expressive language prompting "more" "done"</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Independence with breakfast routine and clean up</a:t>
                      </a:r>
                      <a:endParaRPr/>
                    </a:p>
                  </a:txBody>
                  <a:tcPr marL="91450" marR="91450" marT="45725" marB="45725"/>
                </a:tc>
                <a:extLst>
                  <a:ext uri="{0D108BD9-81ED-4DB2-BD59-A6C34878D82A}">
                    <a16:rowId xmlns:a16="http://schemas.microsoft.com/office/drawing/2014/main" val="10002"/>
                  </a:ext>
                </a:extLst>
              </a:tr>
              <a:tr h="847800">
                <a:tc>
                  <a:txBody>
                    <a:bodyPr/>
                    <a:lstStyle/>
                    <a:p>
                      <a:pPr marL="0" marR="0" lvl="0" indent="0" algn="l" rtl="0">
                        <a:lnSpc>
                          <a:spcPct val="100000"/>
                        </a:lnSpc>
                        <a:spcBef>
                          <a:spcPts val="0"/>
                        </a:spcBef>
                        <a:spcAft>
                          <a:spcPts val="0"/>
                        </a:spcAft>
                        <a:buNone/>
                      </a:pPr>
                      <a:r>
                        <a:rPr lang="en-US" sz="1400" u="none" strike="noStrike" cap="none"/>
                        <a:t>Learning time</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Structured time with technology online with teacher or parent to work on sequencing</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Online with peer(s) or viewing pre-selected videos of peers with adult -directed questions/comments</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dirty="0"/>
                        <a:t>Prompts toward independence with technology, with organization of toys/materials</a:t>
                      </a:r>
                      <a:endParaRPr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117"/>
          <p:cNvSpPr txBox="1">
            <a:spLocks noGrp="1"/>
          </p:cNvSpPr>
          <p:nvPr>
            <p:ph type="title"/>
          </p:nvPr>
        </p:nvSpPr>
        <p:spPr>
          <a:xfrm>
            <a:off x="285377" y="365125"/>
            <a:ext cx="11755717" cy="13479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600">
                <a:latin typeface="Calibri"/>
                <a:ea typeface="Calibri"/>
                <a:cs typeface="Calibri"/>
                <a:sym typeface="Calibri"/>
              </a:rPr>
              <a:t>ECSE Progress Monitoring of Embedded Learning</a:t>
            </a:r>
            <a:endParaRPr/>
          </a:p>
        </p:txBody>
      </p:sp>
      <p:pic>
        <p:nvPicPr>
          <p:cNvPr id="838" name="Google Shape;838;p11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694" y="122284"/>
            <a:ext cx="890495" cy="1159903"/>
          </a:xfrm>
          <a:prstGeom prst="rect">
            <a:avLst/>
          </a:prstGeom>
          <a:noFill/>
          <a:ln>
            <a:noFill/>
          </a:ln>
        </p:spPr>
      </p:pic>
      <p:sp>
        <p:nvSpPr>
          <p:cNvPr id="834" name="Google Shape;834;p117">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25</a:t>
            </a:fld>
            <a:endParaRPr/>
          </a:p>
        </p:txBody>
      </p:sp>
      <p:pic>
        <p:nvPicPr>
          <p:cNvPr id="835" name="Google Shape;835;p11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23047" y="1689307"/>
            <a:ext cx="6896847" cy="3823034"/>
          </a:xfrm>
          <a:prstGeom prst="rect">
            <a:avLst/>
          </a:prstGeom>
          <a:noFill/>
          <a:ln>
            <a:noFill/>
          </a:ln>
        </p:spPr>
      </p:pic>
      <p:sp>
        <p:nvSpPr>
          <p:cNvPr id="837" name="Google Shape;837;p117"/>
          <p:cNvSpPr txBox="1"/>
          <p:nvPr/>
        </p:nvSpPr>
        <p:spPr>
          <a:xfrm>
            <a:off x="1810871" y="5815106"/>
            <a:ext cx="4521200"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u="sng">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Adapted from Head</a:t>
            </a:r>
            <a:r>
              <a:rPr lang="en-US" sz="1100" b="0" i="0" u="sng" strike="noStrik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Start Center for Inclusion: Embedded Interventions</a:t>
            </a:r>
            <a:endParaRPr sz="1800">
              <a:solidFill>
                <a:schemeClr val="dk1"/>
              </a:solidFill>
              <a:latin typeface="Arial"/>
              <a:ea typeface="Arial"/>
              <a:cs typeface="Arial"/>
              <a:sym typeface="Arial"/>
            </a:endParaRPr>
          </a:p>
        </p:txBody>
      </p:sp>
      <p:sp>
        <p:nvSpPr>
          <p:cNvPr id="836" name="Google Shape;836;p117"/>
          <p:cNvSpPr txBox="1"/>
          <p:nvPr/>
        </p:nvSpPr>
        <p:spPr>
          <a:xfrm>
            <a:off x="7519896" y="2060794"/>
            <a:ext cx="4371900" cy="424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434343"/>
                </a:solidFill>
                <a:latin typeface="Calibri"/>
                <a:ea typeface="Calibri"/>
                <a:cs typeface="Calibri"/>
                <a:sym typeface="Calibri"/>
              </a:rPr>
              <a:t>Am I doing it?  </a:t>
            </a:r>
            <a:r>
              <a:rPr lang="en-US" sz="1800">
                <a:solidFill>
                  <a:srgbClr val="434343"/>
                </a:solidFill>
                <a:latin typeface="Calibri"/>
                <a:ea typeface="Calibri"/>
                <a:cs typeface="Calibri"/>
                <a:sym typeface="Calibri"/>
              </a:rPr>
              <a:t>Are learning opportunities embedded and/or implemented as planned or intended to include instructional sequence and strategies?</a:t>
            </a:r>
            <a:endParaRPr>
              <a:solidFill>
                <a:srgbClr val="434343"/>
              </a:solidFill>
            </a:endParaRPr>
          </a:p>
          <a:p>
            <a:pPr marL="0" marR="0" lvl="0" indent="0" algn="l" rtl="0">
              <a:spcBef>
                <a:spcPts val="0"/>
              </a:spcBef>
              <a:spcAft>
                <a:spcPts val="0"/>
              </a:spcAft>
              <a:buNone/>
            </a:pPr>
            <a:endParaRPr sz="1800">
              <a:solidFill>
                <a:srgbClr val="434343"/>
              </a:solidFill>
              <a:latin typeface="Calibri"/>
              <a:ea typeface="Calibri"/>
              <a:cs typeface="Calibri"/>
              <a:sym typeface="Calibri"/>
            </a:endParaRPr>
          </a:p>
          <a:p>
            <a:pPr marL="0" marR="0" lvl="0" indent="0" algn="l" rtl="0">
              <a:spcBef>
                <a:spcPts val="0"/>
              </a:spcBef>
              <a:spcAft>
                <a:spcPts val="0"/>
              </a:spcAft>
              <a:buNone/>
            </a:pPr>
            <a:r>
              <a:rPr lang="en-US" sz="1800" b="1">
                <a:solidFill>
                  <a:srgbClr val="434343"/>
                </a:solidFill>
                <a:latin typeface="Calibri"/>
                <a:ea typeface="Calibri"/>
                <a:cs typeface="Calibri"/>
                <a:sym typeface="Calibri"/>
              </a:rPr>
              <a:t>Is it working?</a:t>
            </a:r>
            <a:r>
              <a:rPr lang="en-US" sz="1800">
                <a:solidFill>
                  <a:srgbClr val="434343"/>
                </a:solidFill>
                <a:latin typeface="Calibri"/>
                <a:ea typeface="Calibri"/>
                <a:cs typeface="Calibri"/>
                <a:sym typeface="Calibri"/>
              </a:rPr>
              <a:t>  Is data collected on frequency of opportunities and child response showing progress?</a:t>
            </a:r>
            <a:endParaRPr>
              <a:solidFill>
                <a:srgbClr val="434343"/>
              </a:solidFill>
            </a:endParaRPr>
          </a:p>
          <a:p>
            <a:pPr marL="0" marR="0" lvl="0" indent="0" algn="l" rtl="0">
              <a:spcBef>
                <a:spcPts val="0"/>
              </a:spcBef>
              <a:spcAft>
                <a:spcPts val="0"/>
              </a:spcAft>
              <a:buNone/>
            </a:pPr>
            <a:endParaRPr sz="1800">
              <a:solidFill>
                <a:srgbClr val="434343"/>
              </a:solidFill>
              <a:latin typeface="Calibri"/>
              <a:ea typeface="Calibri"/>
              <a:cs typeface="Calibri"/>
              <a:sym typeface="Calibri"/>
            </a:endParaRPr>
          </a:p>
          <a:p>
            <a:pPr marL="0" marR="0" lvl="0" indent="0" algn="l" rtl="0">
              <a:spcBef>
                <a:spcPts val="0"/>
              </a:spcBef>
              <a:spcAft>
                <a:spcPts val="0"/>
              </a:spcAft>
              <a:buNone/>
            </a:pPr>
            <a:r>
              <a:rPr lang="en-US" sz="1800" b="1">
                <a:solidFill>
                  <a:srgbClr val="434343"/>
                </a:solidFill>
                <a:latin typeface="Calibri"/>
                <a:ea typeface="Calibri"/>
                <a:cs typeface="Calibri"/>
                <a:sym typeface="Calibri"/>
              </a:rPr>
              <a:t>Do I (we) need to make changes? </a:t>
            </a:r>
            <a:r>
              <a:rPr lang="en-US" sz="1800">
                <a:solidFill>
                  <a:srgbClr val="434343"/>
                </a:solidFill>
                <a:latin typeface="Calibri"/>
                <a:ea typeface="Calibri"/>
                <a:cs typeface="Calibri"/>
                <a:sym typeface="Calibri"/>
              </a:rPr>
              <a:t>How did child progress based on both implementation / intervention and response data and what changes need to be considered by the team? ( progress monitoring).</a:t>
            </a:r>
            <a:endParaRPr>
              <a:solidFill>
                <a:srgbClr val="43434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18"/>
          <p:cNvSpPr txBox="1">
            <a:spLocks noGrp="1"/>
          </p:cNvSpPr>
          <p:nvPr>
            <p:ph type="title"/>
          </p:nvPr>
        </p:nvSpPr>
        <p:spPr>
          <a:xfrm>
            <a:off x="280742" y="132576"/>
            <a:ext cx="11630515" cy="95819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000">
                <a:latin typeface="Quattrocento Sans"/>
                <a:ea typeface="Quattrocento Sans"/>
                <a:cs typeface="Quattrocento Sans"/>
                <a:sym typeface="Quattrocento Sans"/>
              </a:rPr>
              <a:t>Progress Monitoring IEP Data Collection</a:t>
            </a:r>
            <a:endParaRPr sz="4000"/>
          </a:p>
        </p:txBody>
      </p:sp>
      <p:sp>
        <p:nvSpPr>
          <p:cNvPr id="845" name="Google Shape;845;p118"/>
          <p:cNvSpPr txBox="1">
            <a:spLocks noGrp="1"/>
          </p:cNvSpPr>
          <p:nvPr>
            <p:ph type="body" idx="1"/>
          </p:nvPr>
        </p:nvSpPr>
        <p:spPr>
          <a:xfrm>
            <a:off x="179150" y="935924"/>
            <a:ext cx="6660600" cy="51936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1000"/>
              </a:spcBef>
              <a:spcAft>
                <a:spcPts val="0"/>
              </a:spcAft>
              <a:buSzPts val="1700"/>
              <a:buNone/>
            </a:pPr>
            <a:r>
              <a:rPr lang="en-US" sz="2000" b="1">
                <a:latin typeface="Quattrocento Sans"/>
                <a:ea typeface="Quattrocento Sans"/>
                <a:cs typeface="Quattrocento Sans"/>
                <a:sym typeface="Quattrocento Sans"/>
              </a:rPr>
              <a:t>Collect data:</a:t>
            </a:r>
            <a:r>
              <a:rPr lang="en-US" sz="2000">
                <a:latin typeface="Quattrocento Sans"/>
                <a:ea typeface="Quattrocento Sans"/>
                <a:cs typeface="Quattrocento Sans"/>
                <a:sym typeface="Quattrocento Sans"/>
              </a:rPr>
              <a:t> </a:t>
            </a:r>
            <a:r>
              <a:rPr lang="en-US" sz="2000"/>
              <a:t>C</a:t>
            </a:r>
            <a:r>
              <a:rPr lang="en-US" sz="2000">
                <a:latin typeface="Quattrocento Sans"/>
                <a:ea typeface="Quattrocento Sans"/>
                <a:cs typeface="Quattrocento Sans"/>
                <a:sym typeface="Quattrocento Sans"/>
              </a:rPr>
              <a:t>ombination of quantitative and narrative data to evaluate student progress in delivery model, to document IEP progress, to revise services as needed, and to determine the need for change.</a:t>
            </a:r>
            <a:endParaRPr sz="2000" i="1"/>
          </a:p>
          <a:p>
            <a:pPr marL="114300" lvl="0" indent="0" algn="l" rtl="0">
              <a:lnSpc>
                <a:spcPct val="100000"/>
              </a:lnSpc>
              <a:spcBef>
                <a:spcPts val="1000"/>
              </a:spcBef>
              <a:spcAft>
                <a:spcPts val="0"/>
              </a:spcAft>
              <a:buSzPts val="1700"/>
              <a:buNone/>
            </a:pPr>
            <a:r>
              <a:rPr lang="en-US" sz="2000" b="1">
                <a:latin typeface="Quattrocento Sans"/>
                <a:ea typeface="Quattrocento Sans"/>
                <a:cs typeface="Quattrocento Sans"/>
                <a:sym typeface="Quattrocento Sans"/>
              </a:rPr>
              <a:t>Data sources: </a:t>
            </a:r>
            <a:r>
              <a:rPr lang="en-US" sz="2000">
                <a:latin typeface="Quattrocento Sans"/>
                <a:ea typeface="Quattrocento Sans"/>
                <a:cs typeface="Quattrocento Sans"/>
                <a:sym typeface="Quattrocento Sans"/>
              </a:rPr>
              <a:t>Observations, parent report, documentation from digital and print-based sources such as tally sheets, samples of work, video, audio, photos of work or actions.</a:t>
            </a:r>
            <a:endParaRPr/>
          </a:p>
          <a:p>
            <a:pPr marL="114300" lvl="0" indent="0" algn="l" rtl="0">
              <a:lnSpc>
                <a:spcPct val="100000"/>
              </a:lnSpc>
              <a:spcBef>
                <a:spcPts val="1000"/>
              </a:spcBef>
              <a:spcAft>
                <a:spcPts val="0"/>
              </a:spcAft>
              <a:buSzPts val="1700"/>
              <a:buNone/>
            </a:pPr>
            <a:r>
              <a:rPr lang="en-US" sz="2000" b="1">
                <a:latin typeface="Quattrocento Sans"/>
                <a:ea typeface="Quattrocento Sans"/>
                <a:cs typeface="Quattrocento Sans"/>
                <a:sym typeface="Quattrocento Sans"/>
              </a:rPr>
              <a:t>Review of previous</a:t>
            </a:r>
            <a:r>
              <a:rPr lang="en-US" sz="2000">
                <a:latin typeface="Quattrocento Sans"/>
                <a:ea typeface="Quattrocento Sans"/>
                <a:cs typeface="Quattrocento Sans"/>
                <a:sym typeface="Quattrocento Sans"/>
              </a:rPr>
              <a:t> </a:t>
            </a:r>
            <a:r>
              <a:rPr lang="en-US" sz="2000" b="1">
                <a:latin typeface="Quattrocento Sans"/>
                <a:ea typeface="Quattrocento Sans"/>
                <a:cs typeface="Quattrocento Sans"/>
                <a:sym typeface="Quattrocento Sans"/>
              </a:rPr>
              <a:t>data</a:t>
            </a:r>
            <a:r>
              <a:rPr lang="en-US" sz="2000">
                <a:latin typeface="Quattrocento Sans"/>
                <a:ea typeface="Quattrocento Sans"/>
                <a:cs typeface="Quattrocento Sans"/>
                <a:sym typeface="Quattrocento Sans"/>
              </a:rPr>
              <a:t>: </a:t>
            </a:r>
            <a:r>
              <a:rPr lang="en-US" sz="2000"/>
              <a:t>P</a:t>
            </a:r>
            <a:r>
              <a:rPr lang="en-US" sz="2000">
                <a:latin typeface="Quattrocento Sans"/>
                <a:ea typeface="Quattrocento Sans"/>
                <a:cs typeface="Quattrocento Sans"/>
                <a:sym typeface="Quattrocento Sans"/>
              </a:rPr>
              <a:t>ast observations, parent report, informal assessment data, formal assessment data, district or site-based assessments, educator-made assessments. </a:t>
            </a:r>
            <a:endParaRPr/>
          </a:p>
          <a:p>
            <a:pPr marL="114300" lvl="0" indent="0" algn="l" rtl="0">
              <a:lnSpc>
                <a:spcPct val="100000"/>
              </a:lnSpc>
              <a:spcBef>
                <a:spcPts val="1000"/>
              </a:spcBef>
              <a:spcAft>
                <a:spcPts val="0"/>
              </a:spcAft>
              <a:buSzPts val="1700"/>
              <a:buNone/>
            </a:pPr>
            <a:r>
              <a:rPr lang="en-US" sz="2000">
                <a:latin typeface="Quattrocento Sans"/>
                <a:ea typeface="Quattrocento Sans"/>
                <a:cs typeface="Quattrocento Sans"/>
                <a:sym typeface="Quattrocento Sans"/>
              </a:rPr>
              <a:t>Note: </a:t>
            </a:r>
            <a:r>
              <a:rPr lang="en-US" sz="2000"/>
              <a:t>S</a:t>
            </a:r>
            <a:r>
              <a:rPr lang="en-US" sz="2000">
                <a:latin typeface="Quattrocento Sans"/>
                <a:ea typeface="Quattrocento Sans"/>
                <a:cs typeface="Quattrocento Sans"/>
                <a:sym typeface="Quattrocento Sans"/>
              </a:rPr>
              <a:t>pring 2020 data related to IEP goals and remote participation can be used for planning and progress monitoring.</a:t>
            </a:r>
            <a:endParaRPr/>
          </a:p>
        </p:txBody>
      </p:sp>
      <p:sp>
        <p:nvSpPr>
          <p:cNvPr id="846" name="Google Shape;846;p118">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26</a:t>
            </a:fld>
            <a:endParaRPr sz="1600" b="0" i="0" u="none" strike="noStrike" cap="none">
              <a:solidFill>
                <a:srgbClr val="40403D"/>
              </a:solidFill>
              <a:latin typeface="Quattrocento Sans"/>
              <a:ea typeface="Quattrocento Sans"/>
              <a:cs typeface="Quattrocento Sans"/>
              <a:sym typeface="Quattrocento Sans"/>
            </a:endParaRPr>
          </a:p>
        </p:txBody>
      </p:sp>
      <p:pic>
        <p:nvPicPr>
          <p:cNvPr id="848" name="Google Shape;848;p11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937828" y="1172033"/>
            <a:ext cx="2625272" cy="2826647"/>
          </a:xfrm>
          <a:prstGeom prst="rect">
            <a:avLst/>
          </a:prstGeom>
          <a:noFill/>
          <a:ln>
            <a:noFill/>
          </a:ln>
        </p:spPr>
      </p:pic>
      <p:pic>
        <p:nvPicPr>
          <p:cNvPr id="849" name="Google Shape;849;p1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870043" y="2488721"/>
            <a:ext cx="2743200" cy="3186844"/>
          </a:xfrm>
          <a:prstGeom prst="rect">
            <a:avLst/>
          </a:prstGeom>
          <a:noFill/>
          <a:ln>
            <a:noFill/>
          </a:ln>
        </p:spPr>
      </p:pic>
      <p:sp>
        <p:nvSpPr>
          <p:cNvPr id="847" name="Google Shape;847;p118"/>
          <p:cNvSpPr/>
          <p:nvPr/>
        </p:nvSpPr>
        <p:spPr>
          <a:xfrm>
            <a:off x="3280040" y="6295695"/>
            <a:ext cx="6960214" cy="369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40403D"/>
              </a:buClr>
              <a:buSzPts val="1800"/>
              <a:buFont typeface="Arial"/>
              <a:buNone/>
            </a:pPr>
            <a:r>
              <a:rPr lang="en-US" sz="1800" b="0" i="0" u="none" strike="noStrike" cap="none">
                <a:solidFill>
                  <a:srgbClr val="40403D"/>
                </a:solidFill>
                <a:latin typeface="Arial"/>
                <a:ea typeface="Arial"/>
                <a:cs typeface="Arial"/>
                <a:sym typeface="Arial"/>
              </a:rPr>
              <a:t>Adapted from: </a:t>
            </a:r>
            <a:r>
              <a:rPr lang="en-US" sz="1800" b="0" i="0" u="sng" strike="noStrike" cap="none">
                <a:solidFill>
                  <a:srgbClr val="0070C0"/>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IDEA Best Practices during the Covid-19 Crisis</a:t>
            </a:r>
            <a:r>
              <a:rPr lang="en-US" sz="1800" b="0" i="0" u="sng" strike="noStrike" cap="none">
                <a:solidFill>
                  <a:srgbClr val="0070C0"/>
                </a:solidFill>
                <a:latin typeface="Quattrocento Sans"/>
                <a:ea typeface="Quattrocento Sans"/>
                <a:cs typeface="Quattrocento Sans"/>
                <a:sym typeface="Quattrocento Sans"/>
              </a:rPr>
              <a:t> </a:t>
            </a:r>
            <a:endParaRPr sz="1800" b="0" i="0" u="none" strike="noStrike" cap="none">
              <a:solidFill>
                <a:srgbClr val="0070C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19"/>
          <p:cNvSpPr txBox="1">
            <a:spLocks noGrp="1"/>
          </p:cNvSpPr>
          <p:nvPr>
            <p:ph type="title"/>
          </p:nvPr>
        </p:nvSpPr>
        <p:spPr>
          <a:xfrm>
            <a:off x="838200" y="2127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000"/>
              <a:t>Key Practices to Support Online Learning for Students with Disabilities</a:t>
            </a:r>
            <a:endParaRPr/>
          </a:p>
        </p:txBody>
      </p:sp>
      <p:sp>
        <p:nvSpPr>
          <p:cNvPr id="856" name="Google Shape;856;p119">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27</a:t>
            </a:fld>
            <a:endParaRPr/>
          </a:p>
        </p:txBody>
      </p:sp>
      <p:sp>
        <p:nvSpPr>
          <p:cNvPr id="857" name="Google Shape;857;p119"/>
          <p:cNvSpPr txBox="1"/>
          <p:nvPr/>
        </p:nvSpPr>
        <p:spPr>
          <a:xfrm>
            <a:off x="280741" y="1598324"/>
            <a:ext cx="11630515" cy="4255861"/>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434343"/>
              </a:buClr>
              <a:buSzPts val="2040"/>
              <a:buFont typeface="Arial"/>
              <a:buAutoNum type="arabicPeriod"/>
            </a:pPr>
            <a:r>
              <a:rPr lang="en-US" sz="2400" b="0" i="0" u="none" strike="noStrike" cap="none">
                <a:solidFill>
                  <a:srgbClr val="40403D"/>
                </a:solidFill>
                <a:latin typeface="Quattrocento Sans"/>
                <a:ea typeface="Quattrocento Sans"/>
                <a:cs typeface="Quattrocento Sans"/>
                <a:sym typeface="Quattrocento Sans"/>
              </a:rPr>
              <a:t>Ensure digital equity and orientation to tools and platforms.</a:t>
            </a:r>
            <a:endParaRPr/>
          </a:p>
          <a:p>
            <a:pPr marL="571500" marR="0" lvl="0" indent="-457200" algn="l" rtl="0">
              <a:lnSpc>
                <a:spcPct val="100000"/>
              </a:lnSpc>
              <a:spcBef>
                <a:spcPts val="800"/>
              </a:spcBef>
              <a:spcAft>
                <a:spcPts val="0"/>
              </a:spcAft>
              <a:buClr>
                <a:srgbClr val="434343"/>
              </a:buClr>
              <a:buSzPts val="2040"/>
              <a:buFont typeface="Arial"/>
              <a:buAutoNum type="arabicPeriod"/>
            </a:pPr>
            <a:r>
              <a:rPr lang="en-US" sz="2400" b="0" i="0" u="none" strike="noStrike" cap="none">
                <a:solidFill>
                  <a:srgbClr val="40403D"/>
                </a:solidFill>
                <a:latin typeface="Quattrocento Sans"/>
                <a:ea typeface="Quattrocento Sans"/>
                <a:cs typeface="Quattrocento Sans"/>
                <a:sym typeface="Quattrocento Sans"/>
              </a:rPr>
              <a:t>Maintain reciprocal communication with students and families related to schedules, routines, and expectations, to promote understanding.</a:t>
            </a:r>
            <a:endParaRPr/>
          </a:p>
          <a:p>
            <a:pPr marL="571500" marR="0" lvl="0" indent="-457200" algn="l" rtl="0">
              <a:lnSpc>
                <a:spcPct val="100000"/>
              </a:lnSpc>
              <a:spcBef>
                <a:spcPts val="800"/>
              </a:spcBef>
              <a:spcAft>
                <a:spcPts val="0"/>
              </a:spcAft>
              <a:buClr>
                <a:srgbClr val="434343"/>
              </a:buClr>
              <a:buSzPts val="2040"/>
              <a:buFont typeface="Arial"/>
              <a:buAutoNum type="arabicPeriod"/>
            </a:pPr>
            <a:r>
              <a:rPr lang="en-US" sz="2400" b="0" i="0" u="none" strike="noStrike" cap="none">
                <a:solidFill>
                  <a:srgbClr val="40403D"/>
                </a:solidFill>
                <a:latin typeface="Quattrocento Sans"/>
                <a:ea typeface="Quattrocento Sans"/>
                <a:cs typeface="Quattrocento Sans"/>
                <a:sym typeface="Quattrocento Sans"/>
              </a:rPr>
              <a:t>Review and reinforce predictable routines for delivering SDI and engagement in synchronous and asynchronous learning.</a:t>
            </a:r>
            <a:endParaRPr/>
          </a:p>
          <a:p>
            <a:pPr marL="571500" marR="0" lvl="0" indent="-457200" algn="l" rtl="0">
              <a:lnSpc>
                <a:spcPct val="100000"/>
              </a:lnSpc>
              <a:spcBef>
                <a:spcPts val="800"/>
              </a:spcBef>
              <a:spcAft>
                <a:spcPts val="0"/>
              </a:spcAft>
              <a:buClr>
                <a:srgbClr val="434343"/>
              </a:buClr>
              <a:buSzPts val="2040"/>
              <a:buFont typeface="Arial"/>
              <a:buAutoNum type="arabicPeriod"/>
            </a:pPr>
            <a:r>
              <a:rPr lang="en-US" sz="2400" b="0" i="0" u="none" strike="noStrike" cap="none">
                <a:solidFill>
                  <a:srgbClr val="40403D"/>
                </a:solidFill>
                <a:latin typeface="Quattrocento Sans"/>
                <a:ea typeface="Quattrocento Sans"/>
                <a:cs typeface="Quattrocento Sans"/>
                <a:sym typeface="Quattrocento Sans"/>
              </a:rPr>
              <a:t>Develop flexible distance learning and assessment plans based on individual student strengths and needs.</a:t>
            </a:r>
            <a:endParaRPr/>
          </a:p>
          <a:p>
            <a:pPr marL="571500" marR="0" lvl="0" indent="-457200" algn="l" rtl="0">
              <a:lnSpc>
                <a:spcPct val="100000"/>
              </a:lnSpc>
              <a:spcBef>
                <a:spcPts val="800"/>
              </a:spcBef>
              <a:spcAft>
                <a:spcPts val="0"/>
              </a:spcAft>
              <a:buClr>
                <a:srgbClr val="434343"/>
              </a:buClr>
              <a:buSzPts val="2040"/>
              <a:buFont typeface="Arial"/>
              <a:buAutoNum type="arabicPeriod"/>
            </a:pPr>
            <a:r>
              <a:rPr lang="en-US" sz="2400" b="0" i="0" u="none" strike="noStrike" cap="none">
                <a:solidFill>
                  <a:srgbClr val="40403D"/>
                </a:solidFill>
                <a:latin typeface="Quattrocento Sans"/>
                <a:ea typeface="Quattrocento Sans"/>
                <a:cs typeface="Quattrocento Sans"/>
                <a:sym typeface="Quattrocento Sans"/>
              </a:rPr>
              <a:t>Establish partnerships with families and provide training as well as ongoing support to ensure access to continuous learning.</a:t>
            </a:r>
            <a:endParaRPr/>
          </a:p>
          <a:p>
            <a:pPr marL="571500" marR="0" lvl="0" indent="-457200" algn="l" rtl="0">
              <a:lnSpc>
                <a:spcPct val="100000"/>
              </a:lnSpc>
              <a:spcBef>
                <a:spcPts val="800"/>
              </a:spcBef>
              <a:spcAft>
                <a:spcPts val="0"/>
              </a:spcAft>
              <a:buClr>
                <a:srgbClr val="434343"/>
              </a:buClr>
              <a:buSzPts val="2040"/>
              <a:buFont typeface="Arial"/>
              <a:buAutoNum type="arabicPeriod"/>
            </a:pPr>
            <a:r>
              <a:rPr lang="en-US" sz="2400" b="0" i="0" u="none" strike="noStrike" cap="none">
                <a:solidFill>
                  <a:srgbClr val="40403D"/>
                </a:solidFill>
                <a:latin typeface="Quattrocento Sans"/>
                <a:ea typeface="Quattrocento Sans"/>
                <a:cs typeface="Quattrocento Sans"/>
                <a:sym typeface="Quattrocento Sans"/>
              </a:rPr>
              <a:t>Collaborate with general education partners to ensure access to general education instruction and inclusive peer interactions.</a:t>
            </a:r>
            <a:endParaRPr/>
          </a:p>
        </p:txBody>
      </p:sp>
      <p:sp>
        <p:nvSpPr>
          <p:cNvPr id="858" name="Google Shape;858;p119"/>
          <p:cNvSpPr/>
          <p:nvPr/>
        </p:nvSpPr>
        <p:spPr>
          <a:xfrm>
            <a:off x="225583" y="6317166"/>
            <a:ext cx="968894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1800"/>
              <a:buFont typeface="Arial"/>
              <a:buNone/>
            </a:pPr>
            <a:r>
              <a:rPr lang="en-US" sz="1800" b="0" i="0" u="none" strike="noStrike" cap="none">
                <a:solidFill>
                  <a:srgbClr val="40403D"/>
                </a:solidFill>
                <a:latin typeface="Arial"/>
                <a:ea typeface="Arial"/>
                <a:cs typeface="Arial"/>
                <a:sym typeface="Arial"/>
              </a:rPr>
              <a:t>Adapted from: </a:t>
            </a:r>
            <a:r>
              <a:rPr lang="en-US" sz="1800" b="0" i="0" u="sng" strike="noStrike" cap="none">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NCII Supporting Students with Disabilities at School and at Home</a:t>
            </a:r>
            <a:endParaRPr sz="1800" b="0" i="0" u="none" strike="noStrike" cap="none">
              <a:solidFill>
                <a:srgbClr val="0070C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120"/>
          <p:cNvSpPr txBox="1">
            <a:spLocks noGrp="1"/>
          </p:cNvSpPr>
          <p:nvPr>
            <p:ph type="title"/>
          </p:nvPr>
        </p:nvSpPr>
        <p:spPr>
          <a:xfrm>
            <a:off x="698230" y="16352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a:latin typeface="Quattrocento Sans"/>
                <a:ea typeface="Quattrocento Sans"/>
                <a:cs typeface="Quattrocento Sans"/>
                <a:sym typeface="Quattrocento Sans"/>
              </a:rPr>
              <a:t>ECSE Distance Learning Resources</a:t>
            </a:r>
            <a:endParaRPr/>
          </a:p>
        </p:txBody>
      </p:sp>
      <p:sp>
        <p:nvSpPr>
          <p:cNvPr id="864" name="Google Shape;864;p120"/>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28</a:t>
            </a:fld>
            <a:endParaRPr/>
          </a:p>
        </p:txBody>
      </p:sp>
      <p:sp>
        <p:nvSpPr>
          <p:cNvPr id="865" name="Google Shape;865;p120"/>
          <p:cNvSpPr txBox="1"/>
          <p:nvPr/>
        </p:nvSpPr>
        <p:spPr>
          <a:xfrm>
            <a:off x="345379" y="1465104"/>
            <a:ext cx="11306700" cy="477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u="sng">
                <a:solidFill>
                  <a:srgbClr val="0070C0"/>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ECTA Remote Service Delivery and Distance Learning (OSEP)</a:t>
            </a:r>
            <a:endParaRPr sz="2400" b="1">
              <a:solidFill>
                <a:srgbClr val="0070C0"/>
              </a:solidFill>
              <a:latin typeface="Quattrocento Sans"/>
              <a:ea typeface="Quattrocento Sans"/>
              <a:cs typeface="Quattrocento Sans"/>
              <a:sym typeface="Quattrocento Sans"/>
            </a:endParaRPr>
          </a:p>
          <a:p>
            <a:pPr marL="0" marR="0" lvl="0" indent="0" algn="l" rtl="0">
              <a:spcBef>
                <a:spcPts val="0"/>
              </a:spcBef>
              <a:spcAft>
                <a:spcPts val="0"/>
              </a:spcAft>
              <a:buNone/>
            </a:pPr>
            <a:br>
              <a:rPr lang="en-US" sz="2400" b="1">
                <a:solidFill>
                  <a:srgbClr val="0070C0"/>
                </a:solidFill>
                <a:latin typeface="Quattrocento Sans"/>
                <a:ea typeface="Quattrocento Sans"/>
                <a:cs typeface="Quattrocento Sans"/>
                <a:sym typeface="Quattrocento Sans"/>
              </a:rPr>
            </a:br>
            <a:r>
              <a:rPr lang="en-US" sz="2400" b="1" u="sng">
                <a:solidFill>
                  <a:srgbClr val="0070C0"/>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DEC Resources for COVID (CEC)</a:t>
            </a:r>
            <a:r>
              <a:rPr lang="en-US" sz="2400" b="1">
                <a:solidFill>
                  <a:srgbClr val="0070C0"/>
                </a:solidFill>
                <a:latin typeface="Quattrocento Sans"/>
                <a:ea typeface="Quattrocento Sans"/>
                <a:cs typeface="Quattrocento Sans"/>
                <a:sym typeface="Quattrocento Sans"/>
              </a:rPr>
              <a:t>  </a:t>
            </a:r>
            <a:endParaRPr sz="2400" b="1" u="sng">
              <a:solidFill>
                <a:srgbClr val="0070C0"/>
              </a:solidFill>
              <a:latin typeface="Quattrocento Sans"/>
              <a:ea typeface="Quattrocento Sans"/>
              <a:cs typeface="Quattrocento Sans"/>
              <a:sym typeface="Quattrocento Sans"/>
            </a:endParaRPr>
          </a:p>
          <a:p>
            <a:pPr marL="0" marR="0" lvl="0" indent="0" algn="l" rtl="0">
              <a:spcBef>
                <a:spcPts val="0"/>
              </a:spcBef>
              <a:spcAft>
                <a:spcPts val="0"/>
              </a:spcAft>
              <a:buNone/>
            </a:pPr>
            <a:br>
              <a:rPr lang="en-US" sz="2400" b="1">
                <a:solidFill>
                  <a:srgbClr val="0070C0"/>
                </a:solidFill>
                <a:latin typeface="Quattrocento Sans"/>
                <a:ea typeface="Quattrocento Sans"/>
                <a:cs typeface="Quattrocento Sans"/>
                <a:sym typeface="Quattrocento Sans"/>
              </a:rPr>
            </a:br>
            <a:r>
              <a:rPr lang="en-US" sz="2400" b="1" u="sng">
                <a:solidFill>
                  <a:srgbClr val="0070C0"/>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DAP in the time of COVID (NAEYC)</a:t>
            </a:r>
            <a:endParaRPr sz="2400" b="1">
              <a:solidFill>
                <a:srgbClr val="0070C0"/>
              </a:solidFill>
              <a:latin typeface="Quattrocento Sans"/>
              <a:ea typeface="Quattrocento Sans"/>
              <a:cs typeface="Quattrocento Sans"/>
              <a:sym typeface="Quattrocento Sans"/>
            </a:endParaRPr>
          </a:p>
          <a:p>
            <a:pPr marL="0" marR="0" lvl="0" indent="0" algn="l" rtl="0">
              <a:spcBef>
                <a:spcPts val="0"/>
              </a:spcBef>
              <a:spcAft>
                <a:spcPts val="0"/>
              </a:spcAft>
              <a:buNone/>
            </a:pPr>
            <a:br>
              <a:rPr lang="en-US" sz="2400" b="1">
                <a:solidFill>
                  <a:srgbClr val="0070C0"/>
                </a:solidFill>
                <a:latin typeface="Quattrocento Sans"/>
                <a:ea typeface="Quattrocento Sans"/>
                <a:cs typeface="Quattrocento Sans"/>
                <a:sym typeface="Quattrocento Sans"/>
              </a:rPr>
            </a:br>
            <a:r>
              <a:rPr lang="en-US" sz="2400" b="1" u="sng">
                <a:solidFill>
                  <a:srgbClr val="0070C0"/>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DaSy. The Center for IDEA Early Childhood Data Systems (OSEP)</a:t>
            </a:r>
            <a:r>
              <a:rPr lang="en-US" sz="2400" b="1">
                <a:solidFill>
                  <a:srgbClr val="0070C0"/>
                </a:solidFill>
                <a:latin typeface="Quattrocento Sans"/>
                <a:ea typeface="Quattrocento Sans"/>
                <a:cs typeface="Quattrocento Sans"/>
                <a:sym typeface="Quattrocento Sans"/>
              </a:rPr>
              <a:t> </a:t>
            </a:r>
            <a:endParaRPr>
              <a:solidFill>
                <a:srgbClr val="0070C0"/>
              </a:solidFill>
            </a:endParaRPr>
          </a:p>
          <a:p>
            <a:pPr marL="0" marR="0" lvl="0" indent="0" algn="l" rtl="0">
              <a:spcBef>
                <a:spcPts val="0"/>
              </a:spcBef>
              <a:spcAft>
                <a:spcPts val="0"/>
              </a:spcAft>
              <a:buNone/>
            </a:pPr>
            <a:br>
              <a:rPr lang="en-US" sz="2400" b="1">
                <a:solidFill>
                  <a:srgbClr val="0070C0"/>
                </a:solidFill>
                <a:latin typeface="Quattrocento Sans"/>
                <a:ea typeface="Quattrocento Sans"/>
                <a:cs typeface="Quattrocento Sans"/>
                <a:sym typeface="Quattrocento Sans"/>
              </a:rPr>
            </a:br>
            <a:r>
              <a:rPr lang="en-US" sz="2400" b="1" u="sng">
                <a:solidFill>
                  <a:srgbClr val="0070C0"/>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Head Start Center for Inclusion: Embedded Interventions</a:t>
            </a:r>
            <a:endParaRPr sz="2400" b="1">
              <a:solidFill>
                <a:srgbClr val="0070C0"/>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400" b="1">
              <a:solidFill>
                <a:srgbClr val="0070C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2400" b="1" u="sng">
                <a:solidFill>
                  <a:srgbClr val="0070C0"/>
                </a:solidFill>
                <a:latin typeface="Quattrocento Sans"/>
                <a:ea typeface="Quattrocento Sans"/>
                <a:cs typeface="Quattrocento Sans"/>
                <a:sym typeface="Quattrocento Sans"/>
                <a:hlinkClick r:id="rId8">
                  <a:extLst>
                    <a:ext uri="{A12FA001-AC4F-418D-AE19-62706E023703}">
                      <ahyp:hlinkClr xmlns:ahyp="http://schemas.microsoft.com/office/drawing/2018/hyperlinkcolor" val="tx"/>
                    </a:ext>
                  </a:extLst>
                </a:hlinkClick>
              </a:rPr>
              <a:t>Early Childhood Recommended Practices Modules</a:t>
            </a:r>
            <a:endParaRPr sz="2400" b="1">
              <a:solidFill>
                <a:srgbClr val="0070C0"/>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u="sng">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a:t>ECSE Program Team Resources: </a:t>
            </a:r>
            <a:endParaRPr/>
          </a:p>
        </p:txBody>
      </p:sp>
      <p:sp>
        <p:nvSpPr>
          <p:cNvPr id="871" name="Google Shape;871;p121"/>
          <p:cNvSpPr txBox="1">
            <a:spLocks noGrp="1"/>
          </p:cNvSpPr>
          <p:nvPr>
            <p:ph type="body" idx="1"/>
          </p:nvPr>
        </p:nvSpPr>
        <p:spPr>
          <a:xfrm>
            <a:off x="640125" y="1690700"/>
            <a:ext cx="10515600" cy="42558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1000"/>
              </a:spcBef>
              <a:spcAft>
                <a:spcPts val="0"/>
              </a:spcAft>
              <a:buClr>
                <a:srgbClr val="434343"/>
              </a:buClr>
              <a:buSzPts val="1800"/>
              <a:buChar char="•"/>
            </a:pPr>
            <a:r>
              <a:rPr lang="en-US" u="sng">
                <a:solidFill>
                  <a:srgbClr val="0070C0"/>
                </a:solidFill>
                <a:hlinkClick r:id="rId3">
                  <a:extLst>
                    <a:ext uri="{A12FA001-AC4F-418D-AE19-62706E023703}">
                      <ahyp:hlinkClr xmlns:ahyp="http://schemas.microsoft.com/office/drawing/2018/hyperlinkcolor" val="tx"/>
                    </a:ext>
                  </a:extLst>
                </a:hlinkClick>
              </a:rPr>
              <a:t>Reopening Washington Schools 2020: Early Learning Planning Guide</a:t>
            </a:r>
            <a:endParaRPr>
              <a:solidFill>
                <a:srgbClr val="0070C0"/>
              </a:solidFill>
            </a:endParaRPr>
          </a:p>
          <a:p>
            <a:pPr marL="457200" lvl="0" indent="-342900" algn="l" rtl="0">
              <a:lnSpc>
                <a:spcPct val="100000"/>
              </a:lnSpc>
              <a:spcBef>
                <a:spcPts val="1000"/>
              </a:spcBef>
              <a:spcAft>
                <a:spcPts val="0"/>
              </a:spcAft>
              <a:buClr>
                <a:srgbClr val="434343"/>
              </a:buClr>
              <a:buSzPts val="1800"/>
              <a:buChar char="•"/>
            </a:pPr>
            <a:r>
              <a:rPr lang="en-US"/>
              <a:t>Considering student placement options in PreK: </a:t>
            </a:r>
            <a:r>
              <a:rPr lang="en-US" u="sng">
                <a:solidFill>
                  <a:srgbClr val="0070C0"/>
                </a:solidFill>
                <a:hlinkClick r:id="rId4">
                  <a:extLst>
                    <a:ext uri="{A12FA001-AC4F-418D-AE19-62706E023703}">
                      <ahyp:hlinkClr xmlns:ahyp="http://schemas.microsoft.com/office/drawing/2018/hyperlinkcolor" val="tx"/>
                    </a:ext>
                  </a:extLst>
                </a:hlinkClick>
              </a:rPr>
              <a:t>Placement, Short-and-Sweet</a:t>
            </a:r>
            <a:endParaRPr>
              <a:solidFill>
                <a:srgbClr val="0070C0"/>
              </a:solidFill>
            </a:endParaRPr>
          </a:p>
          <a:p>
            <a:pPr marL="457200" lvl="0" indent="-342900" algn="l" rtl="0">
              <a:lnSpc>
                <a:spcPct val="100000"/>
              </a:lnSpc>
              <a:spcBef>
                <a:spcPts val="1000"/>
              </a:spcBef>
              <a:spcAft>
                <a:spcPts val="0"/>
              </a:spcAft>
              <a:buClr>
                <a:srgbClr val="434343"/>
              </a:buClr>
              <a:buSzPts val="1800"/>
              <a:buChar char="•"/>
            </a:pPr>
            <a:r>
              <a:rPr lang="en-US"/>
              <a:t>ECTA, </a:t>
            </a:r>
            <a:r>
              <a:rPr lang="en-US" u="sng">
                <a:solidFill>
                  <a:srgbClr val="0070C0"/>
                </a:solidFill>
                <a:hlinkClick r:id="rId5">
                  <a:extLst>
                    <a:ext uri="{A12FA001-AC4F-418D-AE19-62706E023703}">
                      <ahyp:hlinkClr xmlns:ahyp="http://schemas.microsoft.com/office/drawing/2018/hyperlinkcolor" val="tx"/>
                    </a:ext>
                  </a:extLst>
                </a:hlinkClick>
              </a:rPr>
              <a:t>Functional IEP training</a:t>
            </a:r>
            <a:endParaRPr u="sng">
              <a:solidFill>
                <a:srgbClr val="0070C0"/>
              </a:solidFill>
            </a:endParaRPr>
          </a:p>
          <a:p>
            <a:pPr marL="457200" lvl="0" indent="-342900" algn="l" rtl="0">
              <a:lnSpc>
                <a:spcPct val="100000"/>
              </a:lnSpc>
              <a:spcBef>
                <a:spcPts val="1000"/>
              </a:spcBef>
              <a:spcAft>
                <a:spcPts val="0"/>
              </a:spcAft>
              <a:buClr>
                <a:srgbClr val="434343"/>
              </a:buClr>
              <a:buSzPts val="1800"/>
              <a:buChar char="•"/>
            </a:pPr>
            <a:r>
              <a:rPr lang="en-US"/>
              <a:t>NCMPI, </a:t>
            </a:r>
            <a:r>
              <a:rPr lang="en-US" u="sng">
                <a:solidFill>
                  <a:srgbClr val="0070C0"/>
                </a:solidFill>
                <a:hlinkClick r:id="rId6">
                  <a:extLst>
                    <a:ext uri="{A12FA001-AC4F-418D-AE19-62706E023703}">
                      <ahyp:hlinkClr xmlns:ahyp="http://schemas.microsoft.com/office/drawing/2018/hyperlinkcolor" val="tx"/>
                    </a:ext>
                  </a:extLst>
                </a:hlinkClick>
              </a:rPr>
              <a:t>COVID-19-Helping Children &amp; Families Cope</a:t>
            </a:r>
            <a:r>
              <a:rPr lang="en-US" u="sng">
                <a:solidFill>
                  <a:schemeClr val="hlink"/>
                </a:solidFill>
                <a:hlinkClick r:id="rId6"/>
              </a:rPr>
              <a:t> </a:t>
            </a:r>
            <a:endParaRPr/>
          </a:p>
          <a:p>
            <a:pPr marL="457200" lvl="0" indent="-228600" algn="l" rtl="0">
              <a:lnSpc>
                <a:spcPct val="100000"/>
              </a:lnSpc>
              <a:spcBef>
                <a:spcPts val="1000"/>
              </a:spcBef>
              <a:spcAft>
                <a:spcPts val="0"/>
              </a:spcAft>
              <a:buClr>
                <a:schemeClr val="dk1"/>
              </a:buClr>
              <a:buSzPts val="1800"/>
              <a:buNone/>
            </a:pPr>
            <a:endParaRPr/>
          </a:p>
        </p:txBody>
      </p:sp>
      <p:sp>
        <p:nvSpPr>
          <p:cNvPr id="872" name="Google Shape;872;p121"/>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95"/>
          <p:cNvSpPr txBox="1">
            <a:spLocks noGrp="1"/>
          </p:cNvSpPr>
          <p:nvPr>
            <p:ph type="title"/>
          </p:nvPr>
        </p:nvSpPr>
        <p:spPr>
          <a:xfrm>
            <a:off x="374742" y="457908"/>
            <a:ext cx="10515600" cy="81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Quattrocento Sans"/>
              <a:buNone/>
            </a:pPr>
            <a:r>
              <a:rPr lang="en-US" sz="4800" b="1"/>
              <a:t>Series Learning Objectives:</a:t>
            </a:r>
            <a:endParaRPr/>
          </a:p>
        </p:txBody>
      </p:sp>
      <p:sp>
        <p:nvSpPr>
          <p:cNvPr id="642" name="Google Shape;642;p95"/>
          <p:cNvSpPr txBox="1">
            <a:spLocks noGrp="1"/>
          </p:cNvSpPr>
          <p:nvPr>
            <p:ph type="body" idx="1"/>
          </p:nvPr>
        </p:nvSpPr>
        <p:spPr>
          <a:xfrm>
            <a:off x="216977" y="1451112"/>
            <a:ext cx="11749440" cy="4353339"/>
          </a:xfrm>
          <a:prstGeom prst="rect">
            <a:avLst/>
          </a:prstGeom>
          <a:noFill/>
          <a:ln>
            <a:noFill/>
          </a:ln>
        </p:spPr>
        <p:txBody>
          <a:bodyPr spcFirstLastPara="1" wrap="square" lIns="91425" tIns="45700" rIns="91425" bIns="45700" anchor="t" anchorCtr="0">
            <a:noAutofit/>
          </a:bodyPr>
          <a:lstStyle/>
          <a:p>
            <a:pPr marL="742950" lvl="0" indent="-539750" algn="l" rtl="0">
              <a:lnSpc>
                <a:spcPct val="100000"/>
              </a:lnSpc>
              <a:spcBef>
                <a:spcPts val="0"/>
              </a:spcBef>
              <a:spcAft>
                <a:spcPts val="0"/>
              </a:spcAft>
              <a:buClr>
                <a:schemeClr val="dk1"/>
              </a:buClr>
              <a:buSzPts val="3100"/>
              <a:buChar char="❑"/>
            </a:pPr>
            <a:r>
              <a:rPr lang="en-US" sz="3500"/>
              <a:t>Know when an IEP/amendment is necessary (and when it may not be!)</a:t>
            </a:r>
            <a:endParaRPr/>
          </a:p>
          <a:p>
            <a:pPr marL="742950" lvl="0" indent="-539750" algn="l" rtl="0">
              <a:lnSpc>
                <a:spcPct val="100000"/>
              </a:lnSpc>
              <a:spcBef>
                <a:spcPts val="2400"/>
              </a:spcBef>
              <a:spcAft>
                <a:spcPts val="0"/>
              </a:spcAft>
              <a:buSzPts val="3100"/>
              <a:buChar char="❑"/>
            </a:pPr>
            <a:r>
              <a:rPr lang="en-US" sz="3500"/>
              <a:t>Review strategies for providing instruction and monitoring progress across reopening models</a:t>
            </a:r>
            <a:endParaRPr/>
          </a:p>
          <a:p>
            <a:pPr marL="742950" lvl="0" indent="-539750" algn="l" rtl="0">
              <a:lnSpc>
                <a:spcPct val="100000"/>
              </a:lnSpc>
              <a:spcBef>
                <a:spcPts val="2400"/>
              </a:spcBef>
              <a:spcAft>
                <a:spcPts val="2400"/>
              </a:spcAft>
              <a:buSzPts val="3100"/>
              <a:buChar char="❑"/>
            </a:pPr>
            <a:r>
              <a:rPr lang="en-US" sz="3500"/>
              <a:t>Collaborate to support inclusive access across reopening models, including staff and family supports</a:t>
            </a:r>
            <a:endParaRPr sz="3500"/>
          </a:p>
        </p:txBody>
      </p:sp>
      <p:sp>
        <p:nvSpPr>
          <p:cNvPr id="643" name="Google Shape;643;p95"/>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3</a:t>
            </a:fld>
            <a:endParaRPr sz="1600" b="0" i="0" u="none" strike="noStrike" cap="none">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800"/>
              <a:t>LRE Case Studies Webinar Series</a:t>
            </a:r>
            <a:endParaRPr/>
          </a:p>
        </p:txBody>
      </p:sp>
      <p:sp>
        <p:nvSpPr>
          <p:cNvPr id="879" name="Google Shape;879;p122">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30</a:t>
            </a:fld>
            <a:endParaRPr/>
          </a:p>
        </p:txBody>
      </p:sp>
      <p:sp>
        <p:nvSpPr>
          <p:cNvPr id="880" name="Google Shape;880;p122"/>
          <p:cNvSpPr/>
          <p:nvPr/>
        </p:nvSpPr>
        <p:spPr>
          <a:xfrm>
            <a:off x="838200" y="2196885"/>
            <a:ext cx="3099661" cy="2464230"/>
          </a:xfrm>
          <a:prstGeom prst="roundRect">
            <a:avLst>
              <a:gd name="adj" fmla="val 16667"/>
            </a:avLst>
          </a:prstGeom>
          <a:gradFill>
            <a:gsLst>
              <a:gs pos="0">
                <a:srgbClr val="BEBEBE"/>
              </a:gs>
              <a:gs pos="35000">
                <a:srgbClr val="D1D1D1"/>
              </a:gs>
              <a:gs pos="100000">
                <a:srgbClr val="EEEEEE"/>
              </a:gs>
            </a:gsLst>
            <a:lin ang="16200000" scaled="0"/>
          </a:gradFill>
          <a:ln w="9525" cap="flat" cmpd="sng">
            <a:solidFill>
              <a:srgbClr val="3E3E3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Quattrocento Sans"/>
                <a:ea typeface="Quattrocento Sans"/>
                <a:cs typeface="Quattrocento Sans"/>
                <a:sym typeface="Quattrocento Sans"/>
              </a:rPr>
              <a:t>Sept 16, 3pm:</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US" sz="3200" b="1">
                <a:solidFill>
                  <a:schemeClr val="dk1"/>
                </a:solidFill>
                <a:latin typeface="Quattrocento Sans"/>
                <a:ea typeface="Quattrocento Sans"/>
                <a:cs typeface="Quattrocento Sans"/>
                <a:sym typeface="Quattrocento Sans"/>
              </a:rPr>
              <a:t>Elementary</a:t>
            </a:r>
            <a:endParaRPr/>
          </a:p>
          <a:p>
            <a:pPr marL="0" marR="0" lvl="0" indent="0" algn="ctr" rtl="0">
              <a:spcBef>
                <a:spcPts val="0"/>
              </a:spcBef>
              <a:spcAft>
                <a:spcPts val="0"/>
              </a:spcAft>
              <a:buNone/>
            </a:pPr>
            <a:r>
              <a:rPr lang="en-US" sz="3200" b="1">
                <a:solidFill>
                  <a:schemeClr val="dk1"/>
                </a:solidFill>
                <a:latin typeface="Quattrocento Sans"/>
                <a:ea typeface="Quattrocento Sans"/>
                <a:cs typeface="Quattrocento Sans"/>
                <a:sym typeface="Quattrocento Sans"/>
              </a:rPr>
              <a:t>&amp; Behavior</a:t>
            </a:r>
            <a:endParaRPr/>
          </a:p>
        </p:txBody>
      </p:sp>
      <p:sp>
        <p:nvSpPr>
          <p:cNvPr id="884" name="Google Shape;884;p122"/>
          <p:cNvSpPr/>
          <p:nvPr/>
        </p:nvSpPr>
        <p:spPr>
          <a:xfrm>
            <a:off x="911881" y="4798827"/>
            <a:ext cx="2952300" cy="40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a:solidFill>
                  <a:srgbClr val="0070C0"/>
                </a:solidFill>
                <a:hlinkClick r:id="rId3">
                  <a:extLst>
                    <a:ext uri="{A12FA001-AC4F-418D-AE19-62706E023703}">
                      <ahyp:hlinkClr xmlns:ahyp="http://schemas.microsoft.com/office/drawing/2018/hyperlinkcolor" val="tx"/>
                    </a:ext>
                  </a:extLst>
                </a:hlinkClick>
              </a:rPr>
              <a:t>Recording</a:t>
            </a:r>
            <a:r>
              <a:rPr lang="en-US" sz="2000" b="1"/>
              <a:t> &amp; </a:t>
            </a:r>
            <a:r>
              <a:rPr lang="en-US" sz="2000" b="1" u="sng">
                <a:solidFill>
                  <a:srgbClr val="0070C0"/>
                </a:solidFill>
                <a:hlinkClick r:id="rId4">
                  <a:extLst>
                    <a:ext uri="{A12FA001-AC4F-418D-AE19-62706E023703}">
                      <ahyp:hlinkClr xmlns:ahyp="http://schemas.microsoft.com/office/drawing/2018/hyperlinkcolor" val="tx"/>
                    </a:ext>
                  </a:extLst>
                </a:hlinkClick>
              </a:rPr>
              <a:t>Slides</a:t>
            </a:r>
            <a:endParaRPr sz="2000" b="1" u="sng">
              <a:solidFill>
                <a:srgbClr val="0070C0"/>
              </a:solidFill>
              <a:latin typeface="Arial"/>
              <a:ea typeface="Arial"/>
              <a:cs typeface="Arial"/>
              <a:sym typeface="Arial"/>
            </a:endParaRPr>
          </a:p>
        </p:txBody>
      </p:sp>
      <p:sp>
        <p:nvSpPr>
          <p:cNvPr id="881" name="Google Shape;881;p122"/>
          <p:cNvSpPr/>
          <p:nvPr/>
        </p:nvSpPr>
        <p:spPr>
          <a:xfrm>
            <a:off x="4546169" y="2196885"/>
            <a:ext cx="3099661" cy="2464230"/>
          </a:xfrm>
          <a:prstGeom prst="roundRect">
            <a:avLst>
              <a:gd name="adj" fmla="val 16667"/>
            </a:avLst>
          </a:prstGeom>
          <a:gradFill>
            <a:gsLst>
              <a:gs pos="0">
                <a:srgbClr val="BEBEBE"/>
              </a:gs>
              <a:gs pos="35000">
                <a:srgbClr val="D1D1D1"/>
              </a:gs>
              <a:gs pos="100000">
                <a:srgbClr val="EEEEEE"/>
              </a:gs>
            </a:gsLst>
            <a:lin ang="16200000" scaled="0"/>
          </a:gradFill>
          <a:ln w="9525" cap="flat" cmpd="sng">
            <a:solidFill>
              <a:srgbClr val="3E3E3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Quattrocento Sans"/>
                <a:ea typeface="Quattrocento Sans"/>
                <a:cs typeface="Quattrocento Sans"/>
                <a:sym typeface="Quattrocento Sans"/>
              </a:rPr>
              <a:t>Sept 23, 3pm:</a:t>
            </a:r>
            <a:endParaRPr/>
          </a:p>
          <a:p>
            <a:pPr marL="0" marR="0" lvl="0" indent="0" algn="ctr" rtl="0">
              <a:spcBef>
                <a:spcPts val="0"/>
              </a:spcBef>
              <a:spcAft>
                <a:spcPts val="0"/>
              </a:spcAft>
              <a:buNone/>
            </a:pPr>
            <a:r>
              <a:rPr lang="en-US" sz="3200" b="1">
                <a:solidFill>
                  <a:schemeClr val="dk1"/>
                </a:solidFill>
                <a:latin typeface="Quattrocento Sans"/>
                <a:ea typeface="Quattrocento Sans"/>
                <a:cs typeface="Quattrocento Sans"/>
                <a:sym typeface="Quattrocento Sans"/>
              </a:rPr>
              <a:t>Secondary Transition</a:t>
            </a:r>
            <a:endParaRPr/>
          </a:p>
        </p:txBody>
      </p:sp>
      <p:sp>
        <p:nvSpPr>
          <p:cNvPr id="882" name="Google Shape;882;p122"/>
          <p:cNvSpPr/>
          <p:nvPr/>
        </p:nvSpPr>
        <p:spPr>
          <a:xfrm>
            <a:off x="8254139" y="2196885"/>
            <a:ext cx="3099661" cy="2464230"/>
          </a:xfrm>
          <a:prstGeom prst="roundRect">
            <a:avLst>
              <a:gd name="adj" fmla="val 16667"/>
            </a:avLst>
          </a:prstGeom>
          <a:gradFill>
            <a:gsLst>
              <a:gs pos="0">
                <a:srgbClr val="BEBEBE"/>
              </a:gs>
              <a:gs pos="35000">
                <a:srgbClr val="D1D1D1"/>
              </a:gs>
              <a:gs pos="100000">
                <a:srgbClr val="EEEEEE"/>
              </a:gs>
            </a:gsLst>
            <a:lin ang="16200000" scaled="0"/>
          </a:gradFill>
          <a:ln w="9525" cap="flat" cmpd="sng">
            <a:solidFill>
              <a:srgbClr val="3E3E3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Quattrocento Sans"/>
                <a:ea typeface="Quattrocento Sans"/>
                <a:cs typeface="Quattrocento Sans"/>
                <a:sym typeface="Quattrocento Sans"/>
              </a:rPr>
              <a:t>Sept 30, 3pm:</a:t>
            </a:r>
            <a:endParaRPr/>
          </a:p>
          <a:p>
            <a:pPr marL="0" marR="0" lvl="0" indent="0" algn="ctr" rtl="0">
              <a:spcBef>
                <a:spcPts val="0"/>
              </a:spcBef>
              <a:spcAft>
                <a:spcPts val="0"/>
              </a:spcAft>
              <a:buNone/>
            </a:pPr>
            <a:r>
              <a:rPr lang="en-US" sz="3200" b="1">
                <a:solidFill>
                  <a:schemeClr val="dk1"/>
                </a:solidFill>
                <a:latin typeface="Quattrocento Sans"/>
                <a:ea typeface="Quattrocento Sans"/>
                <a:cs typeface="Quattrocento Sans"/>
                <a:sym typeface="Quattrocento Sans"/>
              </a:rPr>
              <a:t>Early Childhood</a:t>
            </a:r>
            <a:endParaRPr/>
          </a:p>
        </p:txBody>
      </p:sp>
      <p:sp>
        <p:nvSpPr>
          <p:cNvPr id="883" name="Google Shape;883;p122"/>
          <p:cNvSpPr/>
          <p:nvPr/>
        </p:nvSpPr>
        <p:spPr>
          <a:xfrm>
            <a:off x="4893592" y="4798875"/>
            <a:ext cx="6386700" cy="40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t>These Recordings &amp; Slides will be posted soon!</a:t>
            </a:r>
            <a:endParaRPr sz="2000" b="1" u="sng">
              <a:solidFill>
                <a:srgbClr val="0070C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23"/>
          <p:cNvSpPr txBox="1">
            <a:spLocks noGrp="1"/>
          </p:cNvSpPr>
          <p:nvPr>
            <p:ph type="title"/>
          </p:nvPr>
        </p:nvSpPr>
        <p:spPr>
          <a:xfrm>
            <a:off x="838200" y="173675"/>
            <a:ext cx="10515600" cy="95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434343"/>
                </a:solidFill>
              </a:rPr>
              <a:t>AESD/OSPI Monthly Webinar Series:</a:t>
            </a:r>
            <a:endParaRPr>
              <a:solidFill>
                <a:srgbClr val="434343"/>
              </a:solidFill>
            </a:endParaRPr>
          </a:p>
        </p:txBody>
      </p:sp>
      <p:pic>
        <p:nvPicPr>
          <p:cNvPr id="898" name="Google Shape;898;p123" descr="Inclusive IEPs for Our New World"/>
          <p:cNvPicPr preferRelativeResize="0"/>
          <p:nvPr/>
        </p:nvPicPr>
        <p:blipFill>
          <a:blip r:embed="rId3">
            <a:alphaModFix/>
          </a:blip>
          <a:stretch>
            <a:fillRect/>
          </a:stretch>
        </p:blipFill>
        <p:spPr>
          <a:xfrm>
            <a:off x="2790825" y="1049900"/>
            <a:ext cx="6610350" cy="1685925"/>
          </a:xfrm>
          <a:prstGeom prst="rect">
            <a:avLst/>
          </a:prstGeom>
          <a:noFill/>
          <a:ln>
            <a:noFill/>
          </a:ln>
        </p:spPr>
      </p:pic>
      <p:sp>
        <p:nvSpPr>
          <p:cNvPr id="891" name="Google Shape;891;p123">
            <a:extLst>
              <a:ext uri="{C183D7F6-B498-43B3-948B-1728B52AA6E4}">
                <adec:decorative xmlns:adec="http://schemas.microsoft.com/office/drawing/2017/decorative" val="1"/>
              </a:ext>
            </a:extLst>
          </p:cNvPr>
          <p:cNvSpPr txBox="1">
            <a:spLocks noGrp="1"/>
          </p:cNvSpPr>
          <p:nvPr>
            <p:ph type="sldNum" idx="12"/>
          </p:nvPr>
        </p:nvSpPr>
        <p:spPr>
          <a:xfrm>
            <a:off x="11321946" y="60032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31</a:t>
            </a:fld>
            <a:endParaRPr/>
          </a:p>
        </p:txBody>
      </p:sp>
      <p:sp>
        <p:nvSpPr>
          <p:cNvPr id="892" name="Google Shape;892;p123"/>
          <p:cNvSpPr/>
          <p:nvPr/>
        </p:nvSpPr>
        <p:spPr>
          <a:xfrm>
            <a:off x="838200" y="2882685"/>
            <a:ext cx="3099600" cy="2464200"/>
          </a:xfrm>
          <a:prstGeom prst="roundRect">
            <a:avLst>
              <a:gd name="adj" fmla="val 16667"/>
            </a:avLst>
          </a:prstGeom>
          <a:gradFill>
            <a:gsLst>
              <a:gs pos="0">
                <a:srgbClr val="BEBEBE"/>
              </a:gs>
              <a:gs pos="35000">
                <a:srgbClr val="D1D1D1"/>
              </a:gs>
              <a:gs pos="100000">
                <a:srgbClr val="EEEEEE"/>
              </a:gs>
            </a:gsLst>
            <a:lin ang="16200038" scaled="0"/>
          </a:gradFill>
          <a:ln w="9525" cap="flat" cmpd="sng">
            <a:solidFill>
              <a:srgbClr val="3E3E3A"/>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Quattrocento Sans"/>
                <a:ea typeface="Quattrocento Sans"/>
                <a:cs typeface="Quattrocento Sans"/>
                <a:sym typeface="Quattrocento Sans"/>
              </a:rPr>
              <a:t>Oct 8, 3pm:</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US" sz="2600" b="1">
                <a:solidFill>
                  <a:schemeClr val="dk1"/>
                </a:solidFill>
                <a:latin typeface="Quattrocento Sans"/>
                <a:ea typeface="Quattrocento Sans"/>
                <a:cs typeface="Quattrocento Sans"/>
                <a:sym typeface="Quattrocento Sans"/>
              </a:rPr>
              <a:t>Inclusionary Practices Across Reopening Models</a:t>
            </a:r>
            <a:endParaRPr sz="2600"/>
          </a:p>
        </p:txBody>
      </p:sp>
      <p:sp>
        <p:nvSpPr>
          <p:cNvPr id="895" name="Google Shape;895;p123"/>
          <p:cNvSpPr txBox="1"/>
          <p:nvPr/>
        </p:nvSpPr>
        <p:spPr>
          <a:xfrm>
            <a:off x="888000" y="5510175"/>
            <a:ext cx="3000000" cy="49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900" b="1" u="sng">
                <a:solidFill>
                  <a:srgbClr val="0070C0"/>
                </a:solidFill>
                <a:hlinkClick r:id="rId4">
                  <a:extLst>
                    <a:ext uri="{A12FA001-AC4F-418D-AE19-62706E023703}">
                      <ahyp:hlinkClr xmlns:ahyp="http://schemas.microsoft.com/office/drawing/2018/hyperlinkcolor" val="tx"/>
                    </a:ext>
                  </a:extLst>
                </a:hlinkClick>
              </a:rPr>
              <a:t>Registration Link</a:t>
            </a:r>
            <a:r>
              <a:rPr lang="en-US" sz="1900" b="1">
                <a:solidFill>
                  <a:srgbClr val="0070C0"/>
                </a:solidFill>
              </a:rPr>
              <a:t> </a:t>
            </a:r>
            <a:endParaRPr sz="1900" b="1">
              <a:solidFill>
                <a:srgbClr val="0070C0"/>
              </a:solidFill>
            </a:endParaRPr>
          </a:p>
        </p:txBody>
      </p:sp>
      <p:sp>
        <p:nvSpPr>
          <p:cNvPr id="893" name="Google Shape;893;p123"/>
          <p:cNvSpPr/>
          <p:nvPr/>
        </p:nvSpPr>
        <p:spPr>
          <a:xfrm>
            <a:off x="4546169" y="2882685"/>
            <a:ext cx="3099600" cy="2464200"/>
          </a:xfrm>
          <a:prstGeom prst="roundRect">
            <a:avLst>
              <a:gd name="adj" fmla="val 16667"/>
            </a:avLst>
          </a:prstGeom>
          <a:gradFill>
            <a:gsLst>
              <a:gs pos="0">
                <a:srgbClr val="BEBEBE"/>
              </a:gs>
              <a:gs pos="35000">
                <a:srgbClr val="D1D1D1"/>
              </a:gs>
              <a:gs pos="100000">
                <a:srgbClr val="EEEEEE"/>
              </a:gs>
            </a:gsLst>
            <a:lin ang="16200038" scaled="0"/>
          </a:gradFill>
          <a:ln w="9525" cap="flat" cmpd="sng">
            <a:solidFill>
              <a:srgbClr val="3E3E3A"/>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Quattrocento Sans"/>
                <a:ea typeface="Quattrocento Sans"/>
                <a:cs typeface="Quattrocento Sans"/>
                <a:sym typeface="Quattrocento Sans"/>
              </a:rPr>
              <a:t>Nov 12, 3pm:</a:t>
            </a:r>
            <a:endParaRPr/>
          </a:p>
          <a:p>
            <a:pPr marL="0" marR="0" lvl="0" indent="0" algn="ctr" rtl="0">
              <a:spcBef>
                <a:spcPts val="0"/>
              </a:spcBef>
              <a:spcAft>
                <a:spcPts val="0"/>
              </a:spcAft>
              <a:buNone/>
            </a:pPr>
            <a:r>
              <a:rPr lang="en-US" sz="2600" b="1">
                <a:solidFill>
                  <a:schemeClr val="dk1"/>
                </a:solidFill>
                <a:latin typeface="Quattrocento Sans"/>
                <a:ea typeface="Quattrocento Sans"/>
                <a:cs typeface="Quattrocento Sans"/>
                <a:sym typeface="Quattrocento Sans"/>
              </a:rPr>
              <a:t>Progress Monitoring &amp; Collaboration</a:t>
            </a:r>
            <a:endParaRPr sz="2600"/>
          </a:p>
        </p:txBody>
      </p:sp>
      <p:sp>
        <p:nvSpPr>
          <p:cNvPr id="896" name="Google Shape;896;p123"/>
          <p:cNvSpPr txBox="1"/>
          <p:nvPr/>
        </p:nvSpPr>
        <p:spPr>
          <a:xfrm>
            <a:off x="4571075" y="5510175"/>
            <a:ext cx="3000000" cy="49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900" b="1" u="sng">
                <a:solidFill>
                  <a:srgbClr val="0070C0"/>
                </a:solidFill>
                <a:hlinkClick r:id="rId5">
                  <a:extLst>
                    <a:ext uri="{A12FA001-AC4F-418D-AE19-62706E023703}">
                      <ahyp:hlinkClr xmlns:ahyp="http://schemas.microsoft.com/office/drawing/2018/hyperlinkcolor" val="tx"/>
                    </a:ext>
                  </a:extLst>
                </a:hlinkClick>
              </a:rPr>
              <a:t>Registration Link</a:t>
            </a:r>
            <a:r>
              <a:rPr lang="en-US" sz="1900" b="1">
                <a:solidFill>
                  <a:srgbClr val="0070C0"/>
                </a:solidFill>
              </a:rPr>
              <a:t> </a:t>
            </a:r>
            <a:endParaRPr sz="1900" b="1">
              <a:solidFill>
                <a:srgbClr val="0070C0"/>
              </a:solidFill>
            </a:endParaRPr>
          </a:p>
        </p:txBody>
      </p:sp>
      <p:sp>
        <p:nvSpPr>
          <p:cNvPr id="894" name="Google Shape;894;p123"/>
          <p:cNvSpPr/>
          <p:nvPr/>
        </p:nvSpPr>
        <p:spPr>
          <a:xfrm>
            <a:off x="8254139" y="2882685"/>
            <a:ext cx="3099600" cy="2464200"/>
          </a:xfrm>
          <a:prstGeom prst="roundRect">
            <a:avLst>
              <a:gd name="adj" fmla="val 16667"/>
            </a:avLst>
          </a:prstGeom>
          <a:gradFill>
            <a:gsLst>
              <a:gs pos="0">
                <a:srgbClr val="BEBEBE"/>
              </a:gs>
              <a:gs pos="35000">
                <a:srgbClr val="D1D1D1"/>
              </a:gs>
              <a:gs pos="100000">
                <a:srgbClr val="EEEEEE"/>
              </a:gs>
            </a:gsLst>
            <a:lin ang="16200038" scaled="0"/>
          </a:gradFill>
          <a:ln w="9525" cap="flat" cmpd="sng">
            <a:solidFill>
              <a:srgbClr val="3E3E3A"/>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Quattrocento Sans"/>
                <a:ea typeface="Quattrocento Sans"/>
                <a:cs typeface="Quattrocento Sans"/>
                <a:sym typeface="Quattrocento Sans"/>
              </a:rPr>
              <a:t>Dec 10, 3pm:</a:t>
            </a:r>
            <a:endParaRPr/>
          </a:p>
          <a:p>
            <a:pPr marL="0" marR="0" lvl="0" indent="0" algn="ctr" rtl="0">
              <a:spcBef>
                <a:spcPts val="0"/>
              </a:spcBef>
              <a:spcAft>
                <a:spcPts val="0"/>
              </a:spcAft>
              <a:buNone/>
            </a:pPr>
            <a:r>
              <a:rPr lang="en-US" sz="2600" b="1">
                <a:solidFill>
                  <a:schemeClr val="dk1"/>
                </a:solidFill>
                <a:latin typeface="Quattrocento Sans"/>
                <a:ea typeface="Quattrocento Sans"/>
                <a:cs typeface="Quattrocento Sans"/>
                <a:sym typeface="Quattrocento Sans"/>
              </a:rPr>
              <a:t>Family &amp; Community Partnerships</a:t>
            </a:r>
            <a:endParaRPr sz="2600"/>
          </a:p>
        </p:txBody>
      </p:sp>
      <p:sp>
        <p:nvSpPr>
          <p:cNvPr id="897" name="Google Shape;897;p123"/>
          <p:cNvSpPr txBox="1"/>
          <p:nvPr/>
        </p:nvSpPr>
        <p:spPr>
          <a:xfrm>
            <a:off x="8303950" y="5510175"/>
            <a:ext cx="3000000" cy="49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900" b="1" u="sng">
                <a:solidFill>
                  <a:srgbClr val="0070C0"/>
                </a:solidFill>
                <a:hlinkClick r:id="rId6">
                  <a:extLst>
                    <a:ext uri="{A12FA001-AC4F-418D-AE19-62706E023703}">
                      <ahyp:hlinkClr xmlns:ahyp="http://schemas.microsoft.com/office/drawing/2018/hyperlinkcolor" val="tx"/>
                    </a:ext>
                  </a:extLst>
                </a:hlinkClick>
              </a:rPr>
              <a:t>Registration Link</a:t>
            </a:r>
            <a:r>
              <a:rPr lang="en-US" sz="1900" b="1">
                <a:solidFill>
                  <a:srgbClr val="0070C0"/>
                </a:solidFill>
              </a:rPr>
              <a:t> </a:t>
            </a:r>
            <a:endParaRPr sz="1900" b="1">
              <a:solidFill>
                <a:srgbClr val="0070C0"/>
              </a:solidFill>
            </a:endParaRPr>
          </a:p>
        </p:txBody>
      </p:sp>
      <p:sp>
        <p:nvSpPr>
          <p:cNvPr id="899" name="Google Shape;899;p123"/>
          <p:cNvSpPr txBox="1"/>
          <p:nvPr/>
        </p:nvSpPr>
        <p:spPr>
          <a:xfrm>
            <a:off x="134325" y="6390075"/>
            <a:ext cx="106902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Webinar Series Flyer:</a:t>
            </a:r>
            <a:r>
              <a:rPr lang="en-US"/>
              <a:t> </a:t>
            </a:r>
            <a:r>
              <a:rPr lang="en-US" u="sng">
                <a:solidFill>
                  <a:srgbClr val="0070C0"/>
                </a:solidFill>
                <a:hlinkClick r:id="rId7">
                  <a:extLst>
                    <a:ext uri="{A12FA001-AC4F-418D-AE19-62706E023703}">
                      <ahyp:hlinkClr xmlns:ahyp="http://schemas.microsoft.com/office/drawing/2018/hyperlinkcolor" val="tx"/>
                    </a:ext>
                  </a:extLst>
                </a:hlinkClick>
              </a:rPr>
              <a:t>https://drive.google.com/file/d/1g24Vb5DCNxCB3sUrcMAryg7eyNbwQ-Eo/view</a:t>
            </a:r>
            <a:r>
              <a:rPr lang="en-US"/>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124"/>
          <p:cNvSpPr txBox="1">
            <a:spLocks noGrp="1"/>
          </p:cNvSpPr>
          <p:nvPr>
            <p:ph type="title"/>
          </p:nvPr>
        </p:nvSpPr>
        <p:spPr>
          <a:xfrm>
            <a:off x="838200" y="-1325563"/>
            <a:ext cx="105156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None/>
            </a:pPr>
            <a:r>
              <a:rPr lang="en-US"/>
              <a:t>Questions?</a:t>
            </a:r>
            <a:endParaRPr/>
          </a:p>
        </p:txBody>
      </p:sp>
      <p:pic>
        <p:nvPicPr>
          <p:cNvPr id="906" name="Google Shape;906;p124" descr="200 Not-Boring Questions To Connect And Get To Know Someone Better"/>
          <p:cNvPicPr preferRelativeResize="0"/>
          <p:nvPr/>
        </p:nvPicPr>
        <p:blipFill rotWithShape="1">
          <a:blip r:embed="rId3">
            <a:alphaModFix/>
          </a:blip>
          <a:srcRect t="5831" r="1" b="9908"/>
          <a:stretch/>
        </p:blipFill>
        <p:spPr>
          <a:xfrm>
            <a:off x="-5474" y="16411"/>
            <a:ext cx="12188952" cy="6858000"/>
          </a:xfrm>
          <a:prstGeom prst="rect">
            <a:avLst/>
          </a:prstGeom>
          <a:solidFill>
            <a:srgbClr val="FFFFFF"/>
          </a:solidFill>
          <a:ln>
            <a:noFill/>
          </a:ln>
        </p:spPr>
      </p:pic>
      <p:sp>
        <p:nvSpPr>
          <p:cNvPr id="907" name="Google Shape;907;p124"/>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60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32</a:t>
            </a:fld>
            <a:endParaRPr sz="1600" b="0" i="0" u="none" strike="noStrike" cap="none">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25">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33</a:t>
            </a:fld>
            <a:endParaRPr sz="1600" b="0" i="0" u="none" strike="noStrike" cap="none">
              <a:solidFill>
                <a:srgbClr val="40403D"/>
              </a:solidFill>
              <a:latin typeface="Quattrocento Sans"/>
              <a:ea typeface="Quattrocento Sans"/>
              <a:cs typeface="Quattrocento Sans"/>
              <a:sym typeface="Quattrocento Sans"/>
            </a:endParaRPr>
          </a:p>
        </p:txBody>
      </p:sp>
      <p:sp>
        <p:nvSpPr>
          <p:cNvPr id="915" name="Google Shape;915;p125"/>
          <p:cNvSpPr txBox="1">
            <a:spLocks noGrp="1"/>
          </p:cNvSpPr>
          <p:nvPr>
            <p:ph type="title"/>
          </p:nvPr>
        </p:nvSpPr>
        <p:spPr>
          <a:xfrm>
            <a:off x="838200" y="-1325563"/>
            <a:ext cx="105156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800"/>
              <a:buNone/>
            </a:pPr>
            <a:r>
              <a:rPr lang="en-US"/>
              <a:t>Thank you!</a:t>
            </a:r>
            <a:endParaRPr/>
          </a:p>
        </p:txBody>
      </p:sp>
      <p:pic>
        <p:nvPicPr>
          <p:cNvPr id="914" name="Google Shape;914;p125" descr="A handwritten thank-you note"/>
          <p:cNvPicPr preferRelativeResize="0"/>
          <p:nvPr/>
        </p:nvPicPr>
        <p:blipFill rotWithShape="1">
          <a:blip r:embed="rId3">
            <a:alphaModFix/>
          </a:blip>
          <a:srcRect l="3412" r="127"/>
          <a:stretch/>
        </p:blipFill>
        <p:spPr>
          <a:xfrm>
            <a:off x="2312291" y="1094204"/>
            <a:ext cx="6956534" cy="466959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1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Quattrocento Sans"/>
              <a:buNone/>
            </a:pPr>
            <a:r>
              <a:rPr lang="en-US">
                <a:solidFill>
                  <a:srgbClr val="FFFFFF"/>
                </a:solidFill>
              </a:rPr>
              <a:t>Copyright Information</a:t>
            </a:r>
            <a:endParaRPr/>
          </a:p>
        </p:txBody>
      </p:sp>
      <p:sp>
        <p:nvSpPr>
          <p:cNvPr id="922" name="Google Shape;922;p126"/>
          <p:cNvSpPr txBox="1">
            <a:spLocks noGrp="1"/>
          </p:cNvSpPr>
          <p:nvPr>
            <p:ph type="body" idx="1"/>
          </p:nvPr>
        </p:nvSpPr>
        <p:spPr>
          <a:xfrm>
            <a:off x="838200" y="1570518"/>
            <a:ext cx="10515600" cy="40644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2400">
                <a:latin typeface="Quattrocento Sans"/>
                <a:ea typeface="Quattrocento Sans"/>
                <a:cs typeface="Quattrocento Sans"/>
                <a:sym typeface="Quattrocento Sans"/>
              </a:rPr>
              <a:t>Except where otherwise noted, this work by the </a:t>
            </a:r>
            <a:r>
              <a:rPr lang="en-US" sz="2400" u="sng">
                <a:solidFill>
                  <a:schemeClr val="hlink"/>
                </a:solidFill>
                <a:latin typeface="Quattrocento Sans"/>
                <a:ea typeface="Quattrocento Sans"/>
                <a:cs typeface="Quattrocento Sans"/>
                <a:sym typeface="Quattrocento Sans"/>
                <a:hlinkClick r:id="rId3"/>
              </a:rPr>
              <a:t>Office of Superintendent of Public Instruction</a:t>
            </a:r>
            <a:r>
              <a:rPr lang="en-US" sz="2400">
                <a:latin typeface="Quattrocento Sans"/>
                <a:ea typeface="Quattrocento Sans"/>
                <a:cs typeface="Quattrocento Sans"/>
                <a:sym typeface="Quattrocento Sans"/>
              </a:rPr>
              <a:t> is licensed under a </a:t>
            </a:r>
            <a:r>
              <a:rPr lang="en-US" sz="2400" u="sng">
                <a:solidFill>
                  <a:schemeClr val="hlink"/>
                </a:solidFill>
                <a:latin typeface="Quattrocento Sans"/>
                <a:ea typeface="Quattrocento Sans"/>
                <a:cs typeface="Quattrocento Sans"/>
                <a:sym typeface="Quattrocento Sans"/>
                <a:hlinkClick r:id="rId4"/>
              </a:rPr>
              <a:t>Creative Commons Attribution License</a:t>
            </a:r>
            <a:r>
              <a:rPr lang="en-US" sz="2400">
                <a:latin typeface="Quattrocento Sans"/>
                <a:ea typeface="Quattrocento Sans"/>
                <a:cs typeface="Quattrocento Sans"/>
                <a:sym typeface="Quattrocento Sans"/>
              </a:rPr>
              <a:t>.</a:t>
            </a:r>
            <a:endParaRPr sz="3600">
              <a:latin typeface="Quattrocento Sans"/>
              <a:ea typeface="Quattrocento Sans"/>
              <a:cs typeface="Quattrocento Sans"/>
              <a:sym typeface="Quattrocento Sans"/>
            </a:endParaRPr>
          </a:p>
          <a:p>
            <a:pPr marL="0" lvl="0" indent="0" algn="l" rtl="0">
              <a:lnSpc>
                <a:spcPct val="100000"/>
              </a:lnSpc>
              <a:spcBef>
                <a:spcPts val="1000"/>
              </a:spcBef>
              <a:spcAft>
                <a:spcPts val="0"/>
              </a:spcAft>
              <a:buClr>
                <a:schemeClr val="dk1"/>
              </a:buClr>
              <a:buSzPts val="1800"/>
              <a:buNone/>
            </a:pPr>
            <a:r>
              <a:rPr lang="en-US" sz="2400" i="1">
                <a:latin typeface="Quattrocento Sans"/>
                <a:ea typeface="Quattrocento Sans"/>
                <a:cs typeface="Quattrocento Sans"/>
                <a:sym typeface="Quattrocento Sans"/>
              </a:rPr>
              <a:t>This presentation may contain or reference links to websites operated by third parties. These links are provided for your convenience only and do not constitute or imply any affiliation, endorsement, sponsorship, approval, verification, or monitoring by OSPI of any product, service or content offered on the third party websites. In no event will OSPI be responsible for the information or content in linked third party websites or for your use or inability to use such websites. Please confirm the license status of any third-party resources and understand their terms of use before reusing them.</a:t>
            </a:r>
            <a:endParaRPr sz="3600">
              <a:latin typeface="Quattrocento Sans"/>
              <a:ea typeface="Quattrocento Sans"/>
              <a:cs typeface="Quattrocento Sans"/>
              <a:sym typeface="Quattrocento Sans"/>
            </a:endParaRPr>
          </a:p>
        </p:txBody>
      </p:sp>
      <p:pic>
        <p:nvPicPr>
          <p:cNvPr id="923" name="Google Shape;923;p126" descr="Creative Commons"/>
          <p:cNvPicPr preferRelativeResize="0"/>
          <p:nvPr/>
        </p:nvPicPr>
        <p:blipFill rotWithShape="1">
          <a:blip r:embed="rId5">
            <a:alphaModFix/>
          </a:blip>
          <a:srcRect/>
          <a:stretch/>
        </p:blipFill>
        <p:spPr>
          <a:xfrm>
            <a:off x="1016258" y="811530"/>
            <a:ext cx="1072978" cy="410608"/>
          </a:xfrm>
          <a:prstGeom prst="rect">
            <a:avLst/>
          </a:prstGeom>
          <a:noFill/>
          <a:ln>
            <a:noFill/>
          </a:ln>
        </p:spPr>
      </p:pic>
      <p:sp>
        <p:nvSpPr>
          <p:cNvPr id="924" name="Google Shape;924;p126"/>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34</a:t>
            </a:fld>
            <a:endParaRPr sz="1600" b="0" i="0" u="none" strike="noStrike" cap="none">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grpSp>
        <p:nvGrpSpPr>
          <p:cNvPr id="649" name="Google Shape;649;p96" title="Image of green pencil and checklist with green check marks."/>
          <p:cNvGrpSpPr/>
          <p:nvPr/>
        </p:nvGrpSpPr>
        <p:grpSpPr>
          <a:xfrm>
            <a:off x="8282295" y="184776"/>
            <a:ext cx="3741277" cy="3421066"/>
            <a:chOff x="8789910" y="-283384"/>
            <a:chExt cx="3155100" cy="3178924"/>
          </a:xfrm>
        </p:grpSpPr>
        <p:pic>
          <p:nvPicPr>
            <p:cNvPr id="650" name="Google Shape;650;p96" descr="Related image"/>
            <p:cNvPicPr preferRelativeResize="0"/>
            <p:nvPr/>
          </p:nvPicPr>
          <p:blipFill rotWithShape="1">
            <a:blip r:embed="rId3">
              <a:alphaModFix/>
            </a:blip>
            <a:srcRect/>
            <a:stretch/>
          </p:blipFill>
          <p:spPr>
            <a:xfrm>
              <a:off x="8949168" y="-180683"/>
              <a:ext cx="2963711" cy="3076223"/>
            </a:xfrm>
            <a:prstGeom prst="rect">
              <a:avLst/>
            </a:prstGeom>
            <a:noFill/>
            <a:ln>
              <a:noFill/>
            </a:ln>
          </p:spPr>
        </p:pic>
        <p:sp>
          <p:nvSpPr>
            <p:cNvPr id="651" name="Google Shape;651;p96"/>
            <p:cNvSpPr/>
            <p:nvPr/>
          </p:nvSpPr>
          <p:spPr>
            <a:xfrm>
              <a:off x="8789910" y="-283384"/>
              <a:ext cx="3155100" cy="253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r>
                <a:rPr lang="en-US" sz="1050" b="0" i="0" u="sng" strike="noStrike" cap="none">
                  <a:solidFill>
                    <a:srgbClr val="40403D"/>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http://clipart-library.com/data_images/141710.jpg</a:t>
              </a:r>
              <a:r>
                <a:rPr lang="en-US" sz="1050" b="0" i="0" u="none" strike="noStrike" cap="none">
                  <a:solidFill>
                    <a:srgbClr val="40403D"/>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pSp>
      <p:sp>
        <p:nvSpPr>
          <p:cNvPr id="652" name="Google Shape;652;p96"/>
          <p:cNvSpPr txBox="1">
            <a:spLocks noGrp="1"/>
          </p:cNvSpPr>
          <p:nvPr>
            <p:ph type="title"/>
          </p:nvPr>
        </p:nvSpPr>
        <p:spPr>
          <a:xfrm>
            <a:off x="374742" y="633224"/>
            <a:ext cx="10515600" cy="81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Quattrocento Sans"/>
              <a:buNone/>
            </a:pPr>
            <a:r>
              <a:rPr lang="en-US" sz="4800" b="1"/>
              <a:t>Today’s Discussion:</a:t>
            </a:r>
            <a:endParaRPr/>
          </a:p>
        </p:txBody>
      </p:sp>
      <p:sp>
        <p:nvSpPr>
          <p:cNvPr id="653" name="Google Shape;653;p96"/>
          <p:cNvSpPr txBox="1">
            <a:spLocks noGrp="1"/>
          </p:cNvSpPr>
          <p:nvPr>
            <p:ph type="body" idx="1"/>
          </p:nvPr>
        </p:nvSpPr>
        <p:spPr>
          <a:xfrm>
            <a:off x="374742" y="1784103"/>
            <a:ext cx="10101672" cy="4353339"/>
          </a:xfrm>
          <a:prstGeom prst="rect">
            <a:avLst/>
          </a:prstGeom>
          <a:noFill/>
          <a:ln>
            <a:noFill/>
          </a:ln>
        </p:spPr>
        <p:txBody>
          <a:bodyPr spcFirstLastPara="1" wrap="square" lIns="91425" tIns="45700" rIns="91425" bIns="45700" anchor="t" anchorCtr="0">
            <a:noAutofit/>
          </a:bodyPr>
          <a:lstStyle/>
          <a:p>
            <a:pPr marL="742950" lvl="0" indent="-539750" algn="l" rtl="0">
              <a:lnSpc>
                <a:spcPct val="100000"/>
              </a:lnSpc>
              <a:spcBef>
                <a:spcPts val="0"/>
              </a:spcBef>
              <a:spcAft>
                <a:spcPts val="0"/>
              </a:spcAft>
              <a:buSzPts val="3100"/>
              <a:buFont typeface="Arial"/>
              <a:buChar char="❑"/>
            </a:pPr>
            <a:r>
              <a:rPr lang="en-US" sz="4000">
                <a:latin typeface="Quattrocento Sans"/>
                <a:ea typeface="Quattrocento Sans"/>
                <a:cs typeface="Quattrocento Sans"/>
                <a:sym typeface="Quattrocento Sans"/>
              </a:rPr>
              <a:t>Documenting SDI &amp; LRE</a:t>
            </a:r>
            <a:endParaRPr/>
          </a:p>
          <a:p>
            <a:pPr marL="742950" lvl="0" indent="-539750" algn="l" rtl="0">
              <a:lnSpc>
                <a:spcPct val="100000"/>
              </a:lnSpc>
              <a:spcBef>
                <a:spcPts val="3000"/>
              </a:spcBef>
              <a:spcAft>
                <a:spcPts val="0"/>
              </a:spcAft>
              <a:buSzPts val="3100"/>
              <a:buFont typeface="Arial"/>
              <a:buChar char="❑"/>
            </a:pPr>
            <a:r>
              <a:rPr lang="en-US" sz="4000">
                <a:latin typeface="Quattrocento Sans"/>
                <a:ea typeface="Quattrocento Sans"/>
                <a:cs typeface="Quattrocento Sans"/>
                <a:sym typeface="Quattrocento Sans"/>
              </a:rPr>
              <a:t>ECSE LRE Case Study-Averie</a:t>
            </a:r>
            <a:endParaRPr/>
          </a:p>
          <a:p>
            <a:pPr marL="742950" lvl="0" indent="-539750" algn="l" rtl="0">
              <a:lnSpc>
                <a:spcPct val="100000"/>
              </a:lnSpc>
              <a:spcBef>
                <a:spcPts val="3000"/>
              </a:spcBef>
              <a:spcAft>
                <a:spcPts val="0"/>
              </a:spcAft>
              <a:buSzPts val="3100"/>
              <a:buFont typeface="Arial"/>
              <a:buChar char="❑"/>
            </a:pPr>
            <a:r>
              <a:rPr lang="en-US" sz="4000">
                <a:latin typeface="Quattrocento Sans"/>
                <a:ea typeface="Quattrocento Sans"/>
                <a:cs typeface="Quattrocento Sans"/>
                <a:sym typeface="Quattrocento Sans"/>
              </a:rPr>
              <a:t>Ensuring DAP Across Learning Models</a:t>
            </a:r>
            <a:endParaRPr/>
          </a:p>
          <a:p>
            <a:pPr marL="742950" lvl="0" indent="-539750" algn="l" rtl="0">
              <a:lnSpc>
                <a:spcPct val="100000"/>
              </a:lnSpc>
              <a:spcBef>
                <a:spcPts val="3000"/>
              </a:spcBef>
              <a:spcAft>
                <a:spcPts val="3000"/>
              </a:spcAft>
              <a:buSzPts val="3100"/>
              <a:buChar char="❑"/>
            </a:pPr>
            <a:r>
              <a:rPr lang="en-US" sz="4000">
                <a:latin typeface="Quattrocento Sans"/>
                <a:ea typeface="Quattrocento Sans"/>
                <a:cs typeface="Quattrocento Sans"/>
                <a:sym typeface="Quattrocento Sans"/>
              </a:rPr>
              <a:t>Q&amp;A – throughout today’s session</a:t>
            </a:r>
            <a:endParaRPr/>
          </a:p>
        </p:txBody>
      </p:sp>
      <p:sp>
        <p:nvSpPr>
          <p:cNvPr id="654" name="Google Shape;654;p96"/>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4</a:t>
            </a:fld>
            <a:endParaRPr sz="1600" b="0" i="0" u="none" strike="noStrike" cap="none">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97"/>
          <p:cNvSpPr txBox="1">
            <a:spLocks noGrp="1"/>
          </p:cNvSpPr>
          <p:nvPr>
            <p:ph type="title"/>
          </p:nvPr>
        </p:nvSpPr>
        <p:spPr>
          <a:xfrm>
            <a:off x="225575" y="189750"/>
            <a:ext cx="11709300" cy="89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800"/>
              <a:buNone/>
            </a:pPr>
            <a:r>
              <a:rPr lang="en-US" sz="3600"/>
              <a:t>Review: LRE, SDI &amp; IEPs Across Reopening Models</a:t>
            </a:r>
            <a:endParaRPr sz="3600"/>
          </a:p>
        </p:txBody>
      </p:sp>
      <p:sp>
        <p:nvSpPr>
          <p:cNvPr id="661" name="Google Shape;661;p97"/>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5</a:t>
            </a:fld>
            <a:endParaRPr sz="1600" b="0" i="0" u="none" strike="noStrike" cap="none">
              <a:solidFill>
                <a:srgbClr val="40403D"/>
              </a:solidFill>
              <a:latin typeface="Quattrocento Sans"/>
              <a:ea typeface="Quattrocento Sans"/>
              <a:cs typeface="Quattrocento Sans"/>
              <a:sym typeface="Quattrocento Sans"/>
            </a:endParaRPr>
          </a:p>
        </p:txBody>
      </p:sp>
      <p:sp>
        <p:nvSpPr>
          <p:cNvPr id="662" name="Google Shape;662;p97"/>
          <p:cNvSpPr txBox="1">
            <a:spLocks noGrp="1"/>
          </p:cNvSpPr>
          <p:nvPr>
            <p:ph type="body" idx="4294967295"/>
          </p:nvPr>
        </p:nvSpPr>
        <p:spPr>
          <a:xfrm>
            <a:off x="77950" y="1224950"/>
            <a:ext cx="11925300" cy="5448149"/>
          </a:xfrm>
          <a:prstGeom prst="rect">
            <a:avLst/>
          </a:prstGeom>
          <a:noFill/>
          <a:ln>
            <a:noFill/>
          </a:ln>
        </p:spPr>
        <p:txBody>
          <a:bodyPr spcFirstLastPara="1" wrap="square" lIns="91425" tIns="45700" rIns="91425" bIns="45700" anchor="t" anchorCtr="0">
            <a:noAutofit/>
          </a:bodyPr>
          <a:lstStyle/>
          <a:p>
            <a:pPr marL="628650" lvl="0" indent="-468630" algn="l" rtl="0">
              <a:lnSpc>
                <a:spcPct val="100000"/>
              </a:lnSpc>
              <a:spcBef>
                <a:spcPts val="0"/>
              </a:spcBef>
              <a:spcAft>
                <a:spcPts val="0"/>
              </a:spcAft>
              <a:buClr>
                <a:srgbClr val="000000"/>
              </a:buClr>
              <a:buSzPts val="2880"/>
              <a:buFont typeface="Noto Sans Symbols"/>
              <a:buChar char="⮚"/>
            </a:pPr>
            <a:r>
              <a:rPr lang="en-US">
                <a:solidFill>
                  <a:schemeClr val="dk2"/>
                </a:solidFill>
              </a:rPr>
              <a:t>IEPs must include the frequency, location, and duration of services.</a:t>
            </a:r>
            <a:endParaRPr/>
          </a:p>
          <a:p>
            <a:pPr marL="628650" lvl="0" indent="-468630" algn="l" rtl="0">
              <a:lnSpc>
                <a:spcPct val="100000"/>
              </a:lnSpc>
              <a:spcBef>
                <a:spcPts val="1200"/>
              </a:spcBef>
              <a:spcAft>
                <a:spcPts val="0"/>
              </a:spcAft>
              <a:buClr>
                <a:srgbClr val="000000"/>
              </a:buClr>
              <a:buSzPts val="2880"/>
              <a:buFont typeface="Noto Sans Symbols"/>
              <a:buChar char="⮚"/>
            </a:pPr>
            <a:r>
              <a:rPr lang="en-US">
                <a:solidFill>
                  <a:schemeClr val="dk2"/>
                </a:solidFill>
              </a:rPr>
              <a:t>Location refers to whether the setting is special education or general education (not whether instruction is provided online, in person, or live).</a:t>
            </a:r>
            <a:endParaRPr/>
          </a:p>
          <a:p>
            <a:pPr marL="628650" lvl="0" indent="-468630" algn="l" rtl="0">
              <a:lnSpc>
                <a:spcPct val="100000"/>
              </a:lnSpc>
              <a:spcBef>
                <a:spcPts val="1200"/>
              </a:spcBef>
              <a:spcAft>
                <a:spcPts val="0"/>
              </a:spcAft>
              <a:buClr>
                <a:srgbClr val="000000"/>
              </a:buClr>
              <a:buSzPts val="2880"/>
              <a:buFont typeface="Noto Sans Symbols"/>
              <a:buChar char="⮚"/>
            </a:pPr>
            <a:r>
              <a:rPr lang="en-US">
                <a:solidFill>
                  <a:schemeClr val="dk2"/>
                </a:solidFill>
              </a:rPr>
              <a:t>In many cases, the IEP </a:t>
            </a:r>
            <a:r>
              <a:rPr lang="en-US" b="1" i="1">
                <a:solidFill>
                  <a:schemeClr val="dk2"/>
                </a:solidFill>
              </a:rPr>
              <a:t>can</a:t>
            </a:r>
            <a:r>
              <a:rPr lang="en-US">
                <a:solidFill>
                  <a:schemeClr val="dk2"/>
                </a:solidFill>
              </a:rPr>
              <a:t> be implemented as written during distance or hybrid instruction.</a:t>
            </a:r>
            <a:endParaRPr/>
          </a:p>
          <a:p>
            <a:pPr marL="1250950" lvl="1" indent="-393700" algn="l" rtl="0">
              <a:lnSpc>
                <a:spcPct val="100000"/>
              </a:lnSpc>
              <a:spcBef>
                <a:spcPts val="1200"/>
              </a:spcBef>
              <a:spcAft>
                <a:spcPts val="0"/>
              </a:spcAft>
              <a:buClr>
                <a:srgbClr val="000000"/>
              </a:buClr>
              <a:buSzPts val="3000"/>
              <a:buFont typeface="Arial"/>
              <a:buChar char="•"/>
            </a:pPr>
            <a:r>
              <a:rPr lang="en-US" sz="2800">
                <a:solidFill>
                  <a:schemeClr val="dk2"/>
                </a:solidFill>
              </a:rPr>
              <a:t>IEPs and IEP amendments should document updated present levels, additional need for services, and changes to frequency, location, and duration.</a:t>
            </a:r>
            <a:endParaRPr>
              <a:solidFill>
                <a:schemeClr val="dk2"/>
              </a:solidFill>
            </a:endParaRPr>
          </a:p>
          <a:p>
            <a:pPr marL="1250950" lvl="1" indent="-393700" algn="l" rtl="0">
              <a:lnSpc>
                <a:spcPct val="100000"/>
              </a:lnSpc>
              <a:spcBef>
                <a:spcPts val="1200"/>
              </a:spcBef>
              <a:spcAft>
                <a:spcPts val="1200"/>
              </a:spcAft>
              <a:buClr>
                <a:srgbClr val="000000"/>
              </a:buClr>
              <a:buSzPts val="3000"/>
              <a:buFont typeface="Arial"/>
              <a:buChar char="•"/>
            </a:pPr>
            <a:r>
              <a:rPr lang="en-US" sz="2800">
                <a:solidFill>
                  <a:schemeClr val="dk2"/>
                </a:solidFill>
              </a:rPr>
              <a:t>In some cases, an amendment may not be necessary.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98"/>
          <p:cNvSpPr txBox="1">
            <a:spLocks noGrp="1"/>
          </p:cNvSpPr>
          <p:nvPr>
            <p:ph type="title"/>
          </p:nvPr>
        </p:nvSpPr>
        <p:spPr>
          <a:xfrm>
            <a:off x="240145" y="221083"/>
            <a:ext cx="11726272" cy="8282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000"/>
              <a:t>Identifying Settings Across Reopening Models</a:t>
            </a:r>
            <a:endParaRPr sz="4000"/>
          </a:p>
        </p:txBody>
      </p:sp>
      <p:sp>
        <p:nvSpPr>
          <p:cNvPr id="669" name="Google Shape;669;p98">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6</a:t>
            </a:fld>
            <a:endParaRPr sz="1600" b="0" i="0" u="none" strike="noStrike" cap="none">
              <a:solidFill>
                <a:srgbClr val="40403D"/>
              </a:solidFill>
              <a:latin typeface="Quattrocento Sans"/>
              <a:ea typeface="Quattrocento Sans"/>
              <a:cs typeface="Quattrocento Sans"/>
              <a:sym typeface="Quattrocento Sans"/>
            </a:endParaRPr>
          </a:p>
        </p:txBody>
      </p:sp>
      <p:sp>
        <p:nvSpPr>
          <p:cNvPr id="670" name="Google Shape;670;p98"/>
          <p:cNvSpPr/>
          <p:nvPr/>
        </p:nvSpPr>
        <p:spPr>
          <a:xfrm>
            <a:off x="337517" y="1106675"/>
            <a:ext cx="11516966" cy="5216813"/>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40403D"/>
                </a:solidFill>
                <a:latin typeface="Quattrocento Sans"/>
                <a:ea typeface="Quattrocento Sans"/>
                <a:cs typeface="Quattrocento Sans"/>
                <a:sym typeface="Quattrocento Sans"/>
              </a:rPr>
              <a:t>When calculating LRE, </a:t>
            </a:r>
            <a:r>
              <a:rPr lang="en-US" sz="2400" b="1" i="0" u="none" strike="noStrike" cap="none">
                <a:solidFill>
                  <a:srgbClr val="40403D"/>
                </a:solidFill>
                <a:latin typeface="Quattrocento Sans"/>
                <a:ea typeface="Quattrocento Sans"/>
                <a:cs typeface="Quattrocento Sans"/>
                <a:sym typeface="Quattrocento Sans"/>
              </a:rPr>
              <a:t>setting is based solely on the level of access to the student’s peer group.</a:t>
            </a:r>
            <a:endParaRPr sz="2400" b="1" i="0" u="none" strike="noStrike" cap="none">
              <a:solidFill>
                <a:srgbClr val="000000"/>
              </a:solidFill>
              <a:latin typeface="Quattrocento Sans"/>
              <a:ea typeface="Quattrocento Sans"/>
              <a:cs typeface="Quattrocento Sans"/>
              <a:sym typeface="Quattrocento Sans"/>
            </a:endParaRPr>
          </a:p>
          <a:p>
            <a:pPr marL="914400" marR="0" lvl="1" indent="-381000" algn="l" rtl="0">
              <a:lnSpc>
                <a:spcPct val="100000"/>
              </a:lnSpc>
              <a:spcBef>
                <a:spcPts val="1500"/>
              </a:spcBef>
              <a:spcAft>
                <a:spcPts val="0"/>
              </a:spcAft>
              <a:buClr>
                <a:srgbClr val="40403D"/>
              </a:buClr>
              <a:buSzPts val="2400"/>
              <a:buFont typeface="Arial"/>
              <a:buChar char="•"/>
            </a:pPr>
            <a:r>
              <a:rPr lang="en-US" sz="2400" b="0" i="0" u="none" strike="noStrike" cap="none">
                <a:solidFill>
                  <a:srgbClr val="40403D"/>
                </a:solidFill>
                <a:latin typeface="Quattrocento Sans"/>
                <a:ea typeface="Quattrocento Sans"/>
                <a:cs typeface="Quattrocento Sans"/>
                <a:sym typeface="Quattrocento Sans"/>
              </a:rPr>
              <a:t>Setting is ONLY determined by the access to the peer group, not the instructor nor the content nor the method of delivery.</a:t>
            </a:r>
            <a:endParaRPr sz="2400" b="0" i="0" u="none" strike="noStrike" cap="none">
              <a:solidFill>
                <a:srgbClr val="000000"/>
              </a:solidFill>
              <a:latin typeface="Quattrocento Sans"/>
              <a:ea typeface="Quattrocento Sans"/>
              <a:cs typeface="Quattrocento Sans"/>
              <a:sym typeface="Quattrocento Sans"/>
            </a:endParaRPr>
          </a:p>
          <a:p>
            <a:pPr marL="285750" marR="0" lvl="0" indent="-285750" algn="l" rtl="0">
              <a:lnSpc>
                <a:spcPct val="100000"/>
              </a:lnSpc>
              <a:spcBef>
                <a:spcPts val="1500"/>
              </a:spcBef>
              <a:spcAft>
                <a:spcPts val="0"/>
              </a:spcAft>
              <a:buClr>
                <a:srgbClr val="000000"/>
              </a:buClr>
              <a:buSzPts val="2400"/>
              <a:buFont typeface="Noto Sans Symbols"/>
              <a:buChar char="⮚"/>
            </a:pPr>
            <a:r>
              <a:rPr lang="en-US" sz="2400" b="0" i="0" u="none" strike="noStrike" cap="none">
                <a:solidFill>
                  <a:srgbClr val="40403D"/>
                </a:solidFill>
                <a:latin typeface="Quattrocento Sans"/>
                <a:ea typeface="Quattrocento Sans"/>
                <a:cs typeface="Quattrocento Sans"/>
                <a:sym typeface="Quattrocento Sans"/>
              </a:rPr>
              <a:t>In situations where all students in a school or district are participating in distance learning, the student's home is the setting from which all students are accessing their instruction. Therefore, </a:t>
            </a:r>
            <a:r>
              <a:rPr lang="en-US" sz="2400" b="1" i="0" u="none" strike="noStrike" cap="none">
                <a:solidFill>
                  <a:srgbClr val="40403D"/>
                </a:solidFill>
                <a:latin typeface="Quattrocento Sans"/>
                <a:ea typeface="Quattrocento Sans"/>
                <a:cs typeface="Quattrocento Sans"/>
                <a:sym typeface="Quattrocento Sans"/>
              </a:rPr>
              <a:t>the student's home is typically considered a general education setting</a:t>
            </a:r>
            <a:r>
              <a:rPr lang="en-US" sz="2400" b="0" i="0" u="none" strike="noStrike" cap="none">
                <a:solidFill>
                  <a:srgbClr val="30302D"/>
                </a:solidFill>
                <a:latin typeface="Quattrocento Sans"/>
                <a:ea typeface="Quattrocento Sans"/>
                <a:cs typeface="Quattrocento Sans"/>
                <a:sym typeface="Quattrocento Sans"/>
              </a:rPr>
              <a:t>.</a:t>
            </a:r>
            <a:endParaRPr sz="2400" b="0" i="0" u="none" strike="noStrike" cap="none">
              <a:solidFill>
                <a:srgbClr val="30302D"/>
              </a:solidFill>
              <a:latin typeface="Quattrocento Sans"/>
              <a:ea typeface="Quattrocento Sans"/>
              <a:cs typeface="Quattrocento Sans"/>
              <a:sym typeface="Quattrocento Sans"/>
            </a:endParaRPr>
          </a:p>
          <a:p>
            <a:pPr marL="285750" marR="0" lvl="0" indent="-285750" algn="l" rtl="0">
              <a:lnSpc>
                <a:spcPct val="100000"/>
              </a:lnSpc>
              <a:spcBef>
                <a:spcPts val="1500"/>
              </a:spcBef>
              <a:spcAft>
                <a:spcPts val="0"/>
              </a:spcAft>
              <a:buClr>
                <a:srgbClr val="30302D"/>
              </a:buClr>
              <a:buSzPts val="2400"/>
              <a:buFont typeface="Noto Sans Symbols"/>
              <a:buChar char="⮚"/>
            </a:pPr>
            <a:r>
              <a:rPr lang="en-US" sz="2400" b="0" i="0" u="none" strike="noStrike" cap="none">
                <a:solidFill>
                  <a:srgbClr val="30302D"/>
                </a:solidFill>
                <a:latin typeface="Quattrocento Sans"/>
                <a:ea typeface="Quattrocento Sans"/>
                <a:cs typeface="Quattrocento Sans"/>
                <a:sym typeface="Quattrocento Sans"/>
              </a:rPr>
              <a:t>IMPORTANT: When children with disabilities are placed in developmental preschool programs, their peers are typically other students with disabilities. Any asynchronous activities completed in the home might then be considered a special education setting.</a:t>
            </a:r>
            <a:endParaRPr/>
          </a:p>
        </p:txBody>
      </p:sp>
      <p:sp>
        <p:nvSpPr>
          <p:cNvPr id="671" name="Google Shape;671;p98"/>
          <p:cNvSpPr txBox="1"/>
          <p:nvPr/>
        </p:nvSpPr>
        <p:spPr>
          <a:xfrm>
            <a:off x="225574" y="6380825"/>
            <a:ext cx="106407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1800"/>
              <a:buFont typeface="Quattrocento Sans"/>
              <a:buNone/>
            </a:pPr>
            <a:r>
              <a:rPr lang="en-US" sz="1800" b="0" i="0" u="none" strike="noStrike" cap="none">
                <a:solidFill>
                  <a:srgbClr val="40403D"/>
                </a:solidFill>
                <a:latin typeface="Quattrocento Sans"/>
                <a:ea typeface="Quattrocento Sans"/>
                <a:cs typeface="Quattrocento Sans"/>
                <a:sym typeface="Quattrocento Sans"/>
              </a:rPr>
              <a:t>See additional </a:t>
            </a:r>
            <a:r>
              <a:rPr lang="en-US" sz="1800" b="0" i="0" u="sng" strike="noStrike" cap="none">
                <a:solidFill>
                  <a:srgbClr val="0070C0"/>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guidance</a:t>
            </a:r>
            <a:r>
              <a:rPr lang="en-US" sz="1800" b="0" i="0" u="none" strike="noStrike" cap="none">
                <a:solidFill>
                  <a:srgbClr val="40403D"/>
                </a:solidFill>
                <a:latin typeface="Quattrocento Sans"/>
                <a:ea typeface="Quattrocento Sans"/>
                <a:cs typeface="Quattrocento Sans"/>
                <a:sym typeface="Quattrocento Sans"/>
              </a:rPr>
              <a:t> from the IDEA Data Center, an OSEP-funded technical assistance center.</a:t>
            </a:r>
            <a:endParaRPr sz="14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99"/>
          <p:cNvSpPr txBox="1">
            <a:spLocks noGrp="1"/>
          </p:cNvSpPr>
          <p:nvPr>
            <p:ph type="title"/>
          </p:nvPr>
        </p:nvSpPr>
        <p:spPr>
          <a:xfrm>
            <a:off x="273204" y="255573"/>
            <a:ext cx="11645575" cy="7126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600"/>
              <a:t>Settings Across Early Learning Reopening Models</a:t>
            </a:r>
            <a:endParaRPr sz="3600" b="1"/>
          </a:p>
        </p:txBody>
      </p:sp>
      <p:sp>
        <p:nvSpPr>
          <p:cNvPr id="678" name="Google Shape;678;p99">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40403D"/>
              </a:buClr>
              <a:buSzPts val="1800"/>
              <a:buFont typeface="Quattrocento Sans"/>
              <a:buNone/>
            </a:pPr>
            <a:fld id="{00000000-1234-1234-1234-123412341234}" type="slidenum">
              <a:rPr lang="en-US" sz="1800" b="0" i="0" u="none" strike="noStrike" cap="none">
                <a:solidFill>
                  <a:srgbClr val="40403D"/>
                </a:solidFill>
                <a:latin typeface="Quattrocento Sans"/>
                <a:ea typeface="Quattrocento Sans"/>
                <a:cs typeface="Quattrocento Sans"/>
                <a:sym typeface="Quattrocento Sans"/>
              </a:rPr>
              <a:t>7</a:t>
            </a:fld>
            <a:endParaRPr sz="1800" b="0" i="0" u="none" strike="noStrike" cap="none">
              <a:solidFill>
                <a:srgbClr val="40403D"/>
              </a:solidFill>
              <a:latin typeface="Quattrocento Sans"/>
              <a:ea typeface="Quattrocento Sans"/>
              <a:cs typeface="Quattrocento Sans"/>
              <a:sym typeface="Quattrocento Sans"/>
            </a:endParaRPr>
          </a:p>
        </p:txBody>
      </p:sp>
      <p:graphicFrame>
        <p:nvGraphicFramePr>
          <p:cNvPr id="679" name="Google Shape;679;p99"/>
          <p:cNvGraphicFramePr/>
          <p:nvPr>
            <p:extLst>
              <p:ext uri="{D42A27DB-BD31-4B8C-83A1-F6EECF244321}">
                <p14:modId xmlns:p14="http://schemas.microsoft.com/office/powerpoint/2010/main" val="775538816"/>
              </p:ext>
            </p:extLst>
          </p:nvPr>
        </p:nvGraphicFramePr>
        <p:xfrm>
          <a:off x="273220" y="1171943"/>
          <a:ext cx="11645600" cy="4981100"/>
        </p:xfrm>
        <a:graphic>
          <a:graphicData uri="http://schemas.openxmlformats.org/drawingml/2006/table">
            <a:tbl>
              <a:tblPr firstRow="1">
                <a:noFill/>
                <a:tableStyleId>{B0161E61-AD59-4CEA-9675-C55AD7D90144}</a:tableStyleId>
              </a:tblPr>
              <a:tblGrid>
                <a:gridCol w="2646450">
                  <a:extLst>
                    <a:ext uri="{9D8B030D-6E8A-4147-A177-3AD203B41FA5}">
                      <a16:colId xmlns:a16="http://schemas.microsoft.com/office/drawing/2014/main" val="20000"/>
                    </a:ext>
                  </a:extLst>
                </a:gridCol>
                <a:gridCol w="4499575">
                  <a:extLst>
                    <a:ext uri="{9D8B030D-6E8A-4147-A177-3AD203B41FA5}">
                      <a16:colId xmlns:a16="http://schemas.microsoft.com/office/drawing/2014/main" val="20001"/>
                    </a:ext>
                  </a:extLst>
                </a:gridCol>
                <a:gridCol w="4499575">
                  <a:extLst>
                    <a:ext uri="{9D8B030D-6E8A-4147-A177-3AD203B41FA5}">
                      <a16:colId xmlns:a16="http://schemas.microsoft.com/office/drawing/2014/main" val="20002"/>
                    </a:ext>
                  </a:extLst>
                </a:gridCol>
              </a:tblGrid>
              <a:tr h="815925">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a:solidFill>
                          <a:srgbClr val="FFFFFF"/>
                        </a:solidFill>
                        <a:latin typeface="Quattrocento Sans"/>
                        <a:ea typeface="Quattrocento Sans"/>
                        <a:cs typeface="Quattrocento Sans"/>
                        <a:sym typeface="Quattrocento Sans"/>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FFFF"/>
                          </a:solidFill>
                          <a:latin typeface="Quattrocento Sans"/>
                          <a:ea typeface="Quattrocento Sans"/>
                          <a:cs typeface="Quattrocento Sans"/>
                          <a:sym typeface="Quattrocento Sans"/>
                        </a:rPr>
                        <a:t>General Education</a:t>
                      </a:r>
                      <a:endParaRPr sz="1400" b="1" u="none" strike="noStrike" cap="none">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E8E87"/>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FFFF"/>
                          </a:solidFill>
                          <a:latin typeface="Quattrocento Sans"/>
                          <a:ea typeface="Quattrocento Sans"/>
                          <a:cs typeface="Quattrocento Sans"/>
                          <a:sym typeface="Quattrocento Sans"/>
                        </a:rPr>
                        <a:t>Special Education</a:t>
                      </a:r>
                      <a:endParaRPr sz="1400" b="1" u="none" strike="noStrike" cap="none">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E8E87"/>
                    </a:solidFill>
                  </a:tcPr>
                </a:tc>
                <a:extLst>
                  <a:ext uri="{0D108BD9-81ED-4DB2-BD59-A6C34878D82A}">
                    <a16:rowId xmlns:a16="http://schemas.microsoft.com/office/drawing/2014/main" val="10000"/>
                  </a:ext>
                </a:extLst>
              </a:tr>
              <a:tr h="1218225">
                <a:tc>
                  <a:txBody>
                    <a:bodyPr/>
                    <a:lstStyle/>
                    <a:p>
                      <a:pPr marL="0" marR="0" lvl="0" indent="0" algn="ctr" rtl="0">
                        <a:lnSpc>
                          <a:spcPct val="100000"/>
                        </a:lnSpc>
                        <a:spcBef>
                          <a:spcPts val="0"/>
                        </a:spcBef>
                        <a:spcAft>
                          <a:spcPts val="0"/>
                        </a:spcAft>
                        <a:buClr>
                          <a:srgbClr val="000000"/>
                        </a:buClr>
                        <a:buSzPts val="2600"/>
                        <a:buFont typeface="Arial"/>
                        <a:buNone/>
                      </a:pPr>
                      <a:r>
                        <a:rPr lang="en-US" sz="2600" b="1" u="none" strike="noStrike" cap="none">
                          <a:solidFill>
                            <a:schemeClr val="dk1"/>
                          </a:solidFill>
                          <a:latin typeface="Quattrocento Sans"/>
                          <a:ea typeface="Quattrocento Sans"/>
                          <a:cs typeface="Quattrocento Sans"/>
                          <a:sym typeface="Quattrocento Sans"/>
                        </a:rPr>
                        <a:t>Synchronous</a:t>
                      </a:r>
                      <a:endParaRPr sz="26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2"/>
                          </a:solidFill>
                          <a:latin typeface="Quattrocento Sans"/>
                          <a:ea typeface="Quattrocento Sans"/>
                          <a:cs typeface="Quattrocento Sans"/>
                          <a:sym typeface="Quattrocento Sans"/>
                        </a:rPr>
                        <a:t>Morning meeting and singalong in Head Start, via Zoom, with peers with &amp; without disabilities.</a:t>
                      </a:r>
                      <a:endParaRPr sz="2000" b="1" u="none" strike="noStrike" cap="none">
                        <a:solidFill>
                          <a:schemeClr val="dk2"/>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000" u="none" strike="noStrike" cap="none">
                          <a:solidFill>
                            <a:schemeClr val="dk2"/>
                          </a:solidFill>
                          <a:latin typeface="Quattrocento Sans"/>
                          <a:ea typeface="Quattrocento Sans"/>
                          <a:cs typeface="Quattrocento Sans"/>
                          <a:sym typeface="Quattrocento Sans"/>
                        </a:rPr>
                        <a:t>Small group Zoom session on social emotional learning with children with disabilities and the ECSE teacher.</a:t>
                      </a:r>
                      <a:endParaRPr sz="2000" b="1" u="none" strike="noStrike" cap="none">
                        <a:solidFill>
                          <a:schemeClr val="dk2"/>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1635000">
                <a:tc>
                  <a:txBody>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40403D"/>
                          </a:solidFill>
                          <a:latin typeface="Quattrocento Sans"/>
                          <a:ea typeface="Quattrocento Sans"/>
                          <a:cs typeface="Quattrocento Sans"/>
                          <a:sym typeface="Quattrocento Sans"/>
                        </a:rPr>
                        <a:t>Asynchronous</a:t>
                      </a:r>
                      <a:endParaRPr sz="2600" b="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u="none" strike="noStrike" cap="none">
                          <a:solidFill>
                            <a:schemeClr val="dk2"/>
                          </a:solidFill>
                          <a:latin typeface="Quattrocento Sans"/>
                          <a:ea typeface="Quattrocento Sans"/>
                          <a:cs typeface="Quattrocento Sans"/>
                          <a:sym typeface="Quattrocento Sans"/>
                        </a:rPr>
                        <a:t>Asynchronous </a:t>
                      </a:r>
                      <a:r>
                        <a:rPr lang="en-US" sz="2000" u="none" strike="noStrike" cap="none">
                          <a:solidFill>
                            <a:schemeClr val="dk2"/>
                          </a:solidFill>
                          <a:latin typeface="Quattrocento Sans"/>
                          <a:ea typeface="Quattrocento Sans"/>
                          <a:cs typeface="Quattrocento Sans"/>
                          <a:sym typeface="Quattrocento Sans"/>
                        </a:rPr>
                        <a:t>learning </a:t>
                      </a:r>
                      <a:r>
                        <a:rPr lang="en-US" sz="2000" b="0" u="none" strike="noStrike" cap="none">
                          <a:solidFill>
                            <a:schemeClr val="dk2"/>
                          </a:solidFill>
                          <a:latin typeface="Quattrocento Sans"/>
                          <a:ea typeface="Quattrocento Sans"/>
                          <a:cs typeface="Quattrocento Sans"/>
                          <a:sym typeface="Quattrocento Sans"/>
                        </a:rPr>
                        <a:t>activities accessed by </a:t>
                      </a:r>
                      <a:r>
                        <a:rPr lang="en-US" sz="2000" u="none" strike="noStrike" cap="none">
                          <a:solidFill>
                            <a:schemeClr val="dk2"/>
                          </a:solidFill>
                          <a:latin typeface="Quattrocento Sans"/>
                          <a:ea typeface="Quattrocento Sans"/>
                          <a:cs typeface="Quattrocento Sans"/>
                          <a:sym typeface="Quattrocento Sans"/>
                        </a:rPr>
                        <a:t>children </a:t>
                      </a:r>
                      <a:r>
                        <a:rPr lang="en-US" sz="2000" b="0" u="none" strike="noStrike" cap="none">
                          <a:solidFill>
                            <a:schemeClr val="dk2"/>
                          </a:solidFill>
                          <a:latin typeface="Quattrocento Sans"/>
                          <a:ea typeface="Quattrocento Sans"/>
                          <a:cs typeface="Quattrocento Sans"/>
                          <a:sym typeface="Quattrocento Sans"/>
                        </a:rPr>
                        <a:t>with and without disabilities </a:t>
                      </a:r>
                      <a:r>
                        <a:rPr lang="en-US" sz="2000" u="none" strike="noStrike" cap="none">
                          <a:solidFill>
                            <a:schemeClr val="dk2"/>
                          </a:solidFill>
                          <a:latin typeface="Quattrocento Sans"/>
                          <a:ea typeface="Quattrocento Sans"/>
                          <a:cs typeface="Quattrocento Sans"/>
                          <a:sym typeface="Quattrocento Sans"/>
                        </a:rPr>
                        <a:t>(e.g., a story read along at </a:t>
                      </a:r>
                      <a:r>
                        <a:rPr lang="en-US" sz="2000" u="sng" strike="noStrike" cap="none">
                          <a:solidFill>
                            <a:srgbClr val="0070C0"/>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PBS Kids Read-Alongs</a:t>
                      </a:r>
                      <a:r>
                        <a:rPr lang="en-US" sz="2000" b="0" u="none" strike="noStrike" cap="none">
                          <a:solidFill>
                            <a:schemeClr val="dk2"/>
                          </a:solidFill>
                          <a:latin typeface="Quattrocento Sans"/>
                          <a:ea typeface="Quattrocento Sans"/>
                          <a:cs typeface="Quattrocento Sans"/>
                          <a:sym typeface="Quattrocento Sans"/>
                        </a:rPr>
                        <a:t>).</a:t>
                      </a:r>
                      <a:endParaRPr sz="2000" u="none" strike="noStrike" cap="none">
                        <a:solidFill>
                          <a:schemeClr val="dk2"/>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000" b="0" u="none" strike="noStrike" cap="none">
                          <a:solidFill>
                            <a:schemeClr val="dk2"/>
                          </a:solidFill>
                          <a:latin typeface="Quattrocento Sans"/>
                          <a:ea typeface="Quattrocento Sans"/>
                          <a:cs typeface="Quattrocento Sans"/>
                          <a:sym typeface="Quattrocento Sans"/>
                        </a:rPr>
                        <a:t>Asynchronous </a:t>
                      </a:r>
                      <a:r>
                        <a:rPr lang="en-US" sz="2000" u="none" strike="noStrike" cap="none">
                          <a:solidFill>
                            <a:schemeClr val="dk2"/>
                          </a:solidFill>
                          <a:latin typeface="Quattrocento Sans"/>
                          <a:ea typeface="Quattrocento Sans"/>
                          <a:cs typeface="Quattrocento Sans"/>
                          <a:sym typeface="Quattrocento Sans"/>
                        </a:rPr>
                        <a:t>OT exercise</a:t>
                      </a:r>
                      <a:r>
                        <a:rPr lang="en-US" sz="2000" b="0" u="none" strike="noStrike" cap="none">
                          <a:solidFill>
                            <a:schemeClr val="dk2"/>
                          </a:solidFill>
                          <a:latin typeface="Quattrocento Sans"/>
                          <a:ea typeface="Quattrocento Sans"/>
                          <a:cs typeface="Quattrocento Sans"/>
                          <a:sym typeface="Quattrocento Sans"/>
                        </a:rPr>
                        <a:t>s</a:t>
                      </a:r>
                      <a:r>
                        <a:rPr lang="en-US" sz="2000" u="none" strike="noStrike" cap="none">
                          <a:solidFill>
                            <a:schemeClr val="dk2"/>
                          </a:solidFill>
                          <a:latin typeface="Quattrocento Sans"/>
                          <a:ea typeface="Quattrocento Sans"/>
                          <a:cs typeface="Quattrocento Sans"/>
                          <a:sym typeface="Quattrocento Sans"/>
                        </a:rPr>
                        <a:t> completed by the student with family support, recorded with a cell phone and sent to the OT for review</a:t>
                      </a:r>
                      <a:r>
                        <a:rPr lang="en-US" sz="2000" b="0" i="0" u="none" strike="noStrike" cap="none">
                          <a:solidFill>
                            <a:schemeClr val="dk2"/>
                          </a:solidFill>
                          <a:latin typeface="Quattrocento Sans"/>
                          <a:ea typeface="Quattrocento Sans"/>
                          <a:cs typeface="Quattrocento Sans"/>
                          <a:sym typeface="Quattrocento Sans"/>
                        </a:rPr>
                        <a:t>.</a:t>
                      </a:r>
                      <a:endParaRPr sz="2000" b="0" u="none" strike="noStrike" cap="none">
                        <a:solidFill>
                          <a:schemeClr val="dk2"/>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311950">
                <a:tc>
                  <a:txBody>
                    <a:bodyPr/>
                    <a:lstStyle/>
                    <a:p>
                      <a:pPr marL="0" marR="0" lvl="0" indent="0" algn="ctr" rtl="0">
                        <a:lnSpc>
                          <a:spcPct val="100000"/>
                        </a:lnSpc>
                        <a:spcBef>
                          <a:spcPts val="0"/>
                        </a:spcBef>
                        <a:spcAft>
                          <a:spcPts val="0"/>
                        </a:spcAft>
                        <a:buClr>
                          <a:srgbClr val="000000"/>
                        </a:buClr>
                        <a:buSzPts val="2600"/>
                        <a:buFont typeface="Arial"/>
                        <a:buNone/>
                      </a:pPr>
                      <a:r>
                        <a:rPr lang="en-US" sz="2600" b="1" u="none" strike="noStrike" cap="none">
                          <a:solidFill>
                            <a:srgbClr val="40403D"/>
                          </a:solidFill>
                          <a:latin typeface="Quattrocento Sans"/>
                          <a:ea typeface="Quattrocento Sans"/>
                          <a:cs typeface="Quattrocento Sans"/>
                          <a:sym typeface="Quattrocento Sans"/>
                        </a:rPr>
                        <a:t>In-Person</a:t>
                      </a:r>
                      <a:endParaRPr sz="2600" b="1" u="none" strike="noStrike" cap="none">
                        <a:solidFill>
                          <a:srgbClr val="40403D"/>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2"/>
                          </a:solidFill>
                          <a:latin typeface="Quattrocento Sans"/>
                          <a:ea typeface="Quattrocento Sans"/>
                          <a:cs typeface="Quattrocento Sans"/>
                          <a:sym typeface="Quattrocento Sans"/>
                        </a:rPr>
                        <a:t>Itinerant, small-group speech services provided in the ECEAP classroom.</a:t>
                      </a:r>
                      <a:endParaRPr sz="2000" b="0" u="none" strike="noStrike" cap="none">
                        <a:solidFill>
                          <a:schemeClr val="dk2"/>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solidFill>
                            <a:schemeClr val="dk2"/>
                          </a:solidFill>
                          <a:latin typeface="Quattrocento Sans"/>
                          <a:ea typeface="Quattrocento Sans"/>
                          <a:cs typeface="Quattrocento Sans"/>
                          <a:sym typeface="Quattrocento Sans"/>
                        </a:rPr>
                        <a:t>Adaptive SDI embedded into whole-group instruction in a developmental preschool classroom.</a:t>
                      </a:r>
                      <a:endParaRPr sz="2000" b="0" u="none" strike="noStrike" cap="none" dirty="0">
                        <a:solidFill>
                          <a:schemeClr val="dk2"/>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680" name="Google Shape;680;p99"/>
          <p:cNvSpPr txBox="1"/>
          <p:nvPr/>
        </p:nvSpPr>
        <p:spPr>
          <a:xfrm>
            <a:off x="125550" y="6356800"/>
            <a:ext cx="10363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1800"/>
              <a:buFont typeface="Quattrocento Sans"/>
              <a:buNone/>
            </a:pPr>
            <a:r>
              <a:rPr lang="en-US" sz="1800" b="0" i="0" u="none" strike="noStrike" cap="none">
                <a:solidFill>
                  <a:srgbClr val="40403D"/>
                </a:solidFill>
                <a:latin typeface="Arial"/>
                <a:ea typeface="Arial"/>
                <a:cs typeface="Arial"/>
                <a:sym typeface="Arial"/>
              </a:rPr>
              <a:t>See additional </a:t>
            </a:r>
            <a:r>
              <a:rPr lang="en-US" sz="1800" b="0" i="0" u="sng" strike="noStrike" cap="non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guidance</a:t>
            </a:r>
            <a:r>
              <a:rPr lang="en-US" sz="1800" b="0" i="0" u="none" strike="noStrike" cap="none">
                <a:solidFill>
                  <a:srgbClr val="40403D"/>
                </a:solidFill>
                <a:latin typeface="Arial"/>
                <a:ea typeface="Arial"/>
                <a:cs typeface="Arial"/>
                <a:sym typeface="Arial"/>
              </a:rPr>
              <a:t> from the IDEA Data Center, an OSEP-funded technical assistance center.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00"/>
          <p:cNvSpPr txBox="1">
            <a:spLocks noGrp="1"/>
          </p:cNvSpPr>
          <p:nvPr>
            <p:ph type="title"/>
          </p:nvPr>
        </p:nvSpPr>
        <p:spPr>
          <a:xfrm>
            <a:off x="431368" y="186149"/>
            <a:ext cx="11329261"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800"/>
              <a:t>Preschool Case Study: Averie</a:t>
            </a:r>
            <a:endParaRPr/>
          </a:p>
        </p:txBody>
      </p:sp>
      <p:pic>
        <p:nvPicPr>
          <p:cNvPr id="687" name="Google Shape;687;p10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09843" y="1690688"/>
            <a:ext cx="8372313" cy="4406481"/>
          </a:xfrm>
          <a:prstGeom prst="rect">
            <a:avLst/>
          </a:prstGeom>
          <a:noFill/>
          <a:ln>
            <a:noFill/>
          </a:ln>
        </p:spPr>
      </p:pic>
      <p:sp>
        <p:nvSpPr>
          <p:cNvPr id="688" name="Google Shape;688;p100"/>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8</a:t>
            </a:fld>
            <a:endParaRPr sz="1600" b="0" i="0" u="none" strike="noStrike" cap="none">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01"/>
          <p:cNvSpPr txBox="1">
            <a:spLocks noGrp="1"/>
          </p:cNvSpPr>
          <p:nvPr>
            <p:ph type="title"/>
          </p:nvPr>
        </p:nvSpPr>
        <p:spPr>
          <a:xfrm>
            <a:off x="533400" y="365125"/>
            <a:ext cx="106934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4000"/>
              <a:t>LRE &amp; the Continuum of Placement Options</a:t>
            </a:r>
            <a:endParaRPr/>
          </a:p>
        </p:txBody>
      </p:sp>
      <p:sp>
        <p:nvSpPr>
          <p:cNvPr id="695" name="Google Shape;695;p101">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9</a:t>
            </a:fld>
            <a:endParaRPr/>
          </a:p>
        </p:txBody>
      </p:sp>
      <p:sp>
        <p:nvSpPr>
          <p:cNvPr id="697" name="Google Shape;697;p101"/>
          <p:cNvSpPr txBox="1"/>
          <p:nvPr/>
        </p:nvSpPr>
        <p:spPr>
          <a:xfrm>
            <a:off x="660400" y="1690688"/>
            <a:ext cx="4559300" cy="40626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Placement options for a child entering an early childhood program might include: </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ECEAP</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Head Start</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Community PreK</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Child Care</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Developmental PreK</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Title I PreK </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Transitional Kindergarten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696" name="Google Shape;696;p10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096000" y="1690688"/>
            <a:ext cx="5435600" cy="4519612"/>
          </a:xfrm>
          <a:prstGeom prst="rect">
            <a:avLst/>
          </a:prstGeom>
          <a:noFill/>
          <a:ln>
            <a:noFill/>
          </a:ln>
        </p:spPr>
      </p:pic>
    </p:spTree>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5640</Words>
  <Application>Microsoft Office PowerPoint</Application>
  <PresentationFormat>Widescreen</PresentationFormat>
  <Paragraphs>495</Paragraphs>
  <Slides>34</Slides>
  <Notes>34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34</vt:i4>
      </vt:variant>
    </vt:vector>
  </HeadingPairs>
  <TitlesOfParts>
    <vt:vector size="43" baseType="lpstr">
      <vt:lpstr>Calibri</vt:lpstr>
      <vt:lpstr>Quattrocento Sans</vt:lpstr>
      <vt:lpstr>Arial</vt:lpstr>
      <vt:lpstr>Times New Roman</vt:lpstr>
      <vt:lpstr>Noto Sans Symbols</vt:lpstr>
      <vt:lpstr>Title Slides</vt:lpstr>
      <vt:lpstr>1_Title Slides</vt:lpstr>
      <vt:lpstr>Content Slides</vt:lpstr>
      <vt:lpstr>Title Slides</vt:lpstr>
      <vt:lpstr>AESD/OSPI LRE Case Studies Series – 3 of 3</vt:lpstr>
      <vt:lpstr>LRE Case Studies Resource</vt:lpstr>
      <vt:lpstr>Series Learning Objectives:</vt:lpstr>
      <vt:lpstr>Today’s Discussion:</vt:lpstr>
      <vt:lpstr>Review: LRE, SDI &amp; IEPs Across Reopening Models</vt:lpstr>
      <vt:lpstr>Identifying Settings Across Reopening Models</vt:lpstr>
      <vt:lpstr>Settings Across Early Learning Reopening Models</vt:lpstr>
      <vt:lpstr>Preschool Case Study: Averie</vt:lpstr>
      <vt:lpstr>LRE &amp; the Continuum of Placement Options</vt:lpstr>
      <vt:lpstr>Special Considerations for ECSE:</vt:lpstr>
      <vt:lpstr>The ECSE IEP Team will : </vt:lpstr>
      <vt:lpstr>The ECSE IEP Team will : </vt:lpstr>
      <vt:lpstr>  Sample Schedule: Distance &amp; Hybrid Learning  </vt:lpstr>
      <vt:lpstr>Case Study1: Averie, ECSE PreK</vt:lpstr>
      <vt:lpstr>Averie’s Present Levels Update:</vt:lpstr>
      <vt:lpstr>School Reopening Models</vt:lpstr>
      <vt:lpstr>IEP Team Planning for Averie’s Distance Learning</vt:lpstr>
      <vt:lpstr>IEP Team Planning for Averie’s Distance Learning</vt:lpstr>
      <vt:lpstr>Engaging Activities During Distance Learning</vt:lpstr>
      <vt:lpstr>Amending Averie’s IEP</vt:lpstr>
      <vt:lpstr>IEP Team Planning for Averie’s Hybrid Learning</vt:lpstr>
      <vt:lpstr>Choice Board Example</vt:lpstr>
      <vt:lpstr>Continuous Distance Learning in ECSE</vt:lpstr>
      <vt:lpstr>Embedded Home-based Intervention Matrix</vt:lpstr>
      <vt:lpstr>ECSE Progress Monitoring of Embedded Learning</vt:lpstr>
      <vt:lpstr>Progress Monitoring IEP Data Collection</vt:lpstr>
      <vt:lpstr>Key Practices to Support Online Learning for Students with Disabilities</vt:lpstr>
      <vt:lpstr>ECSE Distance Learning Resources</vt:lpstr>
      <vt:lpstr>ECSE Program Team Resources: </vt:lpstr>
      <vt:lpstr>LRE Case Studies Webinar Series</vt:lpstr>
      <vt:lpstr>AESD/OSPI Monthly Webinar Series:</vt:lpstr>
      <vt:lpstr>Questions?</vt:lpstr>
      <vt:lpstr>Thank you!</vt:lpstr>
      <vt:lpstr>Copyright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AESD/OSPI LRE Case Studies Series – 3 of 3</dc:title>
  <dc:creator>Amber O’Donnell</dc:creator>
  <cp:lastModifiedBy>Amber O’Donnell</cp:lastModifiedBy>
  <cp:revision>5</cp:revision>
  <dcterms:modified xsi:type="dcterms:W3CDTF">2020-11-03T22:31:16Z</dcterms:modified>
</cp:coreProperties>
</file>