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46"/>
  </p:notesMasterIdLst>
  <p:handoutMasterIdLst>
    <p:handoutMasterId r:id="rId47"/>
  </p:handoutMasterIdLst>
  <p:sldIdLst>
    <p:sldId id="260" r:id="rId6"/>
    <p:sldId id="303" r:id="rId7"/>
    <p:sldId id="296" r:id="rId8"/>
    <p:sldId id="319" r:id="rId9"/>
    <p:sldId id="344" r:id="rId10"/>
    <p:sldId id="304" r:id="rId11"/>
    <p:sldId id="345" r:id="rId12"/>
    <p:sldId id="305" r:id="rId13"/>
    <p:sldId id="346" r:id="rId14"/>
    <p:sldId id="347" r:id="rId15"/>
    <p:sldId id="348" r:id="rId16"/>
    <p:sldId id="349" r:id="rId17"/>
    <p:sldId id="308" r:id="rId18"/>
    <p:sldId id="317" r:id="rId19"/>
    <p:sldId id="309" r:id="rId20"/>
    <p:sldId id="318"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BC639"/>
    <a:srgbClr val="FFFFFF"/>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8/20/2020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8/20/2020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AA0D287-D0E3-438F-976C-7C15A4ED328C}"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1C5E448-270F-4A95-AB74-DBA9D08D439F}"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5636A92B-F2AB-48ED-9972-4B0264765F72}"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A5F78AC-3502-4B27-98FC-DC6BBF4F5F25}"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5739880-8E66-4166-BD1B-E386F3F2D66D}"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0E5E1B26-7F34-42E5-9C7E-E71A99D5A273}"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40C7BC2C-F524-4C63-8C26-0C4F0103CE6B}"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9773CF5-1D20-45E9-A3BD-47A7E0FB61CB}" type="datetime1">
              <a:rPr lang="en-US" smtClean="0"/>
              <a:t>8/20/2020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4534E715-114C-4A30-AB99-2BFA7AAC9E87}" type="datetime1">
              <a:rPr lang="en-US" smtClean="0"/>
              <a:t>8/20/2020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1146C76-0FD5-482C-92C6-0E1B2E8A0BA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22557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2A5000DA-75F4-4A83-B9BD-FE0B4FFDF5D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299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4DD7487-3FC7-47FB-BF13-D1975831BAE3}" type="datetime1">
              <a:rPr lang="en-US" smtClean="0"/>
              <a:t>8/20/2020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2894B4F7-023F-4533-A303-0100ED16080A}"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3661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15E74A5-C277-42FF-A477-3EF8453988BD}"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252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A5454ACD-01C7-4772-9E06-3AA8CD456E6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70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94FB0EB-4AEE-453A-9D8E-BB6F38EA659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6459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7B1AA72-EAAE-49B1-BB17-861630EE453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9FF30D3-87E0-493C-8041-D54159D21D9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207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E78B936C-90EE-4E31-AF41-13F8E48271B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E337D8F-0F0E-4F56-8955-1A608FE122A1}" type="datetime1">
              <a:rPr lang="en-US" smtClean="0"/>
              <a:t>8/20/2020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2F77DD3-E977-47FE-9762-4716F76AA19C}"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035A6322-DB90-47D0-AACD-4AA540054E81}"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FBDBE47-0368-4968-A4F0-CB65F9452DF4}"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7F0B54D-D0A7-4255-B078-D77DC212B5B9}"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CB6AB5A-308B-4AAB-A91B-98FE65ED87E4}"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399FE31-4BFC-4FA1-B460-EE4C9FD472E2}" type="datetime1">
              <a:rPr lang="en-US" smtClean="0"/>
              <a:t>8/20/2020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WASBO Webinar - August 6, 2020</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F8DE8E32-ACC9-440F-B209-735AD3D072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8/20/2020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WASBO Webinar - August 6, 2020</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www.k12.wa.us/student-success/support-programs/reengaging-reducing-dropouts/open-doors-youth-reengagement"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https://www.k12.wa.us/policy-funding/school-apportionment/instructions-and-tools/enrollment-reporting"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app.leg.wa.gov/WAC/default.aspx?cite=392-121-108" TargetMode="External"/><Relationship Id="rId2" Type="http://schemas.openxmlformats.org/officeDocument/2006/relationships/hyperlink" Target="https://app.leg.wa.gov/WAC/default.aspx?cite=392-137-115&amp;pdf=true" TargetMode="External"/><Relationship Id="rId1" Type="http://schemas.openxmlformats.org/officeDocument/2006/relationships/slideLayout" Target="../slideLayouts/slideLayout19.xml"/><Relationship Id="rId5" Type="http://schemas.openxmlformats.org/officeDocument/2006/relationships/hyperlink" Target="https://www.k12.wa.us/sites/default/files/public/bulletinsmemos/bulletins2020/B064-20-Attachment-Side-by-Side-Comparison.pdf" TargetMode="External"/><Relationship Id="rId4" Type="http://schemas.openxmlformats.org/officeDocument/2006/relationships/hyperlink" Target="https://www.k12.wa.us/sites/default/files/public/bulletinsmemos/bulletins2020/B064-20_%20Emergency_Absence%20Rule_.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2303253" y="1122363"/>
            <a:ext cx="7418717" cy="2387600"/>
          </a:xfrm>
        </p:spPr>
        <p:txBody>
          <a:bodyPr>
            <a:normAutofit fontScale="90000"/>
          </a:bodyPr>
          <a:lstStyle/>
          <a:p>
            <a:r>
              <a:rPr lang="en-US" dirty="0"/>
              <a:t/>
            </a:r>
            <a:br>
              <a:rPr lang="en-US" dirty="0"/>
            </a:br>
            <a:r>
              <a:rPr lang="en-US" sz="4400" dirty="0" smtClean="0"/>
              <a:t>Enrollment Reporting for the 2020-21 School  Year</a:t>
            </a:r>
            <a:r>
              <a:rPr lang="en-US" dirty="0" smtClean="0"/>
              <a:t/>
            </a:r>
            <a:br>
              <a:rPr lang="en-US" dirty="0" smtClean="0"/>
            </a:br>
            <a:r>
              <a:rPr lang="en-US" sz="3300" dirty="0" smtClean="0"/>
              <a:t>August 2020</a:t>
            </a:r>
            <a:r>
              <a:rPr lang="en-US" sz="3900" dirty="0" smtClean="0"/>
              <a:t> ESD Training</a:t>
            </a:r>
            <a:r>
              <a:rPr lang="en-US" dirty="0" smtClean="0"/>
              <a:t/>
            </a:r>
            <a:br>
              <a:rPr lang="en-US" dirty="0" smtClean="0"/>
            </a:br>
            <a:endParaRPr lang="en-US" sz="3300" dirty="0"/>
          </a:p>
        </p:txBody>
      </p:sp>
      <p:sp>
        <p:nvSpPr>
          <p:cNvPr id="23" name="Subtitle 22"/>
          <p:cNvSpPr>
            <a:spLocks noGrp="1"/>
          </p:cNvSpPr>
          <p:nvPr>
            <p:ph type="subTitle" idx="1"/>
          </p:nvPr>
        </p:nvSpPr>
        <p:spPr>
          <a:xfrm>
            <a:off x="3088256" y="3602038"/>
            <a:ext cx="5960853" cy="1655762"/>
          </a:xfrm>
        </p:spPr>
        <p:txBody>
          <a:bodyPr>
            <a:normAutofit lnSpcReduction="10000"/>
          </a:bodyPr>
          <a:lstStyle/>
          <a:p>
            <a:pPr>
              <a:lnSpc>
                <a:spcPct val="110000"/>
              </a:lnSpc>
              <a:spcBef>
                <a:spcPts val="0"/>
              </a:spcBef>
            </a:pPr>
            <a:r>
              <a:rPr lang="en-US" sz="3200" dirty="0" smtClean="0"/>
              <a:t>Becky McLean</a:t>
            </a:r>
          </a:p>
          <a:p>
            <a:pPr>
              <a:lnSpc>
                <a:spcPct val="110000"/>
              </a:lnSpc>
              <a:spcBef>
                <a:spcPts val="0"/>
              </a:spcBef>
            </a:pPr>
            <a:r>
              <a:rPr lang="en-US" sz="2200" dirty="0" smtClean="0"/>
              <a:t>Program Supervisor, Enrollment Reporting &amp; Categorical Funding</a:t>
            </a:r>
            <a:endParaRPr lang="en-US" sz="2200" dirty="0"/>
          </a:p>
          <a:p>
            <a:pPr>
              <a:lnSpc>
                <a:spcPct val="110000"/>
              </a:lnSpc>
              <a:spcBef>
                <a:spcPts val="0"/>
              </a:spcBef>
            </a:pPr>
            <a:r>
              <a:rPr lang="en-US" sz="2200" dirty="0" smtClean="0"/>
              <a:t>becky.mclean@k12.wa.us   360-725-6306</a:t>
            </a:r>
            <a:endParaRPr lang="en-US" sz="2200" dirty="0"/>
          </a:p>
        </p:txBody>
      </p:sp>
      <p:sp>
        <p:nvSpPr>
          <p:cNvPr id="2" name="Footer Placeholder 1">
            <a:extLst>
              <a:ext uri="{FF2B5EF4-FFF2-40B4-BE49-F238E27FC236}">
                <a16:creationId xmlns:a16="http://schemas.microsoft.com/office/drawing/2014/main" id="{54DC7F4F-7509-41B9-B6C4-FAD02D544D68}"/>
              </a:ext>
            </a:extLst>
          </p:cNvPr>
          <p:cNvSpPr>
            <a:spLocks noGrp="1"/>
          </p:cNvSpPr>
          <p:nvPr>
            <p:ph type="ftr" sz="quarter" idx="3"/>
          </p:nvPr>
        </p:nvSpPr>
        <p:spPr/>
        <p:txBody>
          <a:bodyPr/>
          <a:lstStyle/>
          <a:p>
            <a:pPr algn="r"/>
            <a:r>
              <a:rPr lang="en-US"/>
              <a:t>WASBO Webinar - August 6, 2020</a:t>
            </a:r>
            <a:endParaRPr lang="en-US" dirty="0"/>
          </a:p>
        </p:txBody>
      </p:sp>
      <p:sp>
        <p:nvSpPr>
          <p:cNvPr id="3" name="Slide Number Placeholder 2">
            <a:extLst>
              <a:ext uri="{FF2B5EF4-FFF2-40B4-BE49-F238E27FC236}">
                <a16:creationId xmlns:a16="http://schemas.microsoft.com/office/drawing/2014/main" id="{2AD45778-E3CA-4D56-9545-99D76BE4C830}"/>
              </a:ext>
            </a:extLst>
          </p:cNvPr>
          <p:cNvSpPr>
            <a:spLocks noGrp="1"/>
          </p:cNvSpPr>
          <p:nvPr>
            <p:ph type="sldNum" sz="quarter" idx="4"/>
          </p:nvPr>
        </p:nvSpPr>
        <p:spPr/>
        <p:txBody>
          <a:bodyPr/>
          <a:lstStyle/>
          <a:p>
            <a:fld id="{65248FEF-978F-4B24-93F3-B987601DAD06}" type="slidenum">
              <a:rPr lang="en-US" smtClean="0"/>
              <a:pPr/>
              <a:t>1</a:t>
            </a:fld>
            <a:endParaRPr lang="en-US"/>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275214" y="6287651"/>
            <a:ext cx="6110990"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itle 2"/>
          <p:cNvSpPr>
            <a:spLocks noGrp="1"/>
          </p:cNvSpPr>
          <p:nvPr>
            <p:ph type="title"/>
          </p:nvPr>
        </p:nvSpPr>
        <p:spPr>
          <a:xfrm>
            <a:off x="515963" y="209850"/>
            <a:ext cx="10515600" cy="1325563"/>
          </a:xfrm>
        </p:spPr>
        <p:txBody>
          <a:bodyPr/>
          <a:lstStyle/>
          <a:p>
            <a:r>
              <a:rPr lang="en-US" sz="3300" dirty="0" smtClean="0"/>
              <a:t>Example #3</a:t>
            </a:r>
            <a:endParaRPr lang="en-US" sz="3300" dirty="0"/>
          </a:p>
        </p:txBody>
      </p:sp>
      <p:pic>
        <p:nvPicPr>
          <p:cNvPr id="5" name="Content Placeholder 4" descr="Example 3" title="Example 3"/>
          <p:cNvPicPr>
            <a:picLocks noGrp="1" noChangeAspect="1"/>
          </p:cNvPicPr>
          <p:nvPr>
            <p:ph idx="1"/>
          </p:nvPr>
        </p:nvPicPr>
        <p:blipFill rotWithShape="1">
          <a:blip r:embed="rId2"/>
          <a:srcRect l="18098" t="13543" r="19024" b="16232"/>
          <a:stretch/>
        </p:blipFill>
        <p:spPr>
          <a:xfrm>
            <a:off x="2925193" y="518601"/>
            <a:ext cx="9052560" cy="5476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2354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275214" y="6287651"/>
            <a:ext cx="6110990"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itle 2"/>
          <p:cNvSpPr>
            <a:spLocks noGrp="1"/>
          </p:cNvSpPr>
          <p:nvPr>
            <p:ph type="title"/>
          </p:nvPr>
        </p:nvSpPr>
        <p:spPr>
          <a:xfrm>
            <a:off x="515963" y="209850"/>
            <a:ext cx="10515600" cy="1325563"/>
          </a:xfrm>
        </p:spPr>
        <p:txBody>
          <a:bodyPr/>
          <a:lstStyle/>
          <a:p>
            <a:r>
              <a:rPr lang="en-US" sz="3300" dirty="0" smtClean="0"/>
              <a:t>Example #4</a:t>
            </a:r>
            <a:endParaRPr lang="en-US" sz="3300" dirty="0"/>
          </a:p>
        </p:txBody>
      </p:sp>
      <p:pic>
        <p:nvPicPr>
          <p:cNvPr id="7" name="Content Placeholder 6" descr="Example 4" title="Example 4"/>
          <p:cNvPicPr>
            <a:picLocks noGrp="1" noChangeAspect="1"/>
          </p:cNvPicPr>
          <p:nvPr>
            <p:ph idx="1"/>
          </p:nvPr>
        </p:nvPicPr>
        <p:blipFill rotWithShape="1">
          <a:blip r:embed="rId2"/>
          <a:srcRect l="21602" t="15682" r="30750" b="36485"/>
          <a:stretch/>
        </p:blipFill>
        <p:spPr>
          <a:xfrm>
            <a:off x="3124468" y="872630"/>
            <a:ext cx="8744154" cy="4754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5564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275214" y="6287651"/>
            <a:ext cx="6110990"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itle 2"/>
          <p:cNvSpPr>
            <a:spLocks noGrp="1"/>
          </p:cNvSpPr>
          <p:nvPr>
            <p:ph type="title"/>
          </p:nvPr>
        </p:nvSpPr>
        <p:spPr>
          <a:xfrm>
            <a:off x="515963" y="209850"/>
            <a:ext cx="10515600" cy="1325563"/>
          </a:xfrm>
        </p:spPr>
        <p:txBody>
          <a:bodyPr/>
          <a:lstStyle/>
          <a:p>
            <a:r>
              <a:rPr lang="en-US" sz="3300" dirty="0" smtClean="0"/>
              <a:t>Example #5</a:t>
            </a:r>
            <a:endParaRPr lang="en-US" sz="3300" dirty="0"/>
          </a:p>
        </p:txBody>
      </p:sp>
      <p:pic>
        <p:nvPicPr>
          <p:cNvPr id="5" name="Content Placeholder 4" descr="Example 5" title="Example 5"/>
          <p:cNvPicPr>
            <a:picLocks noGrp="1" noChangeAspect="1"/>
          </p:cNvPicPr>
          <p:nvPr>
            <p:ph idx="1"/>
          </p:nvPr>
        </p:nvPicPr>
        <p:blipFill rotWithShape="1">
          <a:blip r:embed="rId2"/>
          <a:srcRect l="26213" t="12843" r="27128" b="4258"/>
          <a:stretch/>
        </p:blipFill>
        <p:spPr>
          <a:xfrm>
            <a:off x="3510943" y="252893"/>
            <a:ext cx="6081087" cy="58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062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20" y="192597"/>
            <a:ext cx="9529078" cy="1325563"/>
          </a:xfrm>
        </p:spPr>
        <p:txBody>
          <a:bodyPr>
            <a:normAutofit/>
          </a:bodyPr>
          <a:lstStyle/>
          <a:p>
            <a:r>
              <a:rPr lang="en-US" sz="3500" dirty="0" smtClean="0">
                <a:solidFill>
                  <a:schemeClr val="tx2"/>
                </a:solidFill>
              </a:rPr>
              <a:t>Other Changes on Claiming </a:t>
            </a:r>
            <a:r>
              <a:rPr lang="en-US" sz="3500" dirty="0">
                <a:solidFill>
                  <a:schemeClr val="tx2"/>
                </a:solidFill>
              </a:rPr>
              <a:t>Enrollment as Schools Reopen for the 2020–21 School </a:t>
            </a:r>
            <a:r>
              <a:rPr lang="en-US" sz="3500" dirty="0" smtClean="0">
                <a:solidFill>
                  <a:schemeClr val="tx2"/>
                </a:solidFill>
              </a:rPr>
              <a:t>Year</a:t>
            </a:r>
            <a:endParaRPr lang="en-US" sz="3500" i="1" dirty="0">
              <a:solidFill>
                <a:schemeClr val="tx2"/>
              </a:solidFill>
            </a:endParaRPr>
          </a:p>
        </p:txBody>
      </p:sp>
      <p:sp>
        <p:nvSpPr>
          <p:cNvPr id="5" name="Content Placeholder 4"/>
          <p:cNvSpPr>
            <a:spLocks noGrp="1"/>
          </p:cNvSpPr>
          <p:nvPr>
            <p:ph idx="1"/>
          </p:nvPr>
        </p:nvSpPr>
        <p:spPr>
          <a:xfrm>
            <a:off x="465498" y="1440406"/>
            <a:ext cx="10774721" cy="4890880"/>
          </a:xfrm>
        </p:spPr>
        <p:txBody>
          <a:bodyPr>
            <a:normAutofit/>
          </a:bodyPr>
          <a:lstStyle/>
          <a:p>
            <a:pPr lvl="0"/>
            <a:r>
              <a:rPr lang="en-US" sz="2200" u="sng" dirty="0"/>
              <a:t>Claiming Special Education Students on Form P-223H</a:t>
            </a:r>
            <a:r>
              <a:rPr lang="en-US" sz="2200" dirty="0"/>
              <a:t>:</a:t>
            </a:r>
          </a:p>
          <a:p>
            <a:pPr marL="233363" indent="0">
              <a:lnSpc>
                <a:spcPct val="100000"/>
              </a:lnSpc>
              <a:spcBef>
                <a:spcPts val="0"/>
              </a:spcBef>
              <a:buNone/>
            </a:pPr>
            <a:r>
              <a:rPr lang="en-US" sz="2000" dirty="0"/>
              <a:t>As schools reopen for the 2020–21 school year, LEAs can claim a students receiving special education services on the Form P-223H who was previously eligible for special education services but whose IEP and/or evaluation were delayed due to a </a:t>
            </a:r>
            <a:r>
              <a:rPr lang="en-US" sz="2000" u="heavy" dirty="0">
                <a:uFill>
                  <a:solidFill>
                    <a:srgbClr val="FBC639"/>
                  </a:solidFill>
                </a:uFill>
              </a:rPr>
              <a:t>documented</a:t>
            </a:r>
            <a:r>
              <a:rPr lang="en-US" sz="2000" dirty="0"/>
              <a:t> impact of COVID-19 (e.g., staff illness with COVID-19, parent disagreement to participate virtually, or assessment not able to be completed due to safety restrictions) provided that the IEP/evaluation is completed within 30 school days after school resumes.</a:t>
            </a:r>
          </a:p>
          <a:p>
            <a:pPr marL="0" indent="0">
              <a:lnSpc>
                <a:spcPct val="100000"/>
              </a:lnSpc>
              <a:buNone/>
            </a:pPr>
            <a:endParaRPr lang="en-US" sz="2000" dirty="0"/>
          </a:p>
        </p:txBody>
      </p:sp>
      <p:sp>
        <p:nvSpPr>
          <p:cNvPr id="4" name="Footer Placeholder 3"/>
          <p:cNvSpPr>
            <a:spLocks noGrp="1"/>
          </p:cNvSpPr>
          <p:nvPr>
            <p:ph type="ftr" sz="quarter" idx="3"/>
          </p:nvPr>
        </p:nvSpPr>
        <p:spPr>
          <a:xfrm>
            <a:off x="3550596" y="6253532"/>
            <a:ext cx="6947751"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95654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20" y="192597"/>
            <a:ext cx="10503863" cy="1325563"/>
          </a:xfrm>
        </p:spPr>
        <p:txBody>
          <a:bodyPr>
            <a:normAutofit/>
          </a:bodyPr>
          <a:lstStyle/>
          <a:p>
            <a:r>
              <a:rPr lang="en-US" sz="3500" dirty="0">
                <a:solidFill>
                  <a:schemeClr val="tx2"/>
                </a:solidFill>
              </a:rPr>
              <a:t>Other Changes on Claiming Enrollment as Schools Reopen for the 2020–21 School Year </a:t>
            </a:r>
            <a:r>
              <a:rPr lang="en-US" sz="2500" dirty="0" smtClean="0">
                <a:solidFill>
                  <a:schemeClr val="tx2"/>
                </a:solidFill>
              </a:rPr>
              <a:t> </a:t>
            </a:r>
            <a:r>
              <a:rPr lang="en-US" sz="2500" i="1" dirty="0">
                <a:solidFill>
                  <a:srgbClr val="FBC639"/>
                </a:solidFill>
              </a:rPr>
              <a:t>continues</a:t>
            </a:r>
            <a:endParaRPr lang="en-US" sz="3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284163" lvl="1" indent="-284163">
              <a:lnSpc>
                <a:spcPct val="100000"/>
              </a:lnSpc>
              <a:spcBef>
                <a:spcPts val="0"/>
              </a:spcBef>
            </a:pPr>
            <a:r>
              <a:rPr lang="en-US" sz="2200" u="sng" dirty="0"/>
              <a:t>Changes for Running Start</a:t>
            </a:r>
            <a:r>
              <a:rPr lang="en-US" sz="2200" dirty="0"/>
              <a:t>:</a:t>
            </a:r>
          </a:p>
          <a:p>
            <a:pPr marL="569913" lvl="1" indent="-285750">
              <a:lnSpc>
                <a:spcPct val="100000"/>
              </a:lnSpc>
              <a:spcBef>
                <a:spcPts val="0"/>
              </a:spcBef>
              <a:buFont typeface="Courier New" panose="02070309020205020404" pitchFamily="49" charset="0"/>
              <a:buChar char="o"/>
            </a:pPr>
            <a:r>
              <a:rPr lang="en-US" sz="2000" dirty="0"/>
              <a:t>Exceeding the 1.20 FTE for the Fall Quarter: </a:t>
            </a:r>
          </a:p>
          <a:p>
            <a:pPr marL="801688" lvl="2" indent="-231775">
              <a:lnSpc>
                <a:spcPct val="100000"/>
              </a:lnSpc>
              <a:spcBef>
                <a:spcPts val="0"/>
              </a:spcBef>
              <a:buFont typeface="Wingdings" panose="05000000000000000000" pitchFamily="2" charset="2"/>
              <a:buChar char="§"/>
            </a:pPr>
            <a:r>
              <a:rPr lang="en-US" sz="1800" dirty="0"/>
              <a:t>Students with completed RSEVF for the fall quarter based on the expected high school schedule, and if the high school schedule changed, a student can exceed the 1.20 FTE for the months, October through December. </a:t>
            </a:r>
          </a:p>
          <a:p>
            <a:pPr marL="801688" lvl="2" indent="-231775">
              <a:lnSpc>
                <a:spcPct val="100000"/>
              </a:lnSpc>
              <a:spcBef>
                <a:spcPts val="0"/>
              </a:spcBef>
              <a:buFont typeface="Wingdings" panose="05000000000000000000" pitchFamily="2" charset="2"/>
              <a:buChar char="§"/>
            </a:pPr>
            <a:r>
              <a:rPr lang="en-US" sz="1800" dirty="0"/>
              <a:t>Students who exceed the 1.20 FTE for these months may be at risk of exceeding the 1.20 AAFTE and will have their available spring quarter Running Start FTE reduced.</a:t>
            </a:r>
          </a:p>
          <a:p>
            <a:pPr marL="569913" lvl="1" indent="-285750">
              <a:lnSpc>
                <a:spcPct val="100000"/>
              </a:lnSpc>
              <a:spcBef>
                <a:spcPts val="0"/>
              </a:spcBef>
              <a:buFont typeface="Courier New" panose="02070309020205020404" pitchFamily="49" charset="0"/>
              <a:buChar char="o"/>
            </a:pPr>
            <a:r>
              <a:rPr lang="en-US" sz="2000" dirty="0"/>
              <a:t>For colleges that have changed their fall quarter calendar, starting earlier in September and ending before the Thanksgiving break, their October and November monthly count days would be the first school days of those months. Their December count day would be the last school day of the fall quarter. </a:t>
            </a:r>
          </a:p>
          <a:p>
            <a:pPr marL="0" indent="0">
              <a:lnSpc>
                <a:spcPct val="100000"/>
              </a:lnSpc>
              <a:buNone/>
            </a:pPr>
            <a:endParaRPr lang="en-US" dirty="0"/>
          </a:p>
        </p:txBody>
      </p:sp>
      <p:sp>
        <p:nvSpPr>
          <p:cNvPr id="4" name="Footer Placeholder 3"/>
          <p:cNvSpPr>
            <a:spLocks noGrp="1"/>
          </p:cNvSpPr>
          <p:nvPr>
            <p:ph type="ftr" sz="quarter" idx="3"/>
          </p:nvPr>
        </p:nvSpPr>
        <p:spPr>
          <a:xfrm>
            <a:off x="3550596" y="6253532"/>
            <a:ext cx="6982257"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29821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a:solidFill>
                  <a:schemeClr val="tx2"/>
                </a:solidFill>
              </a:rPr>
              <a:t>Other Changes on Claiming Enrollment as Schools Reopen for the 2020–21 School </a:t>
            </a:r>
            <a:r>
              <a:rPr lang="en-US" sz="3500" dirty="0" smtClean="0">
                <a:solidFill>
                  <a:schemeClr val="tx2"/>
                </a:solidFill>
              </a:rPr>
              <a:t>Year </a:t>
            </a:r>
            <a:r>
              <a:rPr lang="en-US" sz="2500" i="1" dirty="0" smtClean="0">
                <a:solidFill>
                  <a:srgbClr val="FBC639"/>
                </a:solidFill>
              </a:rPr>
              <a:t>continues</a:t>
            </a:r>
            <a:endParaRPr lang="en-US" sz="3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284163" lvl="1" indent="-284163">
              <a:lnSpc>
                <a:spcPct val="100000"/>
              </a:lnSpc>
              <a:spcBef>
                <a:spcPts val="0"/>
              </a:spcBef>
            </a:pPr>
            <a:r>
              <a:rPr lang="en-US" sz="2200" u="sng" dirty="0"/>
              <a:t>Changes for Open Doors</a:t>
            </a:r>
            <a:r>
              <a:rPr lang="en-US" sz="2200" dirty="0"/>
              <a:t>:</a:t>
            </a:r>
          </a:p>
          <a:p>
            <a:pPr marL="630238" lvl="1" indent="-346075">
              <a:lnSpc>
                <a:spcPct val="100000"/>
              </a:lnSpc>
              <a:buFont typeface="Courier New" panose="02070309020205020404" pitchFamily="49" charset="0"/>
              <a:buChar char="o"/>
            </a:pPr>
            <a:r>
              <a:rPr lang="en-US" sz="2000" dirty="0"/>
              <a:t>An emergency rule is in effect that allows the following for face to face contact time:  </a:t>
            </a:r>
          </a:p>
          <a:p>
            <a:pPr marL="1087438" lvl="1" indent="-457200">
              <a:lnSpc>
                <a:spcPct val="100000"/>
              </a:lnSpc>
              <a:spcBef>
                <a:spcPts val="0"/>
              </a:spcBef>
              <a:buFont typeface="Wingdings" panose="05000000000000000000" pitchFamily="2" charset="2"/>
              <a:buChar char="§"/>
            </a:pPr>
            <a:r>
              <a:rPr lang="en-US" sz="1800" dirty="0"/>
              <a:t>In-person </a:t>
            </a:r>
          </a:p>
          <a:p>
            <a:pPr marL="1087438" lvl="1" indent="-457200">
              <a:lnSpc>
                <a:spcPct val="100000"/>
              </a:lnSpc>
              <a:spcBef>
                <a:spcPts val="0"/>
              </a:spcBef>
              <a:buFont typeface="Wingdings" panose="05000000000000000000" pitchFamily="2" charset="2"/>
              <a:buChar char="§"/>
            </a:pPr>
            <a:r>
              <a:rPr lang="en-US" sz="1800" dirty="0"/>
              <a:t>Telephone </a:t>
            </a:r>
          </a:p>
          <a:p>
            <a:pPr marL="1087438" lvl="1" indent="-457200">
              <a:lnSpc>
                <a:spcPct val="100000"/>
              </a:lnSpc>
              <a:spcBef>
                <a:spcPts val="0"/>
              </a:spcBef>
              <a:buFont typeface="Wingdings" panose="05000000000000000000" pitchFamily="2" charset="2"/>
              <a:buChar char="§"/>
            </a:pPr>
            <a:r>
              <a:rPr lang="en-US" sz="1800" dirty="0"/>
              <a:t>Email </a:t>
            </a:r>
          </a:p>
          <a:p>
            <a:pPr marL="1087438" lvl="1" indent="-457200">
              <a:lnSpc>
                <a:spcPct val="100000"/>
              </a:lnSpc>
              <a:spcBef>
                <a:spcPts val="0"/>
              </a:spcBef>
              <a:buFont typeface="Wingdings" panose="05000000000000000000" pitchFamily="2" charset="2"/>
              <a:buChar char="§"/>
            </a:pPr>
            <a:r>
              <a:rPr lang="en-US" sz="1800" dirty="0"/>
              <a:t>Instant messaging </a:t>
            </a:r>
          </a:p>
          <a:p>
            <a:pPr marL="1087438" lvl="1" indent="-457200">
              <a:lnSpc>
                <a:spcPct val="100000"/>
              </a:lnSpc>
              <a:spcBef>
                <a:spcPts val="0"/>
              </a:spcBef>
              <a:buFont typeface="Wingdings" panose="05000000000000000000" pitchFamily="2" charset="2"/>
              <a:buChar char="§"/>
            </a:pPr>
            <a:r>
              <a:rPr lang="en-US" sz="1800" dirty="0"/>
              <a:t>Interactive video communication </a:t>
            </a:r>
          </a:p>
          <a:p>
            <a:pPr marL="1087438" lvl="1" indent="-457200">
              <a:lnSpc>
                <a:spcPct val="100000"/>
              </a:lnSpc>
              <a:spcBef>
                <a:spcPts val="0"/>
              </a:spcBef>
              <a:buFont typeface="Wingdings" panose="05000000000000000000" pitchFamily="2" charset="2"/>
              <a:buChar char="§"/>
            </a:pPr>
            <a:r>
              <a:rPr lang="en-US" sz="1800" dirty="0"/>
              <a:t>Other means of digital communication </a:t>
            </a:r>
          </a:p>
          <a:p>
            <a:pPr marL="630238" lvl="1" indent="-346075">
              <a:lnSpc>
                <a:spcPct val="100000"/>
              </a:lnSpc>
              <a:buFont typeface="Courier New" panose="02070309020205020404" pitchFamily="49" charset="0"/>
              <a:buChar char="o"/>
            </a:pPr>
            <a:r>
              <a:rPr lang="en-US" sz="2000" dirty="0"/>
              <a:t>For more information on the face to face contact emergency rule and what documentation must be retained refer to the </a:t>
            </a:r>
            <a:r>
              <a:rPr lang="en-US" sz="2000" u="sng" dirty="0">
                <a:hlinkClick r:id="rId2"/>
              </a:rPr>
              <a:t>Open Doors website</a:t>
            </a:r>
            <a:r>
              <a:rPr lang="en-US" sz="2000" dirty="0"/>
              <a:t>. </a:t>
            </a:r>
          </a:p>
          <a:p>
            <a:pPr marL="0" indent="0">
              <a:lnSpc>
                <a:spcPct val="100000"/>
              </a:lnSpc>
              <a:buNone/>
            </a:pPr>
            <a:endParaRPr lang="en-US"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570542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Special Ed Birth to Age 2 Enrollment</a:t>
            </a:r>
            <a:endParaRPr lang="en-US" sz="3500" i="1" dirty="0">
              <a:solidFill>
                <a:schemeClr val="tx2"/>
              </a:solidFill>
            </a:endParaRPr>
          </a:p>
        </p:txBody>
      </p:sp>
      <p:sp>
        <p:nvSpPr>
          <p:cNvPr id="5" name="Content Placeholder 4"/>
          <p:cNvSpPr>
            <a:spLocks noGrp="1"/>
          </p:cNvSpPr>
          <p:nvPr>
            <p:ph idx="1"/>
          </p:nvPr>
        </p:nvSpPr>
        <p:spPr>
          <a:xfrm>
            <a:off x="465498" y="1164360"/>
            <a:ext cx="11344710" cy="1544334"/>
          </a:xfrm>
        </p:spPr>
        <p:txBody>
          <a:bodyPr>
            <a:normAutofit/>
          </a:bodyPr>
          <a:lstStyle/>
          <a:p>
            <a:pPr>
              <a:lnSpc>
                <a:spcPct val="100000"/>
              </a:lnSpc>
              <a:spcBef>
                <a:spcPts val="0"/>
              </a:spcBef>
            </a:pPr>
            <a:r>
              <a:rPr lang="en-US" sz="2200" dirty="0" smtClean="0"/>
              <a:t>OSPI will no longer be providing special </a:t>
            </a:r>
            <a:r>
              <a:rPr lang="en-US" sz="2200" dirty="0" err="1" smtClean="0"/>
              <a:t>ed</a:t>
            </a:r>
            <a:r>
              <a:rPr lang="en-US" sz="2200" dirty="0" smtClean="0"/>
              <a:t> funding for students who are birth to age 2. </a:t>
            </a:r>
          </a:p>
          <a:p>
            <a:pPr>
              <a:lnSpc>
                <a:spcPct val="100000"/>
              </a:lnSpc>
              <a:spcBef>
                <a:spcPts val="0"/>
              </a:spcBef>
            </a:pPr>
            <a:r>
              <a:rPr lang="en-US" sz="2200" dirty="0" smtClean="0"/>
              <a:t>On the P223H, Birth to Age 2 category has been removed.</a:t>
            </a:r>
          </a:p>
          <a:p>
            <a:pPr>
              <a:lnSpc>
                <a:spcPct val="100000"/>
              </a:lnSpc>
              <a:spcBef>
                <a:spcPts val="0"/>
              </a:spcBef>
            </a:pPr>
            <a:r>
              <a:rPr lang="en-US" sz="2200" dirty="0" smtClean="0"/>
              <a:t>Funding will be provided directly to the providers from Department of Children, Youth, and Families (DCYF). </a:t>
            </a:r>
            <a:endParaRPr lang="en-US" sz="22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Title 1"/>
          <p:cNvSpPr txBox="1">
            <a:spLocks/>
          </p:cNvSpPr>
          <p:nvPr/>
        </p:nvSpPr>
        <p:spPr>
          <a:xfrm>
            <a:off x="574767" y="2906918"/>
            <a:ext cx="11122652" cy="104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chemeClr val="tx2"/>
                </a:solidFill>
              </a:rPr>
              <a:t>Two Categories for Special Ed K-21</a:t>
            </a:r>
            <a:endParaRPr lang="en-US" sz="3500" i="1" dirty="0">
              <a:solidFill>
                <a:schemeClr val="tx2"/>
              </a:solidFill>
            </a:endParaRPr>
          </a:p>
        </p:txBody>
      </p:sp>
      <p:sp>
        <p:nvSpPr>
          <p:cNvPr id="8" name="Content Placeholder 4"/>
          <p:cNvSpPr txBox="1">
            <a:spLocks/>
          </p:cNvSpPr>
          <p:nvPr/>
        </p:nvSpPr>
        <p:spPr>
          <a:xfrm>
            <a:off x="463738" y="3680457"/>
            <a:ext cx="11344710" cy="238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dirty="0" smtClean="0"/>
              <a:t>Special Ed funding for K-21 is dependent on the amount of time students spend in a general education setting.  </a:t>
            </a:r>
          </a:p>
          <a:p>
            <a:pPr>
              <a:lnSpc>
                <a:spcPct val="100000"/>
              </a:lnSpc>
              <a:spcBef>
                <a:spcPts val="0"/>
              </a:spcBef>
            </a:pPr>
            <a:r>
              <a:rPr lang="en-US" sz="2200" dirty="0" smtClean="0"/>
              <a:t>The 2 categories are:</a:t>
            </a:r>
          </a:p>
          <a:p>
            <a:pPr marL="517525" lvl="1" indent="-284163">
              <a:lnSpc>
                <a:spcPct val="100000"/>
              </a:lnSpc>
              <a:spcBef>
                <a:spcPts val="0"/>
              </a:spcBef>
              <a:buFont typeface="Courier New" panose="02070309020205020404" pitchFamily="49" charset="0"/>
              <a:buChar char="o"/>
            </a:pPr>
            <a:r>
              <a:rPr lang="en-US" sz="1800" u="heavy" dirty="0" smtClean="0">
                <a:uFill>
                  <a:solidFill>
                    <a:srgbClr val="FBC639"/>
                  </a:solidFill>
                </a:uFill>
              </a:rPr>
              <a:t>Tier 1 K-21</a:t>
            </a:r>
            <a:r>
              <a:rPr lang="en-US" sz="1800" dirty="0" smtClean="0"/>
              <a:t>: For K-21 students who spend 80% or more of their time in a general education setting. Also known as Least Restrictive Environment (LRE) 1.</a:t>
            </a:r>
          </a:p>
          <a:p>
            <a:pPr marL="517525" lvl="1" indent="-284163">
              <a:lnSpc>
                <a:spcPct val="100000"/>
              </a:lnSpc>
              <a:spcBef>
                <a:spcPts val="0"/>
              </a:spcBef>
              <a:buFont typeface="Courier New" panose="02070309020205020404" pitchFamily="49" charset="0"/>
              <a:buChar char="o"/>
            </a:pPr>
            <a:r>
              <a:rPr lang="en-US" sz="1800" u="heavy" dirty="0" smtClean="0">
                <a:uFill>
                  <a:solidFill>
                    <a:srgbClr val="FBC639"/>
                  </a:solidFill>
                </a:uFill>
              </a:rPr>
              <a:t>Other Tier K-21</a:t>
            </a:r>
            <a:r>
              <a:rPr lang="en-US" sz="1800" dirty="0" smtClean="0"/>
              <a:t>: For K-21 students who spend less than 80% of their time in a general education setting.</a:t>
            </a:r>
            <a:endParaRPr lang="en-US" sz="1800" dirty="0"/>
          </a:p>
        </p:txBody>
      </p:sp>
    </p:spTree>
    <p:extLst>
      <p:ext uri="{BB962C8B-B14F-4D97-AF65-F5344CB8AC3E}">
        <p14:creationId xmlns:p14="http://schemas.microsoft.com/office/powerpoint/2010/main" val="415911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Open Doors Headcount Reporting</a:t>
            </a:r>
            <a:endParaRPr lang="en-US" sz="3500" i="1" dirty="0">
              <a:solidFill>
                <a:schemeClr val="tx2"/>
              </a:solidFill>
            </a:endParaRPr>
          </a:p>
        </p:txBody>
      </p:sp>
      <p:sp>
        <p:nvSpPr>
          <p:cNvPr id="5" name="Content Placeholder 4"/>
          <p:cNvSpPr>
            <a:spLocks noGrp="1"/>
          </p:cNvSpPr>
          <p:nvPr>
            <p:ph idx="1"/>
          </p:nvPr>
        </p:nvSpPr>
        <p:spPr>
          <a:xfrm>
            <a:off x="465498" y="1164360"/>
            <a:ext cx="10636698" cy="1544334"/>
          </a:xfrm>
        </p:spPr>
        <p:txBody>
          <a:bodyPr>
            <a:normAutofit/>
          </a:bodyPr>
          <a:lstStyle/>
          <a:p>
            <a:pPr marL="0" indent="0">
              <a:lnSpc>
                <a:spcPct val="100000"/>
              </a:lnSpc>
              <a:spcBef>
                <a:spcPts val="0"/>
              </a:spcBef>
              <a:buNone/>
            </a:pPr>
            <a:r>
              <a:rPr lang="en-US" sz="2200" dirty="0" smtClean="0"/>
              <a:t>When an Open Doors student cannot be claimed for state funding, their headcount should not be reported as an Open Doors HC on the P223.</a:t>
            </a:r>
            <a:endParaRPr lang="en-US" sz="22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227581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366" y="1745352"/>
            <a:ext cx="6754811" cy="1325563"/>
          </a:xfrm>
        </p:spPr>
        <p:txBody>
          <a:bodyPr>
            <a:normAutofit/>
          </a:bodyPr>
          <a:lstStyle/>
          <a:p>
            <a:r>
              <a:rPr lang="en-US" sz="3500" dirty="0" smtClean="0">
                <a:solidFill>
                  <a:schemeClr val="tx2"/>
                </a:solidFill>
              </a:rPr>
              <a:t>Basics of Enrollment Reporting</a:t>
            </a:r>
            <a:endParaRPr lang="en-US" sz="3500" i="1" dirty="0">
              <a:solidFill>
                <a:schemeClr val="tx2"/>
              </a:solidFill>
            </a:endParaRP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569126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Resources for Enrollment Reporting</a:t>
            </a:r>
            <a:endParaRPr lang="en-US" sz="3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284163" lvl="1" indent="-284163">
              <a:lnSpc>
                <a:spcPct val="100000"/>
              </a:lnSpc>
              <a:spcBef>
                <a:spcPts val="0"/>
              </a:spcBef>
            </a:pPr>
            <a:r>
              <a:rPr lang="en-US" sz="2000" u="heavy" dirty="0" smtClean="0">
                <a:uFill>
                  <a:solidFill>
                    <a:srgbClr val="FBC639"/>
                  </a:solidFill>
                </a:uFill>
              </a:rPr>
              <a:t>2020-21 Enrollment Handbook</a:t>
            </a:r>
            <a:r>
              <a:rPr lang="en-US" sz="2000" dirty="0" smtClean="0"/>
              <a:t> should be available before the new school year (moving through the OSPI approval process). </a:t>
            </a:r>
            <a:r>
              <a:rPr lang="en-US" sz="2000" dirty="0"/>
              <a:t>It will be </a:t>
            </a:r>
            <a:r>
              <a:rPr lang="en-US" sz="2000" dirty="0" smtClean="0"/>
              <a:t>available on </a:t>
            </a:r>
            <a:r>
              <a:rPr lang="en-US" sz="2000" dirty="0" smtClean="0">
                <a:hlinkClick r:id="rId2"/>
              </a:rPr>
              <a:t>Enrollment Reporting Instruction website</a:t>
            </a:r>
            <a:r>
              <a:rPr lang="en-US" sz="2000" dirty="0" smtClean="0"/>
              <a:t>. </a:t>
            </a:r>
          </a:p>
          <a:p>
            <a:pPr marL="284163" lvl="1" indent="-284163">
              <a:lnSpc>
                <a:spcPct val="50000"/>
              </a:lnSpc>
              <a:spcBef>
                <a:spcPts val="0"/>
              </a:spcBef>
            </a:pPr>
            <a:endParaRPr lang="en-US" sz="2000" u="heavy" dirty="0" smtClean="0">
              <a:uFill>
                <a:solidFill>
                  <a:srgbClr val="FBC639"/>
                </a:solidFill>
              </a:uFill>
            </a:endParaRPr>
          </a:p>
          <a:p>
            <a:pPr marL="284163" lvl="1" indent="-284163">
              <a:lnSpc>
                <a:spcPct val="100000"/>
              </a:lnSpc>
              <a:spcBef>
                <a:spcPts val="0"/>
              </a:spcBef>
            </a:pPr>
            <a:r>
              <a:rPr lang="en-US" sz="2000" u="heavy" dirty="0" smtClean="0">
                <a:uFill>
                  <a:solidFill>
                    <a:srgbClr val="FBC639"/>
                  </a:solidFill>
                </a:uFill>
              </a:rPr>
              <a:t>Enrollment Reporting Applications User Guide</a:t>
            </a:r>
            <a:r>
              <a:rPr lang="en-US" sz="2000" dirty="0" smtClean="0"/>
              <a:t> also available </a:t>
            </a:r>
            <a:r>
              <a:rPr lang="en-US" sz="2000" dirty="0"/>
              <a:t>on </a:t>
            </a:r>
            <a:r>
              <a:rPr lang="en-US" sz="2000" dirty="0">
                <a:hlinkClick r:id="rId2"/>
              </a:rPr>
              <a:t>Enrollment Reporting Instruction </a:t>
            </a:r>
            <a:r>
              <a:rPr lang="en-US" sz="2000" dirty="0" smtClean="0">
                <a:hlinkClick r:id="rId2"/>
              </a:rPr>
              <a:t>website</a:t>
            </a:r>
            <a:r>
              <a:rPr lang="en-US" sz="2000" dirty="0" smtClean="0"/>
              <a:t> provides instructions on how to navigate: </a:t>
            </a:r>
          </a:p>
          <a:p>
            <a:pPr marL="569913" lvl="2" indent="-285750">
              <a:lnSpc>
                <a:spcPct val="100000"/>
              </a:lnSpc>
              <a:spcBef>
                <a:spcPts val="0"/>
              </a:spcBef>
              <a:buFont typeface="Courier New" panose="02070309020205020404" pitchFamily="49" charset="0"/>
              <a:buChar char="o"/>
            </a:pPr>
            <a:r>
              <a:rPr lang="en-US" sz="1800" dirty="0" smtClean="0"/>
              <a:t>NEW Enrollment (P223/P223H) application</a:t>
            </a:r>
          </a:p>
          <a:p>
            <a:pPr marL="569913" lvl="2" indent="-285750">
              <a:lnSpc>
                <a:spcPct val="100000"/>
              </a:lnSpc>
              <a:spcBef>
                <a:spcPts val="0"/>
              </a:spcBef>
              <a:buFont typeface="Courier New" panose="02070309020205020404" pitchFamily="49" charset="0"/>
              <a:buChar char="o"/>
            </a:pPr>
            <a:r>
              <a:rPr lang="en-US" sz="1800" dirty="0" smtClean="0"/>
              <a:t>K-3 Class Size application - </a:t>
            </a:r>
            <a:r>
              <a:rPr lang="en-US" sz="1800" i="1" dirty="0">
                <a:solidFill>
                  <a:srgbClr val="C00000"/>
                </a:solidFill>
              </a:rPr>
              <a:t>temporarily suspended for the 2020-21 school year</a:t>
            </a:r>
            <a:endParaRPr lang="en-US" sz="1800" dirty="0" smtClean="0"/>
          </a:p>
          <a:p>
            <a:pPr marL="569913" lvl="2" indent="-285750">
              <a:lnSpc>
                <a:spcPct val="100000"/>
              </a:lnSpc>
              <a:spcBef>
                <a:spcPts val="0"/>
              </a:spcBef>
              <a:buFont typeface="Courier New" panose="02070309020205020404" pitchFamily="49" charset="0"/>
              <a:buChar char="o"/>
            </a:pPr>
            <a:r>
              <a:rPr lang="en-US" sz="1800" dirty="0" smtClean="0"/>
              <a:t>SAFS ALE application</a:t>
            </a:r>
            <a:endParaRPr lang="en-US" sz="1800" dirty="0"/>
          </a:p>
          <a:p>
            <a:pPr>
              <a:lnSpc>
                <a:spcPct val="100000"/>
              </a:lnSpc>
            </a:pPr>
            <a:r>
              <a:rPr lang="en-US" sz="2000" dirty="0" smtClean="0"/>
              <a:t>ESD enrollment contact</a:t>
            </a:r>
          </a:p>
          <a:p>
            <a:pPr>
              <a:lnSpc>
                <a:spcPct val="100000"/>
              </a:lnSpc>
            </a:pPr>
            <a:r>
              <a:rPr lang="en-US" sz="2000" dirty="0" smtClean="0"/>
              <a:t>Rules regarding enrollment found in WAC 392-121-106 through -188.</a:t>
            </a:r>
          </a:p>
          <a:p>
            <a:pPr>
              <a:lnSpc>
                <a:spcPct val="100000"/>
              </a:lnSpc>
            </a:pPr>
            <a:r>
              <a:rPr lang="en-US" sz="2000" dirty="0" smtClean="0"/>
              <a:t>Becky McLean, OSPI</a:t>
            </a:r>
          </a:p>
          <a:p>
            <a:pPr marL="569913" lvl="1" indent="-336550">
              <a:lnSpc>
                <a:spcPct val="100000"/>
              </a:lnSpc>
              <a:spcBef>
                <a:spcPts val="0"/>
              </a:spcBef>
              <a:buFont typeface="Courier New" panose="02070309020205020404" pitchFamily="49" charset="0"/>
              <a:buChar char="o"/>
            </a:pPr>
            <a:r>
              <a:rPr lang="en-US" sz="1800" dirty="0" smtClean="0"/>
              <a:t>360-725-6306</a:t>
            </a:r>
          </a:p>
          <a:p>
            <a:pPr marL="569913" lvl="1" indent="-336550">
              <a:lnSpc>
                <a:spcPct val="100000"/>
              </a:lnSpc>
              <a:spcBef>
                <a:spcPts val="0"/>
              </a:spcBef>
              <a:buFont typeface="Courier New" panose="02070309020205020404" pitchFamily="49" charset="0"/>
              <a:buChar char="o"/>
            </a:pPr>
            <a:r>
              <a:rPr lang="en-US" sz="1800" dirty="0"/>
              <a:t>b</a:t>
            </a:r>
            <a:r>
              <a:rPr lang="en-US" sz="1800" dirty="0" smtClean="0"/>
              <a:t>ecky.mclean@k12.wa.us</a:t>
            </a:r>
            <a:endParaRPr lang="en-US" sz="18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38443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3750-6997-424A-8711-2116C7F67178}"/>
              </a:ext>
            </a:extLst>
          </p:cNvPr>
          <p:cNvSpPr>
            <a:spLocks noGrp="1"/>
          </p:cNvSpPr>
          <p:nvPr>
            <p:ph type="title"/>
          </p:nvPr>
        </p:nvSpPr>
        <p:spPr/>
        <p:txBody>
          <a:bodyPr/>
          <a:lstStyle/>
          <a:p>
            <a:r>
              <a:rPr lang="en-US" dirty="0" smtClean="0"/>
              <a:t>Agenda</a:t>
            </a:r>
            <a:endParaRPr lang="en-US" dirty="0"/>
          </a:p>
        </p:txBody>
      </p:sp>
      <p:sp>
        <p:nvSpPr>
          <p:cNvPr id="3" name="Content Placeholder 2">
            <a:extLst>
              <a:ext uri="{FF2B5EF4-FFF2-40B4-BE49-F238E27FC236}">
                <a16:creationId xmlns:a16="http://schemas.microsoft.com/office/drawing/2014/main" id="{C5A3DD80-A609-4BEF-AB93-116F98FF35A6}"/>
              </a:ext>
            </a:extLst>
          </p:cNvPr>
          <p:cNvSpPr>
            <a:spLocks noGrp="1"/>
          </p:cNvSpPr>
          <p:nvPr>
            <p:ph idx="1"/>
          </p:nvPr>
        </p:nvSpPr>
        <p:spPr>
          <a:xfrm>
            <a:off x="838200" y="1446062"/>
            <a:ext cx="10515600" cy="4540670"/>
          </a:xfrm>
        </p:spPr>
        <p:txBody>
          <a:bodyPr>
            <a:normAutofit/>
          </a:bodyPr>
          <a:lstStyle/>
          <a:p>
            <a:r>
              <a:rPr lang="en-US" sz="2500" dirty="0" smtClean="0"/>
              <a:t>Changes for the 2020-21 School Year</a:t>
            </a:r>
          </a:p>
          <a:p>
            <a:pPr marL="569913" indent="-336550">
              <a:buFont typeface="Courier New" panose="02070309020205020404" pitchFamily="49" charset="0"/>
              <a:buChar char="o"/>
            </a:pPr>
            <a:r>
              <a:rPr lang="en-US" sz="2200" dirty="0" smtClean="0"/>
              <a:t>Claiming </a:t>
            </a:r>
            <a:r>
              <a:rPr lang="en-US" sz="2200" dirty="0"/>
              <a:t>Enrollment as Schools Reopen for the 2020–21 School Year</a:t>
            </a:r>
          </a:p>
          <a:p>
            <a:pPr marL="569913" indent="-336550">
              <a:buFont typeface="Courier New" panose="02070309020205020404" pitchFamily="49" charset="0"/>
              <a:buChar char="o"/>
            </a:pPr>
            <a:r>
              <a:rPr lang="en-US" sz="2200" dirty="0"/>
              <a:t>Special Education Birth to Age 2 Enrollment</a:t>
            </a:r>
          </a:p>
          <a:p>
            <a:pPr marL="569913" indent="-336550">
              <a:buFont typeface="Courier New" panose="02070309020205020404" pitchFamily="49" charset="0"/>
              <a:buChar char="o"/>
            </a:pPr>
            <a:r>
              <a:rPr lang="en-US" sz="2200" dirty="0"/>
              <a:t>Two Categories for Special Education Kindergarten to Age 21</a:t>
            </a:r>
          </a:p>
          <a:p>
            <a:pPr marL="569913" indent="-336550">
              <a:buFont typeface="Courier New" panose="02070309020205020404" pitchFamily="49" charset="0"/>
              <a:buChar char="o"/>
            </a:pPr>
            <a:r>
              <a:rPr lang="en-US" sz="2200" dirty="0"/>
              <a:t>Open Doors Headcount Reporting</a:t>
            </a:r>
          </a:p>
          <a:p>
            <a:r>
              <a:rPr lang="en-US" sz="2500" dirty="0" smtClean="0"/>
              <a:t>Basics of Enrollment Reporting</a:t>
            </a:r>
            <a:endParaRPr lang="en-US" sz="2500" dirty="0"/>
          </a:p>
        </p:txBody>
      </p:sp>
      <p:sp>
        <p:nvSpPr>
          <p:cNvPr id="4" name="Footer Placeholder 3">
            <a:extLst>
              <a:ext uri="{FF2B5EF4-FFF2-40B4-BE49-F238E27FC236}">
                <a16:creationId xmlns:a16="http://schemas.microsoft.com/office/drawing/2014/main" id="{2733ECF0-5847-490E-AC01-9E004F97B9AB}"/>
              </a:ext>
            </a:extLst>
          </p:cNvPr>
          <p:cNvSpPr>
            <a:spLocks noGrp="1"/>
          </p:cNvSpPr>
          <p:nvPr>
            <p:ph type="ftr" sz="quarter" idx="3"/>
          </p:nvPr>
        </p:nvSpPr>
        <p:spPr>
          <a:xfrm>
            <a:off x="4318347" y="6253532"/>
            <a:ext cx="58175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0403D"/>
                </a:solidFill>
                <a:effectLst/>
                <a:uLnTx/>
                <a:uFillTx/>
                <a:latin typeface="Segoe UI"/>
                <a:ea typeface="+mn-ea"/>
                <a:cs typeface="+mn-cs"/>
              </a:rPr>
              <a:t>Enrollment Reporting for the 2020-21 School Year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noProof="0" dirty="0" smtClean="0">
                <a:latin typeface="Segoe UI"/>
              </a:rPr>
              <a:t>August 2020 ESD Training</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040422BB-4F04-4F6C-886C-5858BA10B63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63331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Why is Enrollment Reporting Important?</a:t>
            </a:r>
            <a:endParaRPr lang="en-US" sz="3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344488" indent="-344488"/>
            <a:r>
              <a:rPr lang="en-US" sz="2200" dirty="0"/>
              <a:t>Monthly enrollment drives school funding.</a:t>
            </a:r>
          </a:p>
          <a:p>
            <a:pPr marL="344488" indent="-344488"/>
            <a:r>
              <a:rPr lang="en-US" sz="2200" dirty="0"/>
              <a:t>How enrollment is reported can affect district’s funding.</a:t>
            </a:r>
          </a:p>
          <a:p>
            <a:pPr marL="344488" indent="-344488"/>
            <a:r>
              <a:rPr lang="en-US" sz="2200" dirty="0"/>
              <a:t>Mistakes in reporting can result in audit findings.</a:t>
            </a:r>
          </a:p>
          <a:p>
            <a:pPr marL="344488" indent="-344488"/>
            <a:r>
              <a:rPr lang="en-US" sz="2200" dirty="0"/>
              <a:t>Data used for forecasting future enrollment and the state’s funding obligations.</a:t>
            </a:r>
          </a:p>
          <a:p>
            <a:pPr marL="344488" indent="-344488"/>
            <a:r>
              <a:rPr lang="en-US" sz="2200" dirty="0"/>
              <a:t>High interest area with the public and Legislature.</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28158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2019-20 State Summary Average Per Funding Levels as of July 2020</a:t>
            </a:r>
            <a:endParaRPr lang="en-US" sz="3500" i="1" dirty="0">
              <a:solidFill>
                <a:schemeClr val="tx2"/>
              </a:solidFill>
            </a:endParaRPr>
          </a:p>
        </p:txBody>
      </p:sp>
      <p:graphicFrame>
        <p:nvGraphicFramePr>
          <p:cNvPr id="3" name="Content Placeholder 2" descr="Annual allocation" title="Annual allocation"/>
          <p:cNvGraphicFramePr>
            <a:graphicFrameLocks noGrp="1"/>
          </p:cNvGraphicFramePr>
          <p:nvPr>
            <p:ph idx="1"/>
            <p:extLst>
              <p:ext uri="{D42A27DB-BD31-4B8C-83A1-F6EECF244321}">
                <p14:modId xmlns:p14="http://schemas.microsoft.com/office/powerpoint/2010/main" val="3670134272"/>
              </p:ext>
            </p:extLst>
          </p:nvPr>
        </p:nvGraphicFramePr>
        <p:xfrm>
          <a:off x="1672836" y="1733161"/>
          <a:ext cx="7620000" cy="2966720"/>
        </p:xfrm>
        <a:graphic>
          <a:graphicData uri="http://schemas.openxmlformats.org/drawingml/2006/table">
            <a:tbl>
              <a:tblPr firstRow="1" bandRow="1">
                <a:tableStyleId>{5202B0CA-FC54-4496-8BCA-5EF66A818D29}</a:tableStyleId>
              </a:tblPr>
              <a:tblGrid>
                <a:gridCol w="2529840">
                  <a:extLst>
                    <a:ext uri="{9D8B030D-6E8A-4147-A177-3AD203B41FA5}">
                      <a16:colId xmlns:a16="http://schemas.microsoft.com/office/drawing/2014/main" val="2689801620"/>
                    </a:ext>
                  </a:extLst>
                </a:gridCol>
                <a:gridCol w="2529840">
                  <a:extLst>
                    <a:ext uri="{9D8B030D-6E8A-4147-A177-3AD203B41FA5}">
                      <a16:colId xmlns:a16="http://schemas.microsoft.com/office/drawing/2014/main" val="12713168"/>
                    </a:ext>
                  </a:extLst>
                </a:gridCol>
                <a:gridCol w="2560320">
                  <a:extLst>
                    <a:ext uri="{9D8B030D-6E8A-4147-A177-3AD203B41FA5}">
                      <a16:colId xmlns:a16="http://schemas.microsoft.com/office/drawing/2014/main" val="1034703106"/>
                    </a:ext>
                  </a:extLst>
                </a:gridCol>
              </a:tblGrid>
              <a:tr h="370840">
                <a:tc>
                  <a:txBody>
                    <a:bodyPr/>
                    <a:lstStyle/>
                    <a:p>
                      <a:endParaRPr lang="en-US" dirty="0"/>
                    </a:p>
                  </a:txBody>
                  <a:tcPr/>
                </a:tc>
                <a:tc>
                  <a:txBody>
                    <a:bodyPr/>
                    <a:lstStyle/>
                    <a:p>
                      <a:pPr algn="ctr"/>
                      <a:r>
                        <a:rPr lang="en-US" dirty="0" smtClean="0"/>
                        <a:t>Annual Allocation</a:t>
                      </a:r>
                      <a:endParaRPr lang="en-US" dirty="0"/>
                    </a:p>
                  </a:txBody>
                  <a:tcPr/>
                </a:tc>
                <a:tc>
                  <a:txBody>
                    <a:bodyPr/>
                    <a:lstStyle/>
                    <a:p>
                      <a:endParaRPr lang="en-US" dirty="0"/>
                    </a:p>
                  </a:txBody>
                  <a:tcPr/>
                </a:tc>
                <a:extLst>
                  <a:ext uri="{0D108BD9-81ED-4DB2-BD59-A6C34878D82A}">
                    <a16:rowId xmlns:a16="http://schemas.microsoft.com/office/drawing/2014/main" val="2617160630"/>
                  </a:ext>
                </a:extLst>
              </a:tr>
              <a:tr h="370840">
                <a:tc>
                  <a:txBody>
                    <a:bodyPr/>
                    <a:lstStyle/>
                    <a:p>
                      <a:r>
                        <a:rPr lang="en-US" dirty="0" smtClean="0"/>
                        <a:t>Basic Education</a:t>
                      </a:r>
                      <a:endParaRPr lang="en-US" dirty="0"/>
                    </a:p>
                  </a:txBody>
                  <a:tcPr/>
                </a:tc>
                <a:tc>
                  <a:txBody>
                    <a:bodyPr/>
                    <a:lstStyle/>
                    <a:p>
                      <a:pPr algn="ctr"/>
                      <a:r>
                        <a:rPr lang="en-US" dirty="0" smtClean="0"/>
                        <a:t>$9,155</a:t>
                      </a:r>
                      <a:endParaRPr lang="en-US" dirty="0"/>
                    </a:p>
                  </a:txBody>
                  <a:tcPr/>
                </a:tc>
                <a:tc>
                  <a:txBody>
                    <a:bodyPr/>
                    <a:lstStyle/>
                    <a:p>
                      <a:r>
                        <a:rPr lang="en-US" dirty="0" smtClean="0"/>
                        <a:t>Per AAFTE</a:t>
                      </a:r>
                      <a:endParaRPr lang="en-US" dirty="0"/>
                    </a:p>
                  </a:txBody>
                  <a:tcPr/>
                </a:tc>
                <a:extLst>
                  <a:ext uri="{0D108BD9-81ED-4DB2-BD59-A6C34878D82A}">
                    <a16:rowId xmlns:a16="http://schemas.microsoft.com/office/drawing/2014/main" val="491657926"/>
                  </a:ext>
                </a:extLst>
              </a:tr>
              <a:tr h="370840">
                <a:tc>
                  <a:txBody>
                    <a:bodyPr/>
                    <a:lstStyle/>
                    <a:p>
                      <a:r>
                        <a:rPr lang="en-US" dirty="0" smtClean="0"/>
                        <a:t>Special Education</a:t>
                      </a:r>
                      <a:endParaRPr lang="en-US" dirty="0"/>
                    </a:p>
                  </a:txBody>
                  <a:tcPr/>
                </a:tc>
                <a:tc>
                  <a:txBody>
                    <a:bodyPr/>
                    <a:lstStyle/>
                    <a:p>
                      <a:pPr algn="ctr"/>
                      <a:r>
                        <a:rPr lang="en-US" dirty="0" smtClean="0"/>
                        <a:t>$8,700</a:t>
                      </a:r>
                      <a:endParaRPr lang="en-US" dirty="0"/>
                    </a:p>
                  </a:txBody>
                  <a:tcPr/>
                </a:tc>
                <a:tc>
                  <a:txBody>
                    <a:bodyPr/>
                    <a:lstStyle/>
                    <a:p>
                      <a:r>
                        <a:rPr lang="en-US" dirty="0" smtClean="0"/>
                        <a:t>Per Average Headcount</a:t>
                      </a:r>
                      <a:endParaRPr lang="en-US" dirty="0"/>
                    </a:p>
                  </a:txBody>
                  <a:tcPr/>
                </a:tc>
                <a:extLst>
                  <a:ext uri="{0D108BD9-81ED-4DB2-BD59-A6C34878D82A}">
                    <a16:rowId xmlns:a16="http://schemas.microsoft.com/office/drawing/2014/main" val="2367463082"/>
                  </a:ext>
                </a:extLst>
              </a:tr>
              <a:tr h="370840">
                <a:tc>
                  <a:txBody>
                    <a:bodyPr/>
                    <a:lstStyle/>
                    <a:p>
                      <a:r>
                        <a:rPr lang="en-US" dirty="0" smtClean="0"/>
                        <a:t>Enhanced</a:t>
                      </a:r>
                      <a:r>
                        <a:rPr lang="en-US" baseline="0" dirty="0" smtClean="0"/>
                        <a:t> MS CTE</a:t>
                      </a:r>
                      <a:endParaRPr lang="en-US" dirty="0"/>
                    </a:p>
                  </a:txBody>
                  <a:tcPr/>
                </a:tc>
                <a:tc>
                  <a:txBody>
                    <a:bodyPr/>
                    <a:lstStyle/>
                    <a:p>
                      <a:pPr algn="ctr"/>
                      <a:r>
                        <a:rPr lang="en-US" dirty="0" smtClean="0"/>
                        <a:t>$1,159</a:t>
                      </a:r>
                      <a:endParaRPr lang="en-US" dirty="0"/>
                    </a:p>
                  </a:txBody>
                  <a:tcPr/>
                </a:tc>
                <a:tc>
                  <a:txBody>
                    <a:bodyPr/>
                    <a:lstStyle/>
                    <a:p>
                      <a:r>
                        <a:rPr lang="en-US" dirty="0" smtClean="0"/>
                        <a:t>Per AAFTE</a:t>
                      </a:r>
                      <a:endParaRPr lang="en-US" dirty="0"/>
                    </a:p>
                  </a:txBody>
                  <a:tcPr/>
                </a:tc>
                <a:extLst>
                  <a:ext uri="{0D108BD9-81ED-4DB2-BD59-A6C34878D82A}">
                    <a16:rowId xmlns:a16="http://schemas.microsoft.com/office/drawing/2014/main" val="2539030769"/>
                  </a:ext>
                </a:extLst>
              </a:tr>
              <a:tr h="370840">
                <a:tc>
                  <a:txBody>
                    <a:bodyPr/>
                    <a:lstStyle/>
                    <a:p>
                      <a:r>
                        <a:rPr lang="en-US" dirty="0" smtClean="0"/>
                        <a:t>Enhanced HS CTE</a:t>
                      </a:r>
                      <a:endParaRPr lang="en-US" dirty="0"/>
                    </a:p>
                  </a:txBody>
                  <a:tcPr/>
                </a:tc>
                <a:tc>
                  <a:txBody>
                    <a:bodyPr/>
                    <a:lstStyle/>
                    <a:p>
                      <a:pPr algn="ctr"/>
                      <a:r>
                        <a:rPr lang="en-US" dirty="0" smtClean="0"/>
                        <a:t>$1,164</a:t>
                      </a:r>
                      <a:endParaRPr lang="en-US" dirty="0"/>
                    </a:p>
                  </a:txBody>
                  <a:tcPr/>
                </a:tc>
                <a:tc>
                  <a:txBody>
                    <a:bodyPr/>
                    <a:lstStyle/>
                    <a:p>
                      <a:r>
                        <a:rPr lang="en-US" dirty="0" smtClean="0"/>
                        <a:t>Per AAFTE</a:t>
                      </a:r>
                      <a:endParaRPr lang="en-US" dirty="0"/>
                    </a:p>
                  </a:txBody>
                  <a:tcPr/>
                </a:tc>
                <a:extLst>
                  <a:ext uri="{0D108BD9-81ED-4DB2-BD59-A6C34878D82A}">
                    <a16:rowId xmlns:a16="http://schemas.microsoft.com/office/drawing/2014/main" val="2390081689"/>
                  </a:ext>
                </a:extLst>
              </a:tr>
              <a:tr h="370840">
                <a:tc>
                  <a:txBody>
                    <a:bodyPr/>
                    <a:lstStyle/>
                    <a:p>
                      <a:r>
                        <a:rPr lang="en-US" dirty="0" smtClean="0"/>
                        <a:t>Enhanced Skill Center</a:t>
                      </a:r>
                      <a:endParaRPr lang="en-US" dirty="0"/>
                    </a:p>
                  </a:txBody>
                  <a:tcPr/>
                </a:tc>
                <a:tc>
                  <a:txBody>
                    <a:bodyPr/>
                    <a:lstStyle/>
                    <a:p>
                      <a:pPr algn="ctr"/>
                      <a:r>
                        <a:rPr lang="en-US" dirty="0" smtClean="0"/>
                        <a:t>$2,011</a:t>
                      </a:r>
                      <a:endParaRPr lang="en-US" dirty="0"/>
                    </a:p>
                  </a:txBody>
                  <a:tcPr/>
                </a:tc>
                <a:tc>
                  <a:txBody>
                    <a:bodyPr/>
                    <a:lstStyle/>
                    <a:p>
                      <a:r>
                        <a:rPr lang="en-US" dirty="0" smtClean="0"/>
                        <a:t>Per</a:t>
                      </a:r>
                      <a:r>
                        <a:rPr lang="en-US" baseline="0" dirty="0" smtClean="0"/>
                        <a:t> AAFTE</a:t>
                      </a:r>
                      <a:endParaRPr lang="en-US" dirty="0"/>
                    </a:p>
                  </a:txBody>
                  <a:tcPr/>
                </a:tc>
                <a:extLst>
                  <a:ext uri="{0D108BD9-81ED-4DB2-BD59-A6C34878D82A}">
                    <a16:rowId xmlns:a16="http://schemas.microsoft.com/office/drawing/2014/main" val="684893405"/>
                  </a:ext>
                </a:extLst>
              </a:tr>
              <a:tr h="370840">
                <a:tc>
                  <a:txBody>
                    <a:bodyPr/>
                    <a:lstStyle/>
                    <a:p>
                      <a:r>
                        <a:rPr lang="en-US" dirty="0" smtClean="0"/>
                        <a:t>TBIP</a:t>
                      </a:r>
                      <a:endParaRPr lang="en-US" dirty="0"/>
                    </a:p>
                  </a:txBody>
                  <a:tcPr/>
                </a:tc>
                <a:tc>
                  <a:txBody>
                    <a:bodyPr/>
                    <a:lstStyle/>
                    <a:p>
                      <a:pPr algn="ctr"/>
                      <a:r>
                        <a:rPr lang="en-US" dirty="0" smtClean="0"/>
                        <a:t>$1,497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 Average Headcount</a:t>
                      </a:r>
                    </a:p>
                  </a:txBody>
                  <a:tcPr/>
                </a:tc>
                <a:extLst>
                  <a:ext uri="{0D108BD9-81ED-4DB2-BD59-A6C34878D82A}">
                    <a16:rowId xmlns:a16="http://schemas.microsoft.com/office/drawing/2014/main" val="180597419"/>
                  </a:ext>
                </a:extLst>
              </a:tr>
              <a:tr h="370840">
                <a:tc>
                  <a:txBody>
                    <a:bodyPr/>
                    <a:lstStyle/>
                    <a:p>
                      <a:r>
                        <a:rPr lang="en-US" dirty="0" smtClean="0"/>
                        <a:t>Exited TBIP</a:t>
                      </a:r>
                      <a:endParaRPr lang="en-US" dirty="0"/>
                    </a:p>
                  </a:txBody>
                  <a:tcPr/>
                </a:tc>
                <a:tc>
                  <a:txBody>
                    <a:bodyPr/>
                    <a:lstStyle/>
                    <a:p>
                      <a:pPr algn="ctr"/>
                      <a:r>
                        <a:rPr lang="en-US" dirty="0" smtClean="0"/>
                        <a:t>$830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 Average Headcount</a:t>
                      </a:r>
                    </a:p>
                  </a:txBody>
                  <a:tcPr/>
                </a:tc>
                <a:extLst>
                  <a:ext uri="{0D108BD9-81ED-4DB2-BD59-A6C34878D82A}">
                    <a16:rowId xmlns:a16="http://schemas.microsoft.com/office/drawing/2014/main" val="2320373071"/>
                  </a:ext>
                </a:extLst>
              </a:tr>
            </a:tbl>
          </a:graphicData>
        </a:graphic>
      </p:graphicFrame>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53833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Enrolled Student</a:t>
            </a:r>
            <a:endParaRPr lang="en-US" sz="3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514350" indent="-363538"/>
            <a:r>
              <a:rPr lang="en-US" sz="2200" dirty="0"/>
              <a:t>Resident of district or attending pursuant to:</a:t>
            </a:r>
          </a:p>
          <a:p>
            <a:pPr marL="857250" lvl="1" indent="-342900">
              <a:buFont typeface="Courier New" panose="02070309020205020404" pitchFamily="49" charset="0"/>
              <a:buChar char="o"/>
              <a:tabLst>
                <a:tab pos="857250" algn="l"/>
              </a:tabLst>
            </a:pPr>
            <a:r>
              <a:rPr lang="en-US" sz="2000" dirty="0"/>
              <a:t>Choice transfer</a:t>
            </a:r>
          </a:p>
          <a:p>
            <a:pPr marL="857250" lvl="1" indent="-342900">
              <a:buFont typeface="Courier New" panose="02070309020205020404" pitchFamily="49" charset="0"/>
              <a:buChar char="o"/>
              <a:tabLst>
                <a:tab pos="857250" algn="l"/>
              </a:tabLst>
            </a:pPr>
            <a:r>
              <a:rPr lang="en-US" sz="2000" dirty="0"/>
              <a:t>Interdistrict agreement</a:t>
            </a:r>
          </a:p>
          <a:p>
            <a:pPr marL="514350" lvl="1" indent="-363538"/>
            <a:r>
              <a:rPr lang="en-US" sz="2200" dirty="0">
                <a:uFill>
                  <a:solidFill>
                    <a:schemeClr val="accent6">
                      <a:lumMod val="75000"/>
                    </a:schemeClr>
                  </a:solidFill>
                </a:uFill>
              </a:rPr>
              <a:t>Under 21 years of age before September 1st for the new school year.</a:t>
            </a:r>
          </a:p>
          <a:p>
            <a:pPr marL="514350" lvl="1" indent="-363538"/>
            <a:r>
              <a:rPr lang="en-US" sz="2200" dirty="0"/>
              <a:t>Enrolled on or before the monthly count day.</a:t>
            </a:r>
          </a:p>
          <a:p>
            <a:pPr marL="514350" lvl="1" indent="-363538"/>
            <a:r>
              <a:rPr lang="en-US" sz="2200" dirty="0"/>
              <a:t>Participated in a course of study on or before the monthly count day.</a:t>
            </a:r>
          </a:p>
          <a:p>
            <a:pPr marL="514350" lvl="1" indent="-363538"/>
            <a:r>
              <a:rPr lang="en-US" sz="2200" dirty="0"/>
              <a:t>Does not meet any enrollment exclusions.</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54791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Count Day</a:t>
            </a:r>
            <a:endParaRPr lang="en-US" sz="3500" i="1" dirty="0">
              <a:solidFill>
                <a:schemeClr val="tx2"/>
              </a:solidFill>
            </a:endParaRPr>
          </a:p>
        </p:txBody>
      </p:sp>
      <p:sp>
        <p:nvSpPr>
          <p:cNvPr id="5" name="Content Placeholder 4"/>
          <p:cNvSpPr>
            <a:spLocks noGrp="1"/>
          </p:cNvSpPr>
          <p:nvPr>
            <p:ph idx="1"/>
          </p:nvPr>
        </p:nvSpPr>
        <p:spPr>
          <a:xfrm>
            <a:off x="465498" y="1259251"/>
            <a:ext cx="11344710" cy="4890880"/>
          </a:xfrm>
        </p:spPr>
        <p:txBody>
          <a:bodyPr>
            <a:normAutofit fontScale="92500"/>
          </a:bodyPr>
          <a:lstStyle/>
          <a:p>
            <a:pPr marL="284163" indent="-284163">
              <a:lnSpc>
                <a:spcPct val="120000"/>
              </a:lnSpc>
              <a:spcBef>
                <a:spcPts val="0"/>
              </a:spcBef>
              <a:spcAft>
                <a:spcPts val="0"/>
              </a:spcAft>
            </a:pPr>
            <a:r>
              <a:rPr lang="en-US" sz="2400" dirty="0"/>
              <a:t>A Snapshot.</a:t>
            </a:r>
          </a:p>
          <a:p>
            <a:pPr marL="284163" indent="-284163">
              <a:lnSpc>
                <a:spcPct val="120000"/>
              </a:lnSpc>
              <a:spcBef>
                <a:spcPts val="0"/>
              </a:spcBef>
              <a:spcAft>
                <a:spcPts val="0"/>
              </a:spcAft>
            </a:pPr>
            <a:r>
              <a:rPr lang="en-US" sz="2400" dirty="0"/>
              <a:t>Count date is:</a:t>
            </a:r>
          </a:p>
          <a:p>
            <a:pPr marL="628650" lvl="1" indent="-342900">
              <a:lnSpc>
                <a:spcPct val="120000"/>
              </a:lnSpc>
              <a:spcBef>
                <a:spcPts val="0"/>
              </a:spcBef>
              <a:buFont typeface="Courier New" panose="02070309020205020404" pitchFamily="49" charset="0"/>
              <a:buChar char="o"/>
            </a:pPr>
            <a:r>
              <a:rPr lang="en-US" sz="2200" dirty="0"/>
              <a:t>4th school day in September.</a:t>
            </a:r>
          </a:p>
          <a:p>
            <a:pPr marL="628650" lvl="1" indent="-342900">
              <a:lnSpc>
                <a:spcPct val="120000"/>
              </a:lnSpc>
              <a:spcBef>
                <a:spcPts val="0"/>
              </a:spcBef>
              <a:buFont typeface="Courier New" panose="02070309020205020404" pitchFamily="49" charset="0"/>
              <a:buChar char="o"/>
            </a:pPr>
            <a:r>
              <a:rPr lang="en-US" sz="2200" dirty="0"/>
              <a:t>1st school day of October through June. For Open Doors (OD) programs, July and August.</a:t>
            </a:r>
          </a:p>
          <a:p>
            <a:pPr marL="628650" lvl="1" indent="-342900">
              <a:lnSpc>
                <a:spcPct val="120000"/>
              </a:lnSpc>
              <a:spcBef>
                <a:spcPts val="0"/>
              </a:spcBef>
              <a:buFont typeface="Courier New" panose="02070309020205020404" pitchFamily="49" charset="0"/>
              <a:buChar char="o"/>
            </a:pPr>
            <a:r>
              <a:rPr lang="en-US" sz="2200" dirty="0"/>
              <a:t>Running Start is 1st school day of October through June.</a:t>
            </a:r>
          </a:p>
          <a:p>
            <a:pPr marL="628650" lvl="1" indent="-342900">
              <a:lnSpc>
                <a:spcPct val="120000"/>
              </a:lnSpc>
              <a:spcBef>
                <a:spcPts val="0"/>
              </a:spcBef>
              <a:buFont typeface="Courier New" panose="02070309020205020404" pitchFamily="49" charset="0"/>
              <a:buChar char="o"/>
            </a:pPr>
            <a:r>
              <a:rPr lang="en-US" sz="2200" dirty="0"/>
              <a:t>For </a:t>
            </a:r>
            <a:r>
              <a:rPr lang="en-US" sz="2200" dirty="0" err="1"/>
              <a:t>WAKids</a:t>
            </a:r>
            <a:r>
              <a:rPr lang="en-US" sz="2200" dirty="0"/>
              <a:t>, there are two options:</a:t>
            </a:r>
          </a:p>
          <a:p>
            <a:pPr marL="974725" lvl="2" indent="-344488">
              <a:lnSpc>
                <a:spcPct val="120000"/>
              </a:lnSpc>
              <a:spcBef>
                <a:spcPts val="0"/>
              </a:spcBef>
              <a:spcAft>
                <a:spcPts val="0"/>
              </a:spcAft>
              <a:buFont typeface="Wingdings" panose="05000000000000000000" pitchFamily="2" charset="2"/>
              <a:buChar char="§"/>
            </a:pPr>
            <a:r>
              <a:rPr lang="en-US" sz="1900" dirty="0"/>
              <a:t>Count the parent/teacher/student conference days.</a:t>
            </a:r>
          </a:p>
          <a:p>
            <a:pPr marL="974725" lvl="2" indent="-344488">
              <a:lnSpc>
                <a:spcPct val="120000"/>
              </a:lnSpc>
              <a:spcBef>
                <a:spcPts val="0"/>
              </a:spcBef>
              <a:spcAft>
                <a:spcPts val="0"/>
              </a:spcAft>
              <a:buFont typeface="Wingdings" panose="05000000000000000000" pitchFamily="2" charset="2"/>
              <a:buChar char="§"/>
            </a:pPr>
            <a:r>
              <a:rPr lang="en-US" sz="1900" dirty="0"/>
              <a:t>Count the first four days of actual FDK classes.</a:t>
            </a:r>
          </a:p>
          <a:p>
            <a:pPr marL="628650" lvl="1" indent="-342900">
              <a:lnSpc>
                <a:spcPct val="120000"/>
              </a:lnSpc>
              <a:spcBef>
                <a:spcPts val="0"/>
              </a:spcBef>
              <a:buFont typeface="Courier New" panose="02070309020205020404" pitchFamily="49" charset="0"/>
              <a:buChar char="o"/>
            </a:pPr>
            <a:r>
              <a:rPr lang="en-US" sz="2200" dirty="0"/>
              <a:t>For schools or programs that end before June and for seniors that graduate before June, the last school day in May can be the June count day, provided a published school/program calendar reflects the last school day is in May.</a:t>
            </a:r>
          </a:p>
          <a:p>
            <a:pPr marL="284163" lvl="1" indent="-284163">
              <a:lnSpc>
                <a:spcPct val="120000"/>
              </a:lnSpc>
              <a:spcBef>
                <a:spcPts val="0"/>
              </a:spcBef>
              <a:spcAft>
                <a:spcPts val="0"/>
              </a:spcAft>
            </a:pPr>
            <a:r>
              <a:rPr lang="en-US" dirty="0"/>
              <a:t>Count date can be determined by an individual school or grade’s start date or calendar.</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18136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Enrollment Exclusions</a:t>
            </a:r>
            <a:endParaRPr lang="en-US" sz="3500" i="1" dirty="0">
              <a:solidFill>
                <a:schemeClr val="tx2"/>
              </a:solidFill>
            </a:endParaRPr>
          </a:p>
        </p:txBody>
      </p:sp>
      <p:sp>
        <p:nvSpPr>
          <p:cNvPr id="5" name="Content Placeholder 4"/>
          <p:cNvSpPr>
            <a:spLocks noGrp="1"/>
          </p:cNvSpPr>
          <p:nvPr>
            <p:ph idx="1"/>
          </p:nvPr>
        </p:nvSpPr>
        <p:spPr>
          <a:xfrm>
            <a:off x="465498" y="1293756"/>
            <a:ext cx="11223294" cy="4890880"/>
          </a:xfrm>
        </p:spPr>
        <p:txBody>
          <a:bodyPr>
            <a:normAutofit/>
          </a:bodyPr>
          <a:lstStyle/>
          <a:p>
            <a:pPr marL="0" indent="0">
              <a:lnSpc>
                <a:spcPct val="120000"/>
              </a:lnSpc>
              <a:spcBef>
                <a:spcPts val="0"/>
              </a:spcBef>
              <a:spcAft>
                <a:spcPts val="0"/>
              </a:spcAft>
              <a:buNone/>
            </a:pPr>
            <a:r>
              <a:rPr lang="en-US" sz="2200" dirty="0"/>
              <a:t>A student shall </a:t>
            </a:r>
            <a:r>
              <a:rPr lang="en-US" sz="2200" u="heavy" dirty="0">
                <a:uFill>
                  <a:solidFill>
                    <a:srgbClr val="FBC639"/>
                  </a:solidFill>
                </a:uFill>
              </a:rPr>
              <a:t>not</a:t>
            </a:r>
            <a:r>
              <a:rPr lang="en-US" sz="2200" dirty="0"/>
              <a:t> be counted as an enrolled student if any of the following are met:</a:t>
            </a:r>
          </a:p>
          <a:p>
            <a:pPr marL="284163" lvl="1" indent="-284163">
              <a:lnSpc>
                <a:spcPct val="120000"/>
              </a:lnSpc>
              <a:spcBef>
                <a:spcPts val="0"/>
              </a:spcBef>
            </a:pPr>
            <a:r>
              <a:rPr lang="en-US" sz="2000" dirty="0"/>
              <a:t>Consecutively absent for &gt; 20 consecutive school days.</a:t>
            </a:r>
          </a:p>
          <a:p>
            <a:pPr marL="569913" lvl="2" indent="-285750">
              <a:lnSpc>
                <a:spcPct val="120000"/>
              </a:lnSpc>
              <a:spcBef>
                <a:spcPts val="0"/>
              </a:spcBef>
              <a:spcAft>
                <a:spcPts val="0"/>
              </a:spcAft>
              <a:buFont typeface="Courier New" panose="02070309020205020404" pitchFamily="49" charset="0"/>
              <a:buChar char="o"/>
            </a:pPr>
            <a:r>
              <a:rPr lang="en-US" sz="1800" dirty="0"/>
              <a:t>Allowance exists when an agreement is in place with the parent and the district that states the student will continue his educational progress while absent and the student returns to school before the end of the school year to be counted for two additional count days.</a:t>
            </a:r>
          </a:p>
          <a:p>
            <a:pPr marL="284163" lvl="2" indent="-284163">
              <a:lnSpc>
                <a:spcPct val="120000"/>
              </a:lnSpc>
              <a:spcBef>
                <a:spcPts val="0"/>
              </a:spcBef>
            </a:pPr>
            <a:r>
              <a:rPr lang="en-US" dirty="0"/>
              <a:t>Dropped out or transferred.</a:t>
            </a:r>
          </a:p>
          <a:p>
            <a:pPr marL="284163" lvl="2" indent="-284163">
              <a:lnSpc>
                <a:spcPct val="120000"/>
              </a:lnSpc>
              <a:spcBef>
                <a:spcPts val="0"/>
              </a:spcBef>
            </a:pPr>
            <a:r>
              <a:rPr lang="en-US" dirty="0"/>
              <a:t>Met high school graduation requirements before the beginning of the school year (September 1st).</a:t>
            </a:r>
          </a:p>
          <a:p>
            <a:pPr marL="284163" lvl="2" indent="-284163">
              <a:lnSpc>
                <a:spcPct val="120000"/>
              </a:lnSpc>
              <a:spcBef>
                <a:spcPts val="0"/>
              </a:spcBef>
            </a:pPr>
            <a:r>
              <a:rPr lang="en-US" dirty="0"/>
              <a:t>Paying tuition – F1 Visa.</a:t>
            </a:r>
          </a:p>
          <a:p>
            <a:pPr marL="284163" lvl="2" indent="-284163">
              <a:lnSpc>
                <a:spcPct val="120000"/>
              </a:lnSpc>
              <a:spcBef>
                <a:spcPts val="0"/>
              </a:spcBef>
            </a:pPr>
            <a:r>
              <a:rPr lang="en-US" dirty="0"/>
              <a:t>Claimed by an institution.</a:t>
            </a:r>
          </a:p>
          <a:p>
            <a:pPr marL="284163" lvl="2" indent="-284163">
              <a:lnSpc>
                <a:spcPct val="120000"/>
              </a:lnSpc>
              <a:spcBef>
                <a:spcPts val="0"/>
              </a:spcBef>
            </a:pPr>
            <a:r>
              <a:rPr lang="en-US" dirty="0">
                <a:uFill>
                  <a:solidFill>
                    <a:schemeClr val="accent6">
                      <a:lumMod val="75000"/>
                    </a:schemeClr>
                  </a:solidFill>
                </a:uFill>
              </a:rPr>
              <a:t>Resident of either the Washington State School for Blind or Washington School for the Deaf, also known as Center for Childhood Deafness and Hearing Loss. Refer to Bulletin # 006-19.</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43050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Course of Study Includes</a:t>
            </a:r>
            <a:endParaRPr lang="en-US" sz="3500" i="1" dirty="0">
              <a:solidFill>
                <a:schemeClr val="tx2"/>
              </a:solidFill>
            </a:endParaRPr>
          </a:p>
        </p:txBody>
      </p:sp>
      <p:sp>
        <p:nvSpPr>
          <p:cNvPr id="5" name="Content Placeholder 4"/>
          <p:cNvSpPr>
            <a:spLocks noGrp="1"/>
          </p:cNvSpPr>
          <p:nvPr>
            <p:ph idx="1"/>
          </p:nvPr>
        </p:nvSpPr>
        <p:spPr>
          <a:xfrm>
            <a:off x="465498" y="1293756"/>
            <a:ext cx="11223294" cy="4890880"/>
          </a:xfrm>
        </p:spPr>
        <p:txBody>
          <a:bodyPr>
            <a:normAutofit/>
          </a:bodyPr>
          <a:lstStyle/>
          <a:p>
            <a:pPr marL="396875" indent="-396875">
              <a:lnSpc>
                <a:spcPct val="120000"/>
              </a:lnSpc>
              <a:spcBef>
                <a:spcPts val="0"/>
              </a:spcBef>
            </a:pPr>
            <a:r>
              <a:rPr lang="en-US" sz="2200" dirty="0"/>
              <a:t>Basic education instruction</a:t>
            </a:r>
          </a:p>
          <a:p>
            <a:pPr marL="396875" indent="-396875">
              <a:lnSpc>
                <a:spcPct val="120000"/>
              </a:lnSpc>
              <a:spcBef>
                <a:spcPts val="0"/>
              </a:spcBef>
            </a:pPr>
            <a:r>
              <a:rPr lang="en-US" sz="2200" dirty="0"/>
              <a:t>Special education</a:t>
            </a:r>
          </a:p>
          <a:p>
            <a:pPr marL="396875" indent="-396875">
              <a:lnSpc>
                <a:spcPct val="120000"/>
              </a:lnSpc>
              <a:spcBef>
                <a:spcPts val="0"/>
              </a:spcBef>
            </a:pPr>
            <a:r>
              <a:rPr lang="en-US" sz="2200" dirty="0"/>
              <a:t>Alternative Learning Experience (ALE)</a:t>
            </a:r>
          </a:p>
          <a:p>
            <a:pPr marL="396875" indent="-396875">
              <a:lnSpc>
                <a:spcPct val="120000"/>
              </a:lnSpc>
              <a:spcBef>
                <a:spcPts val="0"/>
              </a:spcBef>
            </a:pPr>
            <a:r>
              <a:rPr lang="en-US" sz="2200" dirty="0"/>
              <a:t>Open Doors (OD) programs</a:t>
            </a:r>
          </a:p>
          <a:p>
            <a:pPr marL="396875" indent="-396875">
              <a:lnSpc>
                <a:spcPct val="120000"/>
              </a:lnSpc>
              <a:spcBef>
                <a:spcPts val="0"/>
              </a:spcBef>
            </a:pPr>
            <a:r>
              <a:rPr lang="en-US" sz="2200" dirty="0"/>
              <a:t>Running Start (RS)</a:t>
            </a:r>
          </a:p>
          <a:p>
            <a:pPr marL="396875" indent="-396875">
              <a:lnSpc>
                <a:spcPct val="120000"/>
              </a:lnSpc>
              <a:spcBef>
                <a:spcPts val="0"/>
              </a:spcBef>
            </a:pPr>
            <a:r>
              <a:rPr lang="en-US" sz="2200" dirty="0"/>
              <a:t>Direct-funded technical college</a:t>
            </a:r>
          </a:p>
          <a:p>
            <a:pPr marL="396875" indent="-396875">
              <a:lnSpc>
                <a:spcPct val="120000"/>
              </a:lnSpc>
              <a:spcBef>
                <a:spcPts val="0"/>
              </a:spcBef>
            </a:pPr>
            <a:r>
              <a:rPr lang="en-US" sz="2200" dirty="0"/>
              <a:t>Ancillary service</a:t>
            </a:r>
          </a:p>
          <a:p>
            <a:pPr marL="396875" indent="-396875">
              <a:lnSpc>
                <a:spcPct val="120000"/>
              </a:lnSpc>
              <a:spcBef>
                <a:spcPts val="0"/>
              </a:spcBef>
            </a:pPr>
            <a:r>
              <a:rPr lang="en-US" sz="2200" dirty="0"/>
              <a:t>Work-Based Learning (WBL)</a:t>
            </a:r>
          </a:p>
          <a:p>
            <a:pPr marL="396875" indent="-396875">
              <a:lnSpc>
                <a:spcPct val="120000"/>
              </a:lnSpc>
              <a:spcBef>
                <a:spcPts val="0"/>
              </a:spcBef>
            </a:pPr>
            <a:r>
              <a:rPr lang="en-US" sz="2200" dirty="0"/>
              <a:t>UW transition</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41167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Course of Study </a:t>
            </a:r>
            <a:r>
              <a:rPr lang="en-US" sz="3500" u="heavy" dirty="0" smtClean="0">
                <a:solidFill>
                  <a:schemeClr val="tx2"/>
                </a:solidFill>
                <a:uFill>
                  <a:solidFill>
                    <a:srgbClr val="FBC639"/>
                  </a:solidFill>
                </a:uFill>
              </a:rPr>
              <a:t>Does Not</a:t>
            </a:r>
            <a:r>
              <a:rPr lang="en-US" sz="3500" dirty="0" smtClean="0">
                <a:solidFill>
                  <a:schemeClr val="tx2"/>
                </a:solidFill>
              </a:rPr>
              <a:t> Include</a:t>
            </a:r>
            <a:endParaRPr lang="en-US" sz="3500" i="1" dirty="0">
              <a:solidFill>
                <a:schemeClr val="tx2"/>
              </a:solidFill>
            </a:endParaRPr>
          </a:p>
        </p:txBody>
      </p:sp>
      <p:sp>
        <p:nvSpPr>
          <p:cNvPr id="5" name="Content Placeholder 4"/>
          <p:cNvSpPr>
            <a:spLocks noGrp="1"/>
          </p:cNvSpPr>
          <p:nvPr>
            <p:ph idx="1"/>
          </p:nvPr>
        </p:nvSpPr>
        <p:spPr>
          <a:xfrm>
            <a:off x="465498" y="1293756"/>
            <a:ext cx="11223294" cy="4890880"/>
          </a:xfrm>
        </p:spPr>
        <p:txBody>
          <a:bodyPr>
            <a:normAutofit/>
          </a:bodyPr>
          <a:lstStyle/>
          <a:p>
            <a:r>
              <a:rPr lang="en-US" sz="2200" dirty="0"/>
              <a:t>Home-based instruction</a:t>
            </a:r>
          </a:p>
          <a:p>
            <a:r>
              <a:rPr lang="en-US" sz="2200" dirty="0"/>
              <a:t>Private school instruction</a:t>
            </a:r>
          </a:p>
          <a:p>
            <a:r>
              <a:rPr lang="en-US" sz="2200" dirty="0"/>
              <a:t>Adult education – over 21 years old after September 1st</a:t>
            </a:r>
          </a:p>
          <a:p>
            <a:r>
              <a:rPr lang="en-US" sz="2200" dirty="0"/>
              <a:t>Out-of-state residents</a:t>
            </a:r>
          </a:p>
          <a:p>
            <a:r>
              <a:rPr lang="en-US" sz="2200" dirty="0"/>
              <a:t>GED prep instruction when:</a:t>
            </a:r>
          </a:p>
          <a:p>
            <a:pPr marL="517525" lvl="1" indent="-284163">
              <a:spcBef>
                <a:spcPts val="1000"/>
              </a:spcBef>
              <a:spcAft>
                <a:spcPts val="150"/>
              </a:spcAft>
              <a:buFont typeface="Courier New" panose="02070309020205020404" pitchFamily="49" charset="0"/>
              <a:buChar char="o"/>
            </a:pPr>
            <a:r>
              <a:rPr lang="en-US" sz="2000" dirty="0"/>
              <a:t>Additional adult education state/federal dollars are generated </a:t>
            </a:r>
            <a:r>
              <a:rPr lang="en-US" sz="2000" b="1" u="sng" dirty="0">
                <a:uFill>
                  <a:solidFill>
                    <a:schemeClr val="accent6">
                      <a:lumMod val="75000"/>
                    </a:schemeClr>
                  </a:solidFill>
                </a:uFill>
              </a:rPr>
              <a:t>or</a:t>
            </a:r>
          </a:p>
          <a:p>
            <a:pPr marL="517525" lvl="1" indent="-284163">
              <a:spcBef>
                <a:spcPts val="1000"/>
              </a:spcBef>
              <a:spcAft>
                <a:spcPts val="150"/>
              </a:spcAft>
              <a:buFont typeface="Courier New" panose="02070309020205020404" pitchFamily="49" charset="0"/>
              <a:buChar char="o"/>
            </a:pPr>
            <a:r>
              <a:rPr lang="en-US" sz="2000" dirty="0">
                <a:uFill>
                  <a:solidFill>
                    <a:schemeClr val="accent6">
                      <a:lumMod val="75000"/>
                    </a:schemeClr>
                  </a:solidFill>
                </a:uFill>
              </a:rPr>
              <a:t>Instruction does not earn high school credit.</a:t>
            </a:r>
          </a:p>
          <a:p>
            <a:pPr marL="233363" lvl="1" indent="-233363">
              <a:spcBef>
                <a:spcPts val="1000"/>
              </a:spcBef>
              <a:spcAft>
                <a:spcPts val="150"/>
              </a:spcAft>
            </a:pPr>
            <a:r>
              <a:rPr lang="en-US" sz="2200" dirty="0">
                <a:uFill>
                  <a:solidFill>
                    <a:schemeClr val="accent6">
                      <a:lumMod val="75000"/>
                    </a:schemeClr>
                  </a:solidFill>
                </a:uFill>
              </a:rPr>
              <a:t>Extra-curricular activities</a:t>
            </a:r>
          </a:p>
          <a:p>
            <a:pPr marL="233363" lvl="1" indent="-233363">
              <a:spcBef>
                <a:spcPts val="1000"/>
              </a:spcBef>
              <a:spcAft>
                <a:spcPts val="150"/>
              </a:spcAft>
            </a:pPr>
            <a:r>
              <a:rPr lang="en-US" sz="2200" dirty="0">
                <a:uFill>
                  <a:solidFill>
                    <a:schemeClr val="accent6">
                      <a:lumMod val="75000"/>
                    </a:schemeClr>
                  </a:solidFill>
                </a:uFill>
              </a:rPr>
              <a:t>College enrollment not earning dual credit at a high school</a:t>
            </a:r>
          </a:p>
          <a:p>
            <a:pPr marL="0" indent="0">
              <a:lnSpc>
                <a:spcPct val="120000"/>
              </a:lnSpc>
              <a:spcBef>
                <a:spcPts val="0"/>
              </a:spcBef>
              <a:buNone/>
            </a:pPr>
            <a:endParaRPr lang="en-US" sz="22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26618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Full-Time Equivalent - FTE</a:t>
            </a:r>
            <a:endParaRPr lang="en-US" sz="3500" i="1" dirty="0">
              <a:solidFill>
                <a:schemeClr val="tx2"/>
              </a:solidFill>
            </a:endParaRPr>
          </a:p>
        </p:txBody>
      </p:sp>
      <p:sp>
        <p:nvSpPr>
          <p:cNvPr id="5" name="Content Placeholder 4"/>
          <p:cNvSpPr>
            <a:spLocks noGrp="1"/>
          </p:cNvSpPr>
          <p:nvPr>
            <p:ph idx="1"/>
          </p:nvPr>
        </p:nvSpPr>
        <p:spPr>
          <a:xfrm>
            <a:off x="465498" y="1293756"/>
            <a:ext cx="11223294" cy="4890880"/>
          </a:xfrm>
        </p:spPr>
        <p:txBody>
          <a:bodyPr>
            <a:normAutofit/>
          </a:bodyPr>
          <a:lstStyle/>
          <a:p>
            <a:pPr marL="400050" indent="-342900">
              <a:spcAft>
                <a:spcPts val="100"/>
              </a:spcAft>
            </a:pPr>
            <a:r>
              <a:rPr lang="en-US" sz="2200" dirty="0"/>
              <a:t>FTE is the measurement of student’s enrollment and is used to fund districts. </a:t>
            </a:r>
          </a:p>
          <a:p>
            <a:pPr marL="400050" indent="-342900">
              <a:spcAft>
                <a:spcPts val="100"/>
              </a:spcAft>
            </a:pPr>
            <a:r>
              <a:rPr lang="en-US" sz="2200" dirty="0"/>
              <a:t>Claiming FTE is based on:</a:t>
            </a: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Seat-time traditional class</a:t>
            </a:r>
            <a:r>
              <a:rPr lang="en-US" sz="2000" dirty="0">
                <a:uFill>
                  <a:solidFill>
                    <a:schemeClr val="accent6">
                      <a:lumMod val="75000"/>
                    </a:schemeClr>
                  </a:solidFill>
                </a:uFill>
              </a:rPr>
              <a:t>: enrolled hours in a classroom.</a:t>
            </a:r>
            <a:endParaRPr lang="en-US" sz="2000" u="sng" dirty="0">
              <a:uFill>
                <a:solidFill>
                  <a:schemeClr val="accent6">
                    <a:lumMod val="75000"/>
                  </a:schemeClr>
                </a:solidFill>
              </a:uFill>
            </a:endParaRP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Running Start (RS) class</a:t>
            </a:r>
            <a:r>
              <a:rPr lang="en-US" sz="2000" dirty="0">
                <a:uFill>
                  <a:solidFill>
                    <a:schemeClr val="accent6">
                      <a:lumMod val="75000"/>
                    </a:schemeClr>
                  </a:solidFill>
                </a:uFill>
              </a:rPr>
              <a:t>: enrolled college credits.</a:t>
            </a:r>
            <a:endParaRPr lang="en-US" sz="2000" u="sng" dirty="0">
              <a:uFill>
                <a:solidFill>
                  <a:schemeClr val="accent6">
                    <a:lumMod val="75000"/>
                  </a:schemeClr>
                </a:solidFill>
              </a:uFill>
            </a:endParaRP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ALE program</a:t>
            </a:r>
            <a:r>
              <a:rPr lang="en-US" sz="2000" dirty="0">
                <a:uFill>
                  <a:solidFill>
                    <a:schemeClr val="accent6">
                      <a:lumMod val="75000"/>
                    </a:schemeClr>
                  </a:solidFill>
                </a:uFill>
              </a:rPr>
              <a:t>: estimated hours of learning in written student learning plan.</a:t>
            </a:r>
            <a:endParaRPr lang="en-US" sz="2000" u="sng" dirty="0">
              <a:uFill>
                <a:solidFill>
                  <a:schemeClr val="accent6">
                    <a:lumMod val="75000"/>
                  </a:schemeClr>
                </a:solidFill>
              </a:uFill>
            </a:endParaRP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Work-based learning (WBL)</a:t>
            </a:r>
            <a:r>
              <a:rPr lang="en-US" sz="2000" dirty="0">
                <a:uFill>
                  <a:solidFill>
                    <a:srgbClr val="FBC639"/>
                  </a:solidFill>
                </a:uFill>
              </a:rPr>
              <a:t>: </a:t>
            </a:r>
            <a:r>
              <a:rPr lang="en-US" sz="2000" dirty="0">
                <a:uFill>
                  <a:solidFill>
                    <a:schemeClr val="accent6">
                      <a:lumMod val="75000"/>
                    </a:schemeClr>
                  </a:solidFill>
                </a:uFill>
              </a:rPr>
              <a:t>actual hours in a WBL program.</a:t>
            </a: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Ancillary Services</a:t>
            </a:r>
            <a:r>
              <a:rPr lang="en-US" sz="2000" dirty="0">
                <a:uFill>
                  <a:solidFill>
                    <a:schemeClr val="accent6">
                      <a:lumMod val="75000"/>
                    </a:schemeClr>
                  </a:solidFill>
                </a:uFill>
              </a:rPr>
              <a:t>: actual hours of services.</a:t>
            </a:r>
            <a:endParaRPr lang="en-US" sz="2000" u="sng" dirty="0">
              <a:uFill>
                <a:solidFill>
                  <a:schemeClr val="accent6">
                    <a:lumMod val="75000"/>
                  </a:schemeClr>
                </a:solidFill>
              </a:uFill>
            </a:endParaRPr>
          </a:p>
          <a:p>
            <a:pPr marL="854075" lvl="1" indent="-457200">
              <a:spcBef>
                <a:spcPts val="1000"/>
              </a:spcBef>
              <a:spcAft>
                <a:spcPts val="100"/>
              </a:spcAft>
              <a:buFont typeface="Courier New" panose="02070309020205020404" pitchFamily="49" charset="0"/>
              <a:buChar char="o"/>
            </a:pPr>
            <a:r>
              <a:rPr lang="en-US" sz="2000" u="heavy" dirty="0">
                <a:uFill>
                  <a:solidFill>
                    <a:srgbClr val="FBC639"/>
                  </a:solidFill>
                </a:uFill>
              </a:rPr>
              <a:t>Open Doors (OD) program</a:t>
            </a:r>
            <a:r>
              <a:rPr lang="en-US" sz="2000" dirty="0">
                <a:uFill>
                  <a:solidFill>
                    <a:schemeClr val="accent6">
                      <a:lumMod val="75000"/>
                    </a:schemeClr>
                  </a:solidFill>
                </a:uFill>
              </a:rPr>
              <a:t>: program’s total planned hours of instruction (below 100 level classes) or enrolled college credits (college level classes).</a:t>
            </a:r>
            <a:endParaRPr lang="en-US" sz="2000" u="sng" dirty="0">
              <a:uFill>
                <a:solidFill>
                  <a:schemeClr val="accent6">
                    <a:lumMod val="75000"/>
                  </a:schemeClr>
                </a:solidFill>
              </a:uFill>
            </a:endParaRPr>
          </a:p>
          <a:p>
            <a:pPr>
              <a:spcAft>
                <a:spcPts val="100"/>
              </a:spcAft>
              <a:buFont typeface="Wingdings" panose="05000000000000000000" pitchFamily="2" charset="2"/>
              <a:buChar char="§"/>
            </a:pPr>
            <a:endParaRPr lang="en-US"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53246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Factors for FTE Calculations</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a:lnSpc>
                <a:spcPct val="120000"/>
              </a:lnSpc>
            </a:pPr>
            <a:r>
              <a:rPr lang="en-US" sz="2200" dirty="0"/>
              <a:t>Seat-time and ALE FTE is calculated as follows:</a:t>
            </a:r>
          </a:p>
          <a:p>
            <a:pPr marL="628650" indent="-342900">
              <a:lnSpc>
                <a:spcPct val="120000"/>
              </a:lnSpc>
              <a:spcBef>
                <a:spcPts val="0"/>
              </a:spcBef>
              <a:buFont typeface="Courier New" panose="02070309020205020404" pitchFamily="49" charset="0"/>
              <a:buChar char="o"/>
            </a:pPr>
            <a:r>
              <a:rPr lang="en-US" sz="2000" dirty="0"/>
              <a:t>1.0 FTE is defined as 1,665 weekly minutes (27 weekly hours and 45 minutes).</a:t>
            </a:r>
          </a:p>
          <a:p>
            <a:pPr>
              <a:lnSpc>
                <a:spcPct val="120000"/>
              </a:lnSpc>
              <a:spcBef>
                <a:spcPts val="0"/>
              </a:spcBef>
              <a:spcAft>
                <a:spcPts val="0"/>
              </a:spcAft>
            </a:pPr>
            <a:r>
              <a:rPr lang="en-US" sz="2200" dirty="0"/>
              <a:t>Running Start (RS) FTE is:</a:t>
            </a:r>
          </a:p>
          <a:p>
            <a:pPr marL="628650" indent="-342900">
              <a:lnSpc>
                <a:spcPct val="120000"/>
              </a:lnSpc>
              <a:spcBef>
                <a:spcPts val="0"/>
              </a:spcBef>
              <a:buFont typeface="Courier New" panose="02070309020205020404" pitchFamily="49" charset="0"/>
              <a:buChar char="o"/>
            </a:pPr>
            <a:r>
              <a:rPr lang="en-US" sz="2000" dirty="0"/>
              <a:t>15 college credits equals 1.0 FTE.</a:t>
            </a:r>
          </a:p>
          <a:p>
            <a:pPr marL="628650" indent="-342900">
              <a:lnSpc>
                <a:spcPct val="120000"/>
              </a:lnSpc>
              <a:spcBef>
                <a:spcPts val="0"/>
              </a:spcBef>
              <a:buFont typeface="Courier New" panose="02070309020205020404" pitchFamily="49" charset="0"/>
              <a:buChar char="o"/>
            </a:pPr>
            <a:r>
              <a:rPr lang="en-US" sz="2000" dirty="0"/>
              <a:t># of enrolled credits ÷ 15.</a:t>
            </a:r>
          </a:p>
          <a:p>
            <a:pPr>
              <a:lnSpc>
                <a:spcPct val="120000"/>
              </a:lnSpc>
            </a:pPr>
            <a:r>
              <a:rPr lang="en-US" sz="2200" dirty="0"/>
              <a:t>WBL FTE is actual hours of WBL:</a:t>
            </a:r>
          </a:p>
          <a:p>
            <a:pPr marL="627062" lvl="1" indent="-342900">
              <a:lnSpc>
                <a:spcPct val="120000"/>
              </a:lnSpc>
              <a:buFont typeface="Courier New" panose="02070309020205020404" pitchFamily="49" charset="0"/>
              <a:buChar char="o"/>
            </a:pPr>
            <a:r>
              <a:rPr lang="en-US" sz="2000" dirty="0"/>
              <a:t>Divided by 200 for cooperative WBL.</a:t>
            </a:r>
          </a:p>
          <a:p>
            <a:pPr marL="627062" lvl="1" indent="-342900">
              <a:lnSpc>
                <a:spcPct val="120000"/>
              </a:lnSpc>
              <a:buFont typeface="Courier New" panose="02070309020205020404" pitchFamily="49" charset="0"/>
              <a:buChar char="o"/>
            </a:pPr>
            <a:r>
              <a:rPr lang="en-US" sz="2000" dirty="0"/>
              <a:t>Divided by 100 for instructional WBL.</a:t>
            </a:r>
          </a:p>
          <a:p>
            <a:pPr marL="342900" lvl="1" indent="-342900" defTabSz="284163">
              <a:lnSpc>
                <a:spcPct val="120000"/>
              </a:lnSpc>
            </a:pPr>
            <a:r>
              <a:rPr lang="en-US" sz="2200" dirty="0"/>
              <a:t>Ancillary services and Summer enrollment is claimed as an AAFTE. 	Divide actual hours by 1,000.</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3410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Calculating Seat-Time FTE</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marL="0" indent="0">
              <a:lnSpc>
                <a:spcPct val="120000"/>
              </a:lnSpc>
              <a:buNone/>
            </a:pPr>
            <a:r>
              <a:rPr lang="en-US" sz="2200" dirty="0" smtClean="0"/>
              <a:t>For schools where students move between classes (i.e.; middle and high schools), FTE is based on the bell schedules.</a:t>
            </a:r>
            <a:endParaRPr lang="en-US" sz="2200" dirty="0"/>
          </a:p>
          <a:p>
            <a:pPr>
              <a:lnSpc>
                <a:spcPct val="120000"/>
              </a:lnSpc>
              <a:spcBef>
                <a:spcPts val="0"/>
              </a:spcBef>
              <a:spcAft>
                <a:spcPts val="0"/>
              </a:spcAft>
            </a:pPr>
            <a:r>
              <a:rPr lang="en-US" sz="2000" dirty="0"/>
              <a:t>Look at a weekly schedule – include any regular late starts or early releases. </a:t>
            </a:r>
          </a:p>
          <a:p>
            <a:pPr marL="569913" lvl="1" indent="-336550">
              <a:lnSpc>
                <a:spcPct val="100000"/>
              </a:lnSpc>
              <a:buFont typeface="Courier New" panose="02070309020205020404" pitchFamily="49" charset="0"/>
              <a:buChar char="o"/>
            </a:pPr>
            <a:r>
              <a:rPr lang="en-US" sz="1800" dirty="0"/>
              <a:t>“Regular” means occurring at least once every two weeks.</a:t>
            </a:r>
          </a:p>
          <a:p>
            <a:pPr marL="569913" lvl="1" indent="-336550">
              <a:lnSpc>
                <a:spcPct val="100000"/>
              </a:lnSpc>
              <a:buFont typeface="Courier New" panose="02070309020205020404" pitchFamily="49" charset="0"/>
              <a:buChar char="o"/>
            </a:pPr>
            <a:r>
              <a:rPr lang="en-US" sz="1800" dirty="0"/>
              <a:t>If late starts or early releases occur every other week, you would need to calculate FTE based on a two week schedule and using 3,330 (1,665 x 2) minutes.</a:t>
            </a:r>
          </a:p>
          <a:p>
            <a:pPr marL="233363" lvl="1" indent="-233363">
              <a:lnSpc>
                <a:spcPct val="100000"/>
              </a:lnSpc>
            </a:pPr>
            <a:r>
              <a:rPr lang="en-US" sz="2000" dirty="0"/>
              <a:t>Passing time:</a:t>
            </a:r>
          </a:p>
          <a:p>
            <a:pPr marL="569913" lvl="2" indent="-336550">
              <a:lnSpc>
                <a:spcPct val="100000"/>
              </a:lnSpc>
              <a:buFont typeface="Courier New" panose="02070309020205020404" pitchFamily="49" charset="0"/>
              <a:buChar char="o"/>
            </a:pPr>
            <a:r>
              <a:rPr lang="en-US" sz="1800" dirty="0"/>
              <a:t>For every 50 minutes of instruction, up to 10 minutes of actual passing time can be claimed – 20% of total instruction.</a:t>
            </a:r>
          </a:p>
          <a:p>
            <a:pPr marL="569913" lvl="2" indent="-336550">
              <a:lnSpc>
                <a:spcPct val="100000"/>
              </a:lnSpc>
              <a:buFont typeface="Courier New" panose="02070309020205020404" pitchFamily="49" charset="0"/>
              <a:buChar char="o"/>
            </a:pPr>
            <a:r>
              <a:rPr lang="en-US" sz="1800" dirty="0"/>
              <a:t>Before and after school passing can be claimed if students and busses are expected to arrive before or remain at school during the passing time and passing time is part of a published school schedule.</a:t>
            </a:r>
          </a:p>
          <a:p>
            <a:pPr marL="569913" lvl="2" indent="-336550">
              <a:lnSpc>
                <a:spcPct val="100000"/>
              </a:lnSpc>
              <a:buFont typeface="Courier New" panose="02070309020205020404" pitchFamily="49" charset="0"/>
              <a:buChar char="o"/>
            </a:pPr>
            <a:r>
              <a:rPr lang="en-US" sz="1800" dirty="0"/>
              <a:t>Time for meals cannot be claimed as passing time.</a:t>
            </a: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62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25E9-6270-47E3-889F-45B83E96E3E3}"/>
              </a:ext>
            </a:extLst>
          </p:cNvPr>
          <p:cNvSpPr>
            <a:spLocks noGrp="1"/>
          </p:cNvSpPr>
          <p:nvPr>
            <p:ph type="title"/>
          </p:nvPr>
        </p:nvSpPr>
        <p:spPr>
          <a:xfrm>
            <a:off x="439947" y="365125"/>
            <a:ext cx="10584611" cy="1325563"/>
          </a:xfrm>
        </p:spPr>
        <p:txBody>
          <a:bodyPr>
            <a:normAutofit/>
          </a:bodyPr>
          <a:lstStyle/>
          <a:p>
            <a:pPr marL="233363"/>
            <a:r>
              <a:rPr lang="en-US" sz="3500" dirty="0" smtClean="0"/>
              <a:t>State Board of Education Change to Definition of Instructional Hours</a:t>
            </a:r>
            <a:endParaRPr lang="en-US" sz="3500" dirty="0"/>
          </a:p>
        </p:txBody>
      </p:sp>
      <p:sp>
        <p:nvSpPr>
          <p:cNvPr id="3" name="Content Placeholder 2">
            <a:extLst>
              <a:ext uri="{FF2B5EF4-FFF2-40B4-BE49-F238E27FC236}">
                <a16:creationId xmlns:a16="http://schemas.microsoft.com/office/drawing/2014/main" id="{7DC72DFE-F615-489E-9521-39AD4BE7FBB0}"/>
              </a:ext>
            </a:extLst>
          </p:cNvPr>
          <p:cNvSpPr>
            <a:spLocks noGrp="1"/>
          </p:cNvSpPr>
          <p:nvPr>
            <p:ph idx="1"/>
          </p:nvPr>
        </p:nvSpPr>
        <p:spPr>
          <a:xfrm>
            <a:off x="785003" y="1765240"/>
            <a:ext cx="10568796" cy="4255861"/>
          </a:xfrm>
        </p:spPr>
        <p:txBody>
          <a:bodyPr>
            <a:normAutofit/>
          </a:bodyPr>
          <a:lstStyle/>
          <a:p>
            <a:pPr marL="0" indent="0">
              <a:lnSpc>
                <a:spcPct val="100000"/>
              </a:lnSpc>
              <a:buNone/>
            </a:pPr>
            <a:r>
              <a:rPr lang="en-US" sz="2200" dirty="0" smtClean="0"/>
              <a:t>The State Board of Education has revised WAC 180-16-200 to define instructional hours:</a:t>
            </a:r>
          </a:p>
          <a:p>
            <a:pPr marL="457200" lvl="1" indent="0">
              <a:lnSpc>
                <a:spcPct val="100000"/>
              </a:lnSpc>
              <a:buNone/>
            </a:pPr>
            <a:r>
              <a:rPr lang="en-US" sz="2000" i="1" dirty="0" smtClean="0"/>
              <a:t>“</a:t>
            </a:r>
            <a:r>
              <a:rPr lang="en-US" sz="2000" i="1" dirty="0" smtClean="0">
                <a:solidFill>
                  <a:srgbClr val="C00000"/>
                </a:solidFill>
              </a:rPr>
              <a:t>For </a:t>
            </a:r>
            <a:r>
              <a:rPr lang="en-US" sz="2000" i="1" dirty="0">
                <a:solidFill>
                  <a:srgbClr val="C00000"/>
                </a:solidFill>
              </a:rPr>
              <a:t>the 2020-21 school year</a:t>
            </a:r>
            <a:r>
              <a:rPr lang="en-US" sz="2000" i="1" dirty="0"/>
              <a:t>, “instructional hours” as defined in RCW 28A.150.205 are not limited to in-person educational services. Local education agencies may count as instructional hours…those that are planned by and under the direction of school district staff that are delivered through learning modalities which may include, but are not limited to, </a:t>
            </a:r>
            <a:r>
              <a:rPr lang="en-US" sz="2000" i="1" dirty="0">
                <a:solidFill>
                  <a:srgbClr val="C00000"/>
                </a:solidFill>
              </a:rPr>
              <a:t>distance learning, hybrid classrooms, rotating schedules, or other methods that allow for the delivery of basic education series during the COVID-19 epidemic</a:t>
            </a:r>
            <a:r>
              <a:rPr lang="en-US" sz="2000" i="1" dirty="0"/>
              <a:t>.”</a:t>
            </a:r>
            <a:endParaRPr lang="en-US" sz="2000" dirty="0"/>
          </a:p>
        </p:txBody>
      </p:sp>
      <p:sp>
        <p:nvSpPr>
          <p:cNvPr id="4" name="Footer Placeholder 3">
            <a:extLst>
              <a:ext uri="{FF2B5EF4-FFF2-40B4-BE49-F238E27FC236}">
                <a16:creationId xmlns:a16="http://schemas.microsoft.com/office/drawing/2014/main" id="{578BE409-8384-430F-B84A-E632C45836BC}"/>
              </a:ext>
            </a:extLst>
          </p:cNvPr>
          <p:cNvSpPr>
            <a:spLocks noGrp="1"/>
          </p:cNvSpPr>
          <p:nvPr>
            <p:ph type="ftr" sz="quarter" idx="3"/>
          </p:nvPr>
        </p:nvSpPr>
        <p:spPr>
          <a:xfrm>
            <a:off x="4301094" y="6253532"/>
            <a:ext cx="5817555"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5" name="Slide Number Placeholder 4">
            <a:extLst>
              <a:ext uri="{FF2B5EF4-FFF2-40B4-BE49-F238E27FC236}">
                <a16:creationId xmlns:a16="http://schemas.microsoft.com/office/drawing/2014/main" id="{FE001F48-07CB-4A12-868E-DEAA802ED8A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92228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Calculating Seat-Time FTE    </a:t>
            </a:r>
            <a:r>
              <a:rPr lang="en-US" sz="2500" i="1" dirty="0" smtClean="0">
                <a:solidFill>
                  <a:srgbClr val="FBC639"/>
                </a:solidFill>
              </a:rPr>
              <a:t>continues</a:t>
            </a:r>
            <a:endParaRPr lang="en-US" sz="2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a:lnSpc>
                <a:spcPct val="120000"/>
              </a:lnSpc>
              <a:spcBef>
                <a:spcPts val="0"/>
              </a:spcBef>
            </a:pPr>
            <a:r>
              <a:rPr lang="en-US" sz="2000" dirty="0"/>
              <a:t>Advisory time can be claimed as unused passing time and applied proportionately to the other daily classes provided</a:t>
            </a:r>
            <a:r>
              <a:rPr lang="en-US" sz="2000" dirty="0" smtClean="0"/>
              <a:t>:</a:t>
            </a:r>
            <a:endParaRPr lang="en-US" sz="2000" dirty="0"/>
          </a:p>
          <a:p>
            <a:pPr marL="569913" lvl="3" indent="-336550">
              <a:lnSpc>
                <a:spcPct val="100000"/>
              </a:lnSpc>
              <a:spcBef>
                <a:spcPts val="300"/>
              </a:spcBef>
              <a:buFont typeface="Courier New" panose="02070309020205020404" pitchFamily="49" charset="0"/>
              <a:buChar char="o"/>
              <a:tabLst>
                <a:tab pos="344488" algn="l"/>
              </a:tabLst>
            </a:pPr>
            <a:r>
              <a:rPr lang="en-US" dirty="0"/>
              <a:t>Advisory is supervised by a teacher,</a:t>
            </a:r>
          </a:p>
          <a:p>
            <a:pPr marL="569913" lvl="3" indent="-336550">
              <a:lnSpc>
                <a:spcPct val="100000"/>
              </a:lnSpc>
              <a:spcBef>
                <a:spcPts val="300"/>
              </a:spcBef>
              <a:buFont typeface="Courier New" panose="02070309020205020404" pitchFamily="49" charset="0"/>
              <a:buChar char="o"/>
              <a:tabLst>
                <a:tab pos="344488" algn="l"/>
              </a:tabLst>
            </a:pPr>
            <a:r>
              <a:rPr lang="en-US" dirty="0"/>
              <a:t>All students at school are expected to attend, </a:t>
            </a:r>
          </a:p>
          <a:p>
            <a:pPr marL="569913" lvl="3" indent="-336550">
              <a:lnSpc>
                <a:spcPct val="100000"/>
              </a:lnSpc>
              <a:spcBef>
                <a:spcPts val="300"/>
              </a:spcBef>
              <a:buFont typeface="Courier New" panose="02070309020205020404" pitchFamily="49" charset="0"/>
              <a:buChar char="o"/>
              <a:tabLst>
                <a:tab pos="344488" algn="l"/>
              </a:tabLst>
            </a:pPr>
            <a:r>
              <a:rPr lang="en-US" dirty="0"/>
              <a:t>Attendance is taken, and</a:t>
            </a:r>
          </a:p>
          <a:p>
            <a:pPr marL="569913" lvl="3" indent="-336550">
              <a:lnSpc>
                <a:spcPct val="100000"/>
              </a:lnSpc>
              <a:spcBef>
                <a:spcPts val="300"/>
              </a:spcBef>
              <a:buFont typeface="Courier New" panose="02070309020205020404" pitchFamily="49" charset="0"/>
              <a:buChar char="o"/>
              <a:tabLst>
                <a:tab pos="344488" algn="l"/>
              </a:tabLst>
            </a:pPr>
            <a:r>
              <a:rPr lang="en-US" dirty="0"/>
              <a:t>Credit is not awarded for the advisory time.</a:t>
            </a:r>
          </a:p>
          <a:p>
            <a:pPr marL="0" lvl="1" indent="0">
              <a:lnSpc>
                <a:spcPct val="100000"/>
              </a:lnSpc>
              <a:buNone/>
            </a:pPr>
            <a:endParaRPr lang="en-US" sz="2200" dirty="0" smtClean="0"/>
          </a:p>
          <a:p>
            <a:pPr marL="0" lvl="1" indent="0">
              <a:lnSpc>
                <a:spcPct val="100000"/>
              </a:lnSpc>
              <a:buNone/>
            </a:pPr>
            <a:r>
              <a:rPr lang="en-US" sz="2200" dirty="0" smtClean="0"/>
              <a:t>Part-time </a:t>
            </a:r>
            <a:r>
              <a:rPr lang="en-US" sz="2200" dirty="0"/>
              <a:t>students whose FTE is not based on a per class FTE (i.e., elementary students or Special Ed students in a self contained classroom) will need to have their FTE recalculated using the 1,665 weekly minutes factor. For example</a:t>
            </a:r>
            <a:r>
              <a:rPr lang="en-US" sz="2200" dirty="0" smtClean="0"/>
              <a:t>:</a:t>
            </a:r>
            <a:endParaRPr lang="en-US" sz="2200" dirty="0"/>
          </a:p>
          <a:p>
            <a:pPr marL="233363" lvl="1" indent="-233363">
              <a:lnSpc>
                <a:spcPct val="100000"/>
              </a:lnSpc>
            </a:pPr>
            <a:r>
              <a:rPr lang="en-US" sz="2000" dirty="0"/>
              <a:t>A 1st grade student attends one hour or 60 minutes a week. FTE would be 0.04 (60 </a:t>
            </a:r>
            <a:r>
              <a:rPr lang="en-US" sz="2000" dirty="0">
                <a:sym typeface="Symbol" panose="05050102010706020507" pitchFamily="18" charset="2"/>
              </a:rPr>
              <a:t> 1,665).</a:t>
            </a:r>
          </a:p>
          <a:p>
            <a:pPr marL="233363" lvl="1" indent="-233363">
              <a:lnSpc>
                <a:spcPct val="100000"/>
              </a:lnSpc>
            </a:pPr>
            <a:r>
              <a:rPr lang="en-US" sz="2000" dirty="0">
                <a:sym typeface="Symbol" panose="05050102010706020507" pitchFamily="18" charset="2"/>
              </a:rPr>
              <a:t>A 4th grade student attends two hours a day/5 days a week for 600 (120 x 5) weekly minutes. FTE would be 0.36 (600  1,665).</a:t>
            </a:r>
            <a:endParaRPr lang="en-US" sz="2000" dirty="0"/>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8444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Super FTE – Exceptions to the 1.0 FTE Limitation</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a:lnSpc>
                <a:spcPct val="120000"/>
              </a:lnSpc>
              <a:spcBef>
                <a:spcPts val="0"/>
              </a:spcBef>
            </a:pPr>
            <a:r>
              <a:rPr lang="en-US" sz="2000" dirty="0"/>
              <a:t>As a general rule, students are limited to 1.0 FTE and 1.0 AAFTE.</a:t>
            </a:r>
          </a:p>
          <a:p>
            <a:pPr>
              <a:lnSpc>
                <a:spcPct val="120000"/>
              </a:lnSpc>
              <a:spcBef>
                <a:spcPts val="0"/>
              </a:spcBef>
            </a:pPr>
            <a:r>
              <a:rPr lang="en-US" sz="2000" u="heavy" dirty="0">
                <a:uFill>
                  <a:solidFill>
                    <a:srgbClr val="FBC639"/>
                  </a:solidFill>
                </a:uFill>
              </a:rPr>
              <a:t>Exceptions</a:t>
            </a:r>
            <a:r>
              <a:rPr lang="en-US" sz="2000" dirty="0"/>
              <a:t>:</a:t>
            </a:r>
          </a:p>
          <a:p>
            <a:pPr marL="504825" lvl="1" indent="-285750">
              <a:spcBef>
                <a:spcPts val="600"/>
              </a:spcBef>
              <a:spcAft>
                <a:spcPts val="100"/>
              </a:spcAft>
              <a:buFont typeface="Courier New" panose="02070309020205020404" pitchFamily="49" charset="0"/>
              <a:buChar char="o"/>
            </a:pPr>
            <a:r>
              <a:rPr lang="en-US" sz="1800" dirty="0"/>
              <a:t>Running Start (RS) – up to a combined 1.2 FTE.</a:t>
            </a:r>
          </a:p>
          <a:p>
            <a:pPr marL="742950" lvl="2" indent="-225425">
              <a:spcBef>
                <a:spcPts val="600"/>
              </a:spcBef>
              <a:spcAft>
                <a:spcPts val="100"/>
              </a:spcAft>
              <a:buFont typeface="Wingdings" panose="05000000000000000000" pitchFamily="2" charset="2"/>
              <a:buChar char="§"/>
            </a:pPr>
            <a:r>
              <a:rPr lang="en-US" sz="1600" dirty="0"/>
              <a:t> Neither High School nor RS enrollment may exceed 1.0 FTE.</a:t>
            </a:r>
          </a:p>
          <a:p>
            <a:pPr marL="517525" lvl="1" indent="-298450">
              <a:spcBef>
                <a:spcPts val="600"/>
              </a:spcBef>
              <a:spcAft>
                <a:spcPts val="100"/>
              </a:spcAft>
              <a:buFont typeface="Courier New" panose="02070309020205020404" pitchFamily="49" charset="0"/>
              <a:buChar char="o"/>
            </a:pPr>
            <a:r>
              <a:rPr lang="en-US" sz="1800" dirty="0"/>
              <a:t>Skill Center (SC) – up to a combined 1.6 FTE.</a:t>
            </a:r>
          </a:p>
          <a:p>
            <a:pPr marL="800100" lvl="2" indent="-282575">
              <a:spcBef>
                <a:spcPts val="600"/>
              </a:spcBef>
              <a:spcAft>
                <a:spcPts val="100"/>
              </a:spcAft>
              <a:buFont typeface="Wingdings" panose="05000000000000000000" pitchFamily="2" charset="2"/>
              <a:buChar char="§"/>
            </a:pPr>
            <a:r>
              <a:rPr lang="en-US" sz="1600" dirty="0"/>
              <a:t>Neither High School nor SC enrollment may exceed 1.0 FTE.</a:t>
            </a:r>
          </a:p>
          <a:p>
            <a:pPr marL="233363" lvl="1" indent="-233363">
              <a:lnSpc>
                <a:spcPct val="100000"/>
              </a:lnSpc>
            </a:pPr>
            <a:r>
              <a:rPr lang="en-US" sz="2000" dirty="0"/>
              <a:t>What about a student enrolled in High School, RS, and Skill Center?</a:t>
            </a:r>
          </a:p>
          <a:p>
            <a:pPr marL="514350" lvl="2" indent="-285750">
              <a:spcBef>
                <a:spcPts val="600"/>
              </a:spcBef>
              <a:spcAft>
                <a:spcPts val="100"/>
              </a:spcAft>
              <a:buFont typeface="Courier New" panose="02070309020205020404" pitchFamily="49" charset="0"/>
              <a:buChar char="o"/>
            </a:pPr>
            <a:r>
              <a:rPr lang="en-US" sz="1800" dirty="0"/>
              <a:t>When a student’s enrollment in both High School and SC exceeds 1.0 FTE, the available RS is limited to 0.20 FTE.</a:t>
            </a:r>
          </a:p>
          <a:p>
            <a:pPr marL="514350" lvl="2" indent="-285750">
              <a:spcBef>
                <a:spcPts val="600"/>
              </a:spcBef>
              <a:spcAft>
                <a:spcPts val="100"/>
              </a:spcAft>
              <a:buFont typeface="Courier New" panose="02070309020205020404" pitchFamily="49" charset="0"/>
              <a:buChar char="o"/>
            </a:pPr>
            <a:r>
              <a:rPr lang="en-US" sz="1800" dirty="0"/>
              <a:t>When a student’s enrollment in both High School </a:t>
            </a:r>
          </a:p>
          <a:p>
            <a:pPr marL="517525" lvl="2" indent="0">
              <a:spcBef>
                <a:spcPts val="600"/>
              </a:spcBef>
              <a:spcAft>
                <a:spcPts val="100"/>
              </a:spcAft>
              <a:buNone/>
            </a:pPr>
            <a:r>
              <a:rPr lang="en-US" sz="1800" dirty="0"/>
              <a:t>and SC is less than 1.0 FTE, the standard 1.2 FTE </a:t>
            </a:r>
          </a:p>
          <a:p>
            <a:pPr marL="517525" lvl="2" indent="0">
              <a:spcBef>
                <a:spcPts val="600"/>
              </a:spcBef>
              <a:spcAft>
                <a:spcPts val="100"/>
              </a:spcAft>
              <a:buNone/>
            </a:pPr>
            <a:r>
              <a:rPr lang="en-US" sz="1800" dirty="0"/>
              <a:t>limitation applies.</a:t>
            </a: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graphicFrame>
        <p:nvGraphicFramePr>
          <p:cNvPr id="3" name="Table 2" title="RS, SC and high school"/>
          <p:cNvGraphicFramePr>
            <a:graphicFrameLocks noGrp="1"/>
          </p:cNvGraphicFramePr>
          <p:nvPr>
            <p:extLst>
              <p:ext uri="{D42A27DB-BD31-4B8C-83A1-F6EECF244321}">
                <p14:modId xmlns:p14="http://schemas.microsoft.com/office/powerpoint/2010/main" val="2559106281"/>
              </p:ext>
            </p:extLst>
          </p:nvPr>
        </p:nvGraphicFramePr>
        <p:xfrm>
          <a:off x="6905924" y="4144353"/>
          <a:ext cx="4297680" cy="1854200"/>
        </p:xfrm>
        <a:graphic>
          <a:graphicData uri="http://schemas.openxmlformats.org/drawingml/2006/table">
            <a:tbl>
              <a:tblPr firstRow="1" bandRow="1">
                <a:tableStyleId>{5202B0CA-FC54-4496-8BCA-5EF66A818D29}</a:tableStyleId>
              </a:tblPr>
              <a:tblGrid>
                <a:gridCol w="1737360">
                  <a:extLst>
                    <a:ext uri="{9D8B030D-6E8A-4147-A177-3AD203B41FA5}">
                      <a16:colId xmlns:a16="http://schemas.microsoft.com/office/drawing/2014/main" val="4005226038"/>
                    </a:ext>
                  </a:extLst>
                </a:gridCol>
                <a:gridCol w="1280160">
                  <a:extLst>
                    <a:ext uri="{9D8B030D-6E8A-4147-A177-3AD203B41FA5}">
                      <a16:colId xmlns:a16="http://schemas.microsoft.com/office/drawing/2014/main" val="1473607284"/>
                    </a:ext>
                  </a:extLst>
                </a:gridCol>
                <a:gridCol w="1280160">
                  <a:extLst>
                    <a:ext uri="{9D8B030D-6E8A-4147-A177-3AD203B41FA5}">
                      <a16:colId xmlns:a16="http://schemas.microsoft.com/office/drawing/2014/main" val="3361031842"/>
                    </a:ext>
                  </a:extLst>
                </a:gridCol>
              </a:tblGrid>
              <a:tr h="370840">
                <a:tc>
                  <a:txBody>
                    <a:bodyPr/>
                    <a:lstStyle/>
                    <a:p>
                      <a:endParaRPr lang="en-US" sz="1600" dirty="0"/>
                    </a:p>
                  </a:txBody>
                  <a:tcPr/>
                </a:tc>
                <a:tc>
                  <a:txBody>
                    <a:bodyPr/>
                    <a:lstStyle/>
                    <a:p>
                      <a:pPr algn="ctr"/>
                      <a:r>
                        <a:rPr lang="en-US" sz="1600" dirty="0" smtClean="0"/>
                        <a:t>Student A</a:t>
                      </a:r>
                      <a:endParaRPr lang="en-US" sz="1600" dirty="0"/>
                    </a:p>
                  </a:txBody>
                  <a:tcPr/>
                </a:tc>
                <a:tc>
                  <a:txBody>
                    <a:bodyPr/>
                    <a:lstStyle/>
                    <a:p>
                      <a:pPr algn="ctr"/>
                      <a:r>
                        <a:rPr lang="en-US" sz="1600" dirty="0" smtClean="0"/>
                        <a:t>Student B</a:t>
                      </a:r>
                      <a:endParaRPr lang="en-US" sz="1600" dirty="0"/>
                    </a:p>
                  </a:txBody>
                  <a:tcPr/>
                </a:tc>
                <a:extLst>
                  <a:ext uri="{0D108BD9-81ED-4DB2-BD59-A6C34878D82A}">
                    <a16:rowId xmlns:a16="http://schemas.microsoft.com/office/drawing/2014/main" val="3748663055"/>
                  </a:ext>
                </a:extLst>
              </a:tr>
              <a:tr h="370840">
                <a:tc>
                  <a:txBody>
                    <a:bodyPr/>
                    <a:lstStyle/>
                    <a:p>
                      <a:r>
                        <a:rPr lang="en-US" sz="1600" dirty="0" smtClean="0"/>
                        <a:t>High School FTE</a:t>
                      </a:r>
                      <a:endParaRPr lang="en-US" sz="1600" dirty="0"/>
                    </a:p>
                  </a:txBody>
                  <a:tcPr/>
                </a:tc>
                <a:tc>
                  <a:txBody>
                    <a:bodyPr/>
                    <a:lstStyle/>
                    <a:p>
                      <a:pPr algn="ctr"/>
                      <a:r>
                        <a:rPr lang="en-US" sz="1600" dirty="0" smtClean="0"/>
                        <a:t>1.00 FTE</a:t>
                      </a:r>
                      <a:endParaRPr lang="en-US" sz="1600" dirty="0"/>
                    </a:p>
                  </a:txBody>
                  <a:tcPr/>
                </a:tc>
                <a:tc>
                  <a:txBody>
                    <a:bodyPr/>
                    <a:lstStyle/>
                    <a:p>
                      <a:pPr algn="ctr"/>
                      <a:r>
                        <a:rPr lang="en-US" sz="1600" dirty="0" smtClean="0"/>
                        <a:t>0.18 FTE</a:t>
                      </a:r>
                      <a:endParaRPr lang="en-US" sz="1600" dirty="0"/>
                    </a:p>
                  </a:txBody>
                  <a:tcPr/>
                </a:tc>
                <a:extLst>
                  <a:ext uri="{0D108BD9-81ED-4DB2-BD59-A6C34878D82A}">
                    <a16:rowId xmlns:a16="http://schemas.microsoft.com/office/drawing/2014/main" val="2768366471"/>
                  </a:ext>
                </a:extLst>
              </a:tr>
              <a:tr h="370840">
                <a:tc>
                  <a:txBody>
                    <a:bodyPr/>
                    <a:lstStyle/>
                    <a:p>
                      <a:r>
                        <a:rPr lang="en-US" sz="1600" dirty="0" smtClean="0"/>
                        <a:t>Skill Center FTE</a:t>
                      </a:r>
                      <a:endParaRPr lang="en-US" sz="1600" dirty="0"/>
                    </a:p>
                  </a:txBody>
                  <a:tcPr/>
                </a:tc>
                <a:tc>
                  <a:txBody>
                    <a:bodyPr/>
                    <a:lstStyle/>
                    <a:p>
                      <a:pPr algn="ctr"/>
                      <a:r>
                        <a:rPr lang="en-US" sz="1600" dirty="0" smtClean="0"/>
                        <a:t>0.54</a:t>
                      </a:r>
                      <a:r>
                        <a:rPr lang="en-US" sz="1600" baseline="0" dirty="0" smtClean="0"/>
                        <a:t> FTE</a:t>
                      </a:r>
                      <a:endParaRPr lang="en-US" sz="1600" dirty="0"/>
                    </a:p>
                  </a:txBody>
                  <a:tcPr/>
                </a:tc>
                <a:tc>
                  <a:txBody>
                    <a:bodyPr/>
                    <a:lstStyle/>
                    <a:p>
                      <a:pPr algn="ctr"/>
                      <a:r>
                        <a:rPr lang="en-US" sz="1600" dirty="0" smtClean="0"/>
                        <a:t>0.54 FTE</a:t>
                      </a:r>
                      <a:endParaRPr lang="en-US" sz="1600" dirty="0"/>
                    </a:p>
                  </a:txBody>
                  <a:tcPr/>
                </a:tc>
                <a:extLst>
                  <a:ext uri="{0D108BD9-81ED-4DB2-BD59-A6C34878D82A}">
                    <a16:rowId xmlns:a16="http://schemas.microsoft.com/office/drawing/2014/main" val="1172097501"/>
                  </a:ext>
                </a:extLst>
              </a:tr>
              <a:tr h="370840">
                <a:tc>
                  <a:txBody>
                    <a:bodyPr/>
                    <a:lstStyle/>
                    <a:p>
                      <a:r>
                        <a:rPr lang="en-US" sz="1600" dirty="0" smtClean="0"/>
                        <a:t>Total HS/SC FTE</a:t>
                      </a:r>
                      <a:endParaRPr lang="en-US" sz="1600" dirty="0"/>
                    </a:p>
                  </a:txBody>
                  <a:tcPr/>
                </a:tc>
                <a:tc>
                  <a:txBody>
                    <a:bodyPr/>
                    <a:lstStyle/>
                    <a:p>
                      <a:pPr algn="ctr"/>
                      <a:r>
                        <a:rPr lang="en-US" sz="1600" dirty="0" smtClean="0"/>
                        <a:t>1.54 FTE</a:t>
                      </a:r>
                      <a:endParaRPr lang="en-US" sz="1600" dirty="0"/>
                    </a:p>
                  </a:txBody>
                  <a:tcPr/>
                </a:tc>
                <a:tc>
                  <a:txBody>
                    <a:bodyPr/>
                    <a:lstStyle/>
                    <a:p>
                      <a:pPr algn="ctr"/>
                      <a:r>
                        <a:rPr lang="en-US" sz="1600" dirty="0" smtClean="0"/>
                        <a:t>0.72 FTE</a:t>
                      </a:r>
                      <a:endParaRPr lang="en-US" sz="1600" dirty="0"/>
                    </a:p>
                  </a:txBody>
                  <a:tcPr/>
                </a:tc>
                <a:extLst>
                  <a:ext uri="{0D108BD9-81ED-4DB2-BD59-A6C34878D82A}">
                    <a16:rowId xmlns:a16="http://schemas.microsoft.com/office/drawing/2014/main" val="2276315992"/>
                  </a:ext>
                </a:extLst>
              </a:tr>
              <a:tr h="370840">
                <a:tc>
                  <a:txBody>
                    <a:bodyPr/>
                    <a:lstStyle/>
                    <a:p>
                      <a:r>
                        <a:rPr lang="en-US" sz="1600" dirty="0" smtClean="0"/>
                        <a:t>Available</a:t>
                      </a:r>
                      <a:r>
                        <a:rPr lang="en-US" sz="1600" baseline="0" dirty="0" smtClean="0"/>
                        <a:t> RS FTE</a:t>
                      </a:r>
                      <a:endParaRPr lang="en-US" sz="1600" dirty="0"/>
                    </a:p>
                  </a:txBody>
                  <a:tcPr/>
                </a:tc>
                <a:tc>
                  <a:txBody>
                    <a:bodyPr/>
                    <a:lstStyle/>
                    <a:p>
                      <a:pPr algn="ctr"/>
                      <a:r>
                        <a:rPr lang="en-US" sz="1600" dirty="0" smtClean="0"/>
                        <a:t>0.20 FTE</a:t>
                      </a:r>
                      <a:endParaRPr lang="en-US" sz="1600" dirty="0"/>
                    </a:p>
                  </a:txBody>
                  <a:tcPr/>
                </a:tc>
                <a:tc>
                  <a:txBody>
                    <a:bodyPr/>
                    <a:lstStyle/>
                    <a:p>
                      <a:pPr algn="ctr"/>
                      <a:r>
                        <a:rPr lang="en-US" sz="1600" dirty="0" smtClean="0"/>
                        <a:t>0.48 FTE</a:t>
                      </a:r>
                      <a:endParaRPr lang="en-US" sz="1600" dirty="0"/>
                    </a:p>
                  </a:txBody>
                  <a:tcPr/>
                </a:tc>
                <a:extLst>
                  <a:ext uri="{0D108BD9-81ED-4DB2-BD59-A6C34878D82A}">
                    <a16:rowId xmlns:a16="http://schemas.microsoft.com/office/drawing/2014/main" val="3948552489"/>
                  </a:ext>
                </a:extLst>
              </a:tr>
            </a:tbl>
          </a:graphicData>
        </a:graphic>
      </p:graphicFrame>
    </p:spTree>
    <p:extLst>
      <p:ext uri="{BB962C8B-B14F-4D97-AF65-F5344CB8AC3E}">
        <p14:creationId xmlns:p14="http://schemas.microsoft.com/office/powerpoint/2010/main" val="53951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Headcount</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marL="284163" indent="-284163"/>
            <a:r>
              <a:rPr lang="en-US" sz="2200" dirty="0"/>
              <a:t>A count of enrolled students.</a:t>
            </a:r>
          </a:p>
          <a:p>
            <a:pPr marL="284163" indent="-284163"/>
            <a:r>
              <a:rPr lang="en-US" sz="2200" dirty="0"/>
              <a:t>Amount of instructional or service hours is not a factor.</a:t>
            </a:r>
          </a:p>
          <a:p>
            <a:pPr marL="284163" indent="-284163"/>
            <a:r>
              <a:rPr lang="en-US" sz="2200" dirty="0"/>
              <a:t>Each student is 1. No partial numbers.</a:t>
            </a:r>
          </a:p>
          <a:p>
            <a:pPr marL="284163" indent="-284163"/>
            <a:r>
              <a:rPr lang="en-US" sz="2200" dirty="0"/>
              <a:t>Used for:</a:t>
            </a:r>
          </a:p>
          <a:p>
            <a:pPr marL="630238" lvl="1" indent="-342900">
              <a:spcBef>
                <a:spcPts val="1000"/>
              </a:spcBef>
              <a:buFont typeface="Courier New" panose="02070309020205020404" pitchFamily="49" charset="0"/>
              <a:buChar char="o"/>
            </a:pPr>
            <a:r>
              <a:rPr lang="en-US" sz="2000" dirty="0"/>
              <a:t>Special education funding (P223H)</a:t>
            </a:r>
          </a:p>
          <a:p>
            <a:pPr marL="630238" lvl="1" indent="-342900">
              <a:spcBef>
                <a:spcPts val="1000"/>
              </a:spcBef>
              <a:buFont typeface="Courier New" panose="02070309020205020404" pitchFamily="49" charset="0"/>
              <a:buChar char="o"/>
            </a:pPr>
            <a:r>
              <a:rPr lang="en-US" sz="2000" dirty="0"/>
              <a:t>Transitional Bilingual Instructional Program (TBIP) and Exited TBIP funding</a:t>
            </a:r>
          </a:p>
          <a:p>
            <a:pPr marL="630238" lvl="1" indent="-342900">
              <a:spcBef>
                <a:spcPts val="1000"/>
              </a:spcBef>
              <a:buFont typeface="Courier New" panose="02070309020205020404" pitchFamily="49" charset="0"/>
              <a:buChar char="o"/>
            </a:pPr>
            <a:r>
              <a:rPr lang="en-US" sz="2000" dirty="0"/>
              <a:t>State Budgeting and Caseload Forecast</a:t>
            </a:r>
          </a:p>
          <a:p>
            <a:pPr marL="630238" lvl="1" indent="-342900">
              <a:spcBef>
                <a:spcPts val="1000"/>
              </a:spcBef>
              <a:buFont typeface="Courier New" panose="02070309020205020404" pitchFamily="49" charset="0"/>
              <a:buChar char="o"/>
            </a:pPr>
            <a:r>
              <a:rPr lang="en-US" sz="2000" dirty="0"/>
              <a:t>School Construction Assistance Program</a:t>
            </a:r>
          </a:p>
          <a:p>
            <a:pPr marL="284163" lvl="1" indent="-284163">
              <a:spcBef>
                <a:spcPts val="1000"/>
              </a:spcBef>
            </a:pPr>
            <a:r>
              <a:rPr lang="en-US" sz="2200" dirty="0"/>
              <a:t>October reporting is critical.</a:t>
            </a: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38555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Review of Exited TBIP Reporting</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lnSpcReduction="10000"/>
          </a:bodyPr>
          <a:lstStyle/>
          <a:p>
            <a:pPr marL="344488" indent="-344488">
              <a:lnSpc>
                <a:spcPct val="120000"/>
              </a:lnSpc>
              <a:spcBef>
                <a:spcPts val="0"/>
              </a:spcBef>
              <a:spcAft>
                <a:spcPts val="0"/>
              </a:spcAft>
            </a:pPr>
            <a:r>
              <a:rPr lang="en-US" sz="2000" dirty="0"/>
              <a:t>Who is an Exited TBIP student? </a:t>
            </a:r>
          </a:p>
          <a:p>
            <a:pPr marL="690563" indent="-346075">
              <a:lnSpc>
                <a:spcPct val="120000"/>
              </a:lnSpc>
              <a:spcBef>
                <a:spcPts val="0"/>
              </a:spcBef>
              <a:buFont typeface="Courier New" panose="02070309020205020404" pitchFamily="49" charset="0"/>
              <a:buChar char="o"/>
            </a:pPr>
            <a:r>
              <a:rPr lang="en-US" sz="1800" dirty="0"/>
              <a:t>One who is enrolled in the district on monthly count day.</a:t>
            </a:r>
          </a:p>
          <a:p>
            <a:pPr marL="690563" indent="-346075">
              <a:lnSpc>
                <a:spcPct val="120000"/>
              </a:lnSpc>
              <a:spcBef>
                <a:spcPts val="0"/>
              </a:spcBef>
              <a:buFont typeface="Courier New" panose="02070309020205020404" pitchFamily="49" charset="0"/>
              <a:buChar char="o"/>
            </a:pPr>
            <a:r>
              <a:rPr lang="en-US" sz="1800" dirty="0"/>
              <a:t>Scored Proficient on the past two years Spring ELPA21 test. For </a:t>
            </a:r>
            <a:r>
              <a:rPr lang="en-US" sz="1800" dirty="0" smtClean="0"/>
              <a:t>2020–21, </a:t>
            </a:r>
            <a:r>
              <a:rPr lang="en-US" sz="1800" dirty="0"/>
              <a:t>either the </a:t>
            </a:r>
            <a:r>
              <a:rPr lang="en-US" sz="1800" dirty="0" smtClean="0"/>
              <a:t>2019 </a:t>
            </a:r>
            <a:r>
              <a:rPr lang="en-US" sz="1800" dirty="0"/>
              <a:t>or </a:t>
            </a:r>
            <a:r>
              <a:rPr lang="en-US" sz="1800" dirty="0" smtClean="0"/>
              <a:t>2020 </a:t>
            </a:r>
            <a:r>
              <a:rPr lang="en-US" sz="1800" dirty="0"/>
              <a:t>Spring ELPA21 test.</a:t>
            </a:r>
          </a:p>
          <a:p>
            <a:pPr marL="690563" indent="-346075">
              <a:lnSpc>
                <a:spcPct val="120000"/>
              </a:lnSpc>
              <a:spcBef>
                <a:spcPts val="0"/>
              </a:spcBef>
              <a:buFont typeface="Courier New" panose="02070309020205020404" pitchFamily="49" charset="0"/>
              <a:buChar char="o"/>
            </a:pPr>
            <a:r>
              <a:rPr lang="en-US" sz="1800" dirty="0"/>
              <a:t>Does not have to previously been reported as TBIP. Parents could have waived TBIP services.</a:t>
            </a:r>
          </a:p>
          <a:p>
            <a:pPr marL="344488" indent="-344488">
              <a:lnSpc>
                <a:spcPct val="120000"/>
              </a:lnSpc>
              <a:spcBef>
                <a:spcPts val="0"/>
              </a:spcBef>
              <a:spcAft>
                <a:spcPts val="0"/>
              </a:spcAft>
            </a:pPr>
            <a:r>
              <a:rPr lang="en-US" sz="2000" dirty="0"/>
              <a:t>Purpose of the Exited TBIP count. </a:t>
            </a:r>
          </a:p>
          <a:p>
            <a:pPr marL="690563" indent="-346075">
              <a:lnSpc>
                <a:spcPct val="120000"/>
              </a:lnSpc>
              <a:spcBef>
                <a:spcPts val="0"/>
              </a:spcBef>
              <a:buFont typeface="Courier New" panose="02070309020205020404" pitchFamily="49" charset="0"/>
              <a:buChar char="o"/>
            </a:pPr>
            <a:r>
              <a:rPr lang="en-US" sz="1800" dirty="0"/>
              <a:t>Exited TBIP funding provides </a:t>
            </a:r>
            <a:r>
              <a:rPr lang="en-US" sz="1800" u="heavy" dirty="0">
                <a:uFill>
                  <a:solidFill>
                    <a:srgbClr val="FBC639"/>
                  </a:solidFill>
                </a:uFill>
              </a:rPr>
              <a:t>support dollars</a:t>
            </a:r>
            <a:r>
              <a:rPr lang="en-US" sz="1800" dirty="0"/>
              <a:t> for students who were previously eligible for TBIP.</a:t>
            </a:r>
          </a:p>
          <a:p>
            <a:pPr marL="690563" indent="-346075">
              <a:lnSpc>
                <a:spcPct val="120000"/>
              </a:lnSpc>
              <a:spcBef>
                <a:spcPts val="0"/>
              </a:spcBef>
              <a:buFont typeface="Courier New" panose="02070309020205020404" pitchFamily="49" charset="0"/>
              <a:buChar char="o"/>
            </a:pPr>
            <a:r>
              <a:rPr lang="en-US" sz="1800" dirty="0"/>
              <a:t>For </a:t>
            </a:r>
            <a:r>
              <a:rPr lang="en-US" sz="1800" dirty="0" smtClean="0"/>
              <a:t>2019–20, </a:t>
            </a:r>
            <a:r>
              <a:rPr lang="en-US" sz="1800" dirty="0"/>
              <a:t>statewide average was:</a:t>
            </a:r>
          </a:p>
          <a:p>
            <a:pPr marL="974725" lvl="1" indent="-284163">
              <a:lnSpc>
                <a:spcPct val="120000"/>
              </a:lnSpc>
              <a:spcBef>
                <a:spcPts val="0"/>
              </a:spcBef>
              <a:spcAft>
                <a:spcPts val="0"/>
              </a:spcAft>
              <a:buFont typeface="Wingdings" panose="05000000000000000000" pitchFamily="2" charset="2"/>
              <a:buChar char="§"/>
            </a:pPr>
            <a:r>
              <a:rPr lang="en-US" sz="1600" dirty="0" smtClean="0"/>
              <a:t>$830 </a:t>
            </a:r>
            <a:r>
              <a:rPr lang="en-US" sz="1600" dirty="0"/>
              <a:t>per annual average Exited TBIP headcount</a:t>
            </a:r>
          </a:p>
          <a:p>
            <a:pPr marL="974725" lvl="1" indent="-284163">
              <a:lnSpc>
                <a:spcPct val="120000"/>
              </a:lnSpc>
              <a:spcBef>
                <a:spcPts val="0"/>
              </a:spcBef>
              <a:spcAft>
                <a:spcPts val="0"/>
              </a:spcAft>
              <a:buFont typeface="Wingdings" panose="05000000000000000000" pitchFamily="2" charset="2"/>
              <a:buChar char="§"/>
            </a:pPr>
            <a:r>
              <a:rPr lang="en-US" sz="1600" dirty="0"/>
              <a:t>$</a:t>
            </a:r>
            <a:r>
              <a:rPr lang="en-US" sz="1600" dirty="0" smtClean="0"/>
              <a:t>1,497 </a:t>
            </a:r>
            <a:r>
              <a:rPr lang="en-US" sz="1600" dirty="0"/>
              <a:t>per annual average TBIP </a:t>
            </a:r>
            <a:r>
              <a:rPr lang="en-US" sz="1600" dirty="0" smtClean="0"/>
              <a:t>headcount</a:t>
            </a:r>
          </a:p>
          <a:p>
            <a:pPr marL="344488" lvl="1" indent="-344488">
              <a:lnSpc>
                <a:spcPct val="120000"/>
              </a:lnSpc>
              <a:spcBef>
                <a:spcPts val="0"/>
              </a:spcBef>
              <a:spcAft>
                <a:spcPts val="0"/>
              </a:spcAft>
            </a:pPr>
            <a:r>
              <a:rPr lang="en-US" sz="2000" dirty="0" smtClean="0"/>
              <a:t>The Exited TBIP count should stay consistent through a school year with small fluctuations as new qualifying students enroll and others withdraw.</a:t>
            </a:r>
            <a:endParaRPr lang="en-US" sz="2000" dirty="0"/>
          </a:p>
          <a:p>
            <a:pPr marL="344488" lvl="1" indent="-344488">
              <a:lnSpc>
                <a:spcPct val="120000"/>
              </a:lnSpc>
            </a:pPr>
            <a:r>
              <a:rPr lang="en-US" sz="2000" dirty="0" smtClean="0">
                <a:solidFill>
                  <a:srgbClr val="C00000"/>
                </a:solidFill>
              </a:rPr>
              <a:t>Make sure to update your Student Info System with the Spring 2020 ELPA21 scores so when pulling the September count, the correct Exited TBIP enrollment is reported.</a:t>
            </a:r>
            <a:endParaRPr lang="en-US" sz="2000" dirty="0">
              <a:solidFill>
                <a:srgbClr val="C00000"/>
              </a:solidFill>
            </a:endParaRP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4026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Types of Districts</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a:bodyPr>
          <a:lstStyle/>
          <a:p>
            <a:pPr>
              <a:lnSpc>
                <a:spcPct val="120000"/>
              </a:lnSpc>
            </a:pPr>
            <a:r>
              <a:rPr lang="en-US" sz="2200" u="heavy" dirty="0">
                <a:uFill>
                  <a:solidFill>
                    <a:srgbClr val="FBC639"/>
                  </a:solidFill>
                </a:uFill>
              </a:rPr>
              <a:t>Resident District</a:t>
            </a:r>
            <a:r>
              <a:rPr lang="en-US" sz="2200" dirty="0">
                <a:uFill>
                  <a:solidFill>
                    <a:schemeClr val="accent6">
                      <a:lumMod val="75000"/>
                    </a:schemeClr>
                  </a:solidFill>
                </a:uFill>
              </a:rPr>
              <a:t>:</a:t>
            </a:r>
          </a:p>
          <a:p>
            <a:pPr marL="569913" indent="-336550">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The district where the student lives.</a:t>
            </a:r>
          </a:p>
          <a:p>
            <a:pPr marL="569913" indent="-336550">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For students from a </a:t>
            </a:r>
            <a:r>
              <a:rPr lang="en-US" sz="2000" u="heavy" dirty="0">
                <a:uFill>
                  <a:solidFill>
                    <a:srgbClr val="FBC639"/>
                  </a:solidFill>
                </a:uFill>
              </a:rPr>
              <a:t>nonhigh</a:t>
            </a:r>
            <a:r>
              <a:rPr lang="en-US" sz="2000" dirty="0">
                <a:uFill>
                  <a:solidFill>
                    <a:schemeClr val="accent6">
                      <a:lumMod val="75000"/>
                    </a:schemeClr>
                  </a:solidFill>
                </a:uFill>
              </a:rPr>
              <a:t> district, the high district.</a:t>
            </a:r>
          </a:p>
          <a:p>
            <a:pPr marL="569913" indent="-336550">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For students that </a:t>
            </a:r>
            <a:r>
              <a:rPr lang="en-US" sz="2000" dirty="0" smtClean="0">
                <a:uFill>
                  <a:solidFill>
                    <a:schemeClr val="accent6">
                      <a:lumMod val="75000"/>
                    </a:schemeClr>
                  </a:solidFill>
                </a:uFill>
              </a:rPr>
              <a:t>“choice” </a:t>
            </a:r>
            <a:r>
              <a:rPr lang="en-US" sz="2000" dirty="0">
                <a:uFill>
                  <a:solidFill>
                    <a:schemeClr val="accent6">
                      <a:lumMod val="75000"/>
                    </a:schemeClr>
                  </a:solidFill>
                </a:uFill>
              </a:rPr>
              <a:t>into a nonresident district.</a:t>
            </a:r>
          </a:p>
          <a:p>
            <a:pPr>
              <a:lnSpc>
                <a:spcPct val="120000"/>
              </a:lnSpc>
            </a:pPr>
            <a:r>
              <a:rPr lang="en-US" sz="2200" u="heavy" dirty="0">
                <a:uFill>
                  <a:solidFill>
                    <a:srgbClr val="FBC639"/>
                  </a:solidFill>
                </a:uFill>
              </a:rPr>
              <a:t>Serving District</a:t>
            </a:r>
            <a:r>
              <a:rPr lang="en-US" sz="2200" dirty="0">
                <a:uFill>
                  <a:solidFill>
                    <a:schemeClr val="accent6">
                      <a:lumMod val="75000"/>
                    </a:schemeClr>
                  </a:solidFill>
                </a:uFill>
              </a:rPr>
              <a:t>:</a:t>
            </a:r>
          </a:p>
          <a:p>
            <a:pPr marL="569913" indent="-282575">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The district that provides instruction or service.</a:t>
            </a:r>
          </a:p>
          <a:p>
            <a:pPr>
              <a:lnSpc>
                <a:spcPct val="120000"/>
              </a:lnSpc>
            </a:pPr>
            <a:r>
              <a:rPr lang="en-US" sz="2200" u="heavy" dirty="0">
                <a:uFill>
                  <a:solidFill>
                    <a:srgbClr val="FBC639"/>
                  </a:solidFill>
                </a:uFill>
              </a:rPr>
              <a:t>Home District</a:t>
            </a:r>
            <a:r>
              <a:rPr lang="en-US" sz="2200" dirty="0">
                <a:uFill>
                  <a:solidFill>
                    <a:schemeClr val="accent6">
                      <a:lumMod val="75000"/>
                    </a:schemeClr>
                  </a:solidFill>
                </a:uFill>
              </a:rPr>
              <a:t>:</a:t>
            </a:r>
          </a:p>
          <a:p>
            <a:pPr marL="569913" indent="-336550">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District where the student lives regardless of Choice Transfer.</a:t>
            </a:r>
          </a:p>
          <a:p>
            <a:pPr marL="569913" indent="-336550">
              <a:lnSpc>
                <a:spcPct val="120000"/>
              </a:lnSpc>
              <a:spcBef>
                <a:spcPts val="150"/>
              </a:spcBef>
              <a:buFont typeface="Courier New" panose="02070309020205020404" pitchFamily="49" charset="0"/>
              <a:buChar char="o"/>
            </a:pPr>
            <a:r>
              <a:rPr lang="en-US" sz="2000" dirty="0">
                <a:uFill>
                  <a:solidFill>
                    <a:schemeClr val="accent6">
                      <a:lumMod val="75000"/>
                    </a:schemeClr>
                  </a:solidFill>
                </a:uFill>
              </a:rPr>
              <a:t>Used for ALE enrollment reporting on the SAFS ALE application.</a:t>
            </a: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0179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8" y="192597"/>
            <a:ext cx="10243830" cy="1325563"/>
          </a:xfrm>
        </p:spPr>
        <p:txBody>
          <a:bodyPr>
            <a:normAutofit/>
          </a:bodyPr>
          <a:lstStyle/>
          <a:p>
            <a:r>
              <a:rPr lang="en-US" sz="3500" dirty="0" smtClean="0">
                <a:solidFill>
                  <a:schemeClr val="tx2"/>
                </a:solidFill>
              </a:rPr>
              <a:t>Choice Transfer &amp; Interdistrict Agreements</a:t>
            </a:r>
            <a:endParaRPr lang="en-US" sz="3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fontScale="85000" lnSpcReduction="20000"/>
          </a:bodyPr>
          <a:lstStyle/>
          <a:p>
            <a:pPr marL="0" indent="0">
              <a:lnSpc>
                <a:spcPct val="120000"/>
              </a:lnSpc>
              <a:buNone/>
            </a:pPr>
            <a:r>
              <a:rPr lang="en-US" sz="2600" dirty="0"/>
              <a:t>One of following must be in place in order for a district to claim a nonresident student for state funding</a:t>
            </a:r>
            <a:r>
              <a:rPr lang="en-US" sz="2600" dirty="0" smtClean="0"/>
              <a:t>:</a:t>
            </a:r>
          </a:p>
          <a:p>
            <a:pPr>
              <a:lnSpc>
                <a:spcPct val="120000"/>
              </a:lnSpc>
              <a:spcBef>
                <a:spcPts val="600"/>
              </a:spcBef>
              <a:spcAft>
                <a:spcPts val="100"/>
              </a:spcAft>
            </a:pPr>
            <a:r>
              <a:rPr lang="en-US" sz="2400" dirty="0"/>
              <a:t>Choice Transfer:</a:t>
            </a:r>
          </a:p>
          <a:p>
            <a:pPr marL="517525" indent="-284163">
              <a:lnSpc>
                <a:spcPct val="120000"/>
              </a:lnSpc>
              <a:spcBef>
                <a:spcPts val="600"/>
              </a:spcBef>
              <a:spcAft>
                <a:spcPts val="100"/>
              </a:spcAft>
              <a:buFont typeface="Courier New" panose="02070309020205020404" pitchFamily="49" charset="0"/>
              <a:buChar char="o"/>
            </a:pPr>
            <a:r>
              <a:rPr lang="en-US" sz="2100" dirty="0"/>
              <a:t>Student released 100% by resident district.</a:t>
            </a:r>
          </a:p>
          <a:p>
            <a:pPr marL="517525" indent="-284163">
              <a:lnSpc>
                <a:spcPct val="120000"/>
              </a:lnSpc>
              <a:spcBef>
                <a:spcPts val="600"/>
              </a:spcBef>
              <a:spcAft>
                <a:spcPts val="100"/>
              </a:spcAft>
              <a:buFont typeface="Courier New" panose="02070309020205020404" pitchFamily="49" charset="0"/>
              <a:buChar char="o"/>
            </a:pPr>
            <a:r>
              <a:rPr lang="en-US" sz="2100" dirty="0"/>
              <a:t>Resident district released financial liability for the student.</a:t>
            </a:r>
          </a:p>
          <a:p>
            <a:pPr marL="517525" indent="-284163">
              <a:lnSpc>
                <a:spcPct val="120000"/>
              </a:lnSpc>
              <a:spcBef>
                <a:spcPts val="600"/>
              </a:spcBef>
              <a:spcAft>
                <a:spcPts val="100"/>
              </a:spcAft>
              <a:buFont typeface="Courier New" panose="02070309020205020404" pitchFamily="49" charset="0"/>
              <a:buChar char="o"/>
            </a:pPr>
            <a:r>
              <a:rPr lang="en-US" sz="2100" dirty="0"/>
              <a:t>Serving (Choice) district is responsible for all services.</a:t>
            </a:r>
          </a:p>
          <a:p>
            <a:pPr marL="517525" indent="-284163">
              <a:lnSpc>
                <a:spcPct val="120000"/>
              </a:lnSpc>
              <a:spcBef>
                <a:spcPts val="600"/>
              </a:spcBef>
              <a:spcAft>
                <a:spcPts val="100"/>
              </a:spcAft>
              <a:buFont typeface="Courier New" panose="02070309020205020404" pitchFamily="49" charset="0"/>
              <a:buChar char="o"/>
            </a:pPr>
            <a:r>
              <a:rPr lang="en-US" sz="2100" dirty="0"/>
              <a:t>Student is reported on P223/P223H as resident of Choice district.</a:t>
            </a:r>
          </a:p>
          <a:p>
            <a:pPr>
              <a:lnSpc>
                <a:spcPct val="120000"/>
              </a:lnSpc>
              <a:spcBef>
                <a:spcPts val="600"/>
              </a:spcBef>
              <a:spcAft>
                <a:spcPts val="100"/>
              </a:spcAft>
            </a:pPr>
            <a:r>
              <a:rPr lang="en-US" sz="2400" dirty="0"/>
              <a:t>Interdistrict Agreement:</a:t>
            </a:r>
          </a:p>
          <a:p>
            <a:pPr marL="517525" indent="-284163">
              <a:lnSpc>
                <a:spcPct val="120000"/>
              </a:lnSpc>
              <a:spcBef>
                <a:spcPts val="600"/>
              </a:spcBef>
              <a:spcAft>
                <a:spcPts val="100"/>
              </a:spcAft>
              <a:buFont typeface="Courier New" panose="02070309020205020404" pitchFamily="49" charset="0"/>
              <a:buChar char="o"/>
              <a:tabLst>
                <a:tab pos="515938" algn="l"/>
              </a:tabLst>
            </a:pPr>
            <a:r>
              <a:rPr lang="en-US" sz="2100" dirty="0"/>
              <a:t>For students that attend another district part-time.</a:t>
            </a:r>
          </a:p>
          <a:p>
            <a:pPr marL="517525" indent="-284163">
              <a:lnSpc>
                <a:spcPct val="120000"/>
              </a:lnSpc>
              <a:spcBef>
                <a:spcPts val="600"/>
              </a:spcBef>
              <a:spcAft>
                <a:spcPts val="100"/>
              </a:spcAft>
              <a:buFont typeface="Courier New" panose="02070309020205020404" pitchFamily="49" charset="0"/>
              <a:buChar char="o"/>
              <a:tabLst>
                <a:tab pos="515938" algn="l"/>
              </a:tabLst>
            </a:pPr>
            <a:r>
              <a:rPr lang="en-US" sz="2100" dirty="0"/>
              <a:t>Responsibility for student remains with the resident district.</a:t>
            </a:r>
          </a:p>
          <a:p>
            <a:pPr marL="517525" indent="-284163">
              <a:lnSpc>
                <a:spcPct val="120000"/>
              </a:lnSpc>
              <a:spcBef>
                <a:spcPts val="600"/>
              </a:spcBef>
              <a:spcAft>
                <a:spcPts val="100"/>
              </a:spcAft>
              <a:buFont typeface="Courier New" panose="02070309020205020404" pitchFamily="49" charset="0"/>
              <a:buChar char="o"/>
              <a:tabLst>
                <a:tab pos="515938" algn="l"/>
              </a:tabLst>
            </a:pPr>
            <a:r>
              <a:rPr lang="en-US" sz="2100" dirty="0"/>
              <a:t>Serving district reports partial FTE on P223/P223H as a student of their resident district.</a:t>
            </a:r>
          </a:p>
          <a:p>
            <a:pPr marL="517525" indent="-284163">
              <a:lnSpc>
                <a:spcPct val="120000"/>
              </a:lnSpc>
              <a:spcBef>
                <a:spcPts val="600"/>
              </a:spcBef>
              <a:spcAft>
                <a:spcPts val="100"/>
              </a:spcAft>
              <a:buFont typeface="Courier New" panose="02070309020205020404" pitchFamily="49" charset="0"/>
              <a:buChar char="o"/>
              <a:tabLst>
                <a:tab pos="515938" algn="l"/>
              </a:tabLst>
            </a:pPr>
            <a:r>
              <a:rPr lang="en-US" sz="2100" dirty="0"/>
              <a:t>Basic education $ flow to the serving district.</a:t>
            </a:r>
          </a:p>
          <a:p>
            <a:pPr marL="517525" indent="-284163">
              <a:lnSpc>
                <a:spcPct val="120000"/>
              </a:lnSpc>
              <a:spcBef>
                <a:spcPts val="600"/>
              </a:spcBef>
              <a:spcAft>
                <a:spcPts val="100"/>
              </a:spcAft>
              <a:buFont typeface="Courier New" panose="02070309020205020404" pitchFamily="49" charset="0"/>
              <a:buChar char="o"/>
              <a:tabLst>
                <a:tab pos="515938" algn="l"/>
              </a:tabLst>
            </a:pPr>
            <a:r>
              <a:rPr lang="en-US" sz="2100" dirty="0"/>
              <a:t>Special education $ flow to the resident district.</a:t>
            </a:r>
          </a:p>
          <a:p>
            <a:pPr marL="0" indent="0">
              <a:lnSpc>
                <a:spcPct val="120000"/>
              </a:lnSpc>
              <a:buNone/>
            </a:pPr>
            <a:endParaRPr lang="en-US" sz="2000" dirty="0">
              <a:uFill>
                <a:solidFill>
                  <a:schemeClr val="accent6">
                    <a:lumMod val="75000"/>
                  </a:schemeClr>
                </a:solidFill>
              </a:uFill>
            </a:endParaRP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400497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7" y="192597"/>
            <a:ext cx="11438955" cy="1325563"/>
          </a:xfrm>
        </p:spPr>
        <p:txBody>
          <a:bodyPr>
            <a:normAutofit/>
          </a:bodyPr>
          <a:lstStyle/>
          <a:p>
            <a:r>
              <a:rPr lang="en-US" sz="3500" dirty="0" smtClean="0">
                <a:solidFill>
                  <a:schemeClr val="tx2"/>
                </a:solidFill>
              </a:rPr>
              <a:t>Choice Transfer &amp; Interdistrict Agreements </a:t>
            </a:r>
            <a:r>
              <a:rPr lang="en-US" sz="2500" i="1" dirty="0">
                <a:solidFill>
                  <a:srgbClr val="FBC639"/>
                </a:solidFill>
              </a:rPr>
              <a:t>continues</a:t>
            </a:r>
            <a:endParaRPr lang="en-US" sz="2500" i="1" dirty="0">
              <a:solidFill>
                <a:schemeClr val="tx2"/>
              </a:solidFill>
            </a:endParaRPr>
          </a:p>
        </p:txBody>
      </p:sp>
      <p:sp>
        <p:nvSpPr>
          <p:cNvPr id="5" name="Content Placeholder 4"/>
          <p:cNvSpPr>
            <a:spLocks noGrp="1"/>
          </p:cNvSpPr>
          <p:nvPr>
            <p:ph idx="1"/>
          </p:nvPr>
        </p:nvSpPr>
        <p:spPr>
          <a:xfrm>
            <a:off x="465498" y="1293756"/>
            <a:ext cx="10888301" cy="4890880"/>
          </a:xfrm>
        </p:spPr>
        <p:txBody>
          <a:bodyPr>
            <a:normAutofit lnSpcReduction="10000"/>
          </a:bodyPr>
          <a:lstStyle/>
          <a:p>
            <a:pPr>
              <a:lnSpc>
                <a:spcPct val="120000"/>
              </a:lnSpc>
              <a:spcBef>
                <a:spcPts val="600"/>
              </a:spcBef>
              <a:spcAft>
                <a:spcPts val="100"/>
              </a:spcAft>
            </a:pPr>
            <a:r>
              <a:rPr lang="en-US" sz="2200" dirty="0"/>
              <a:t>No choice transfers are required for students attending:</a:t>
            </a:r>
          </a:p>
          <a:p>
            <a:pPr marL="517525" lvl="1" indent="-284163">
              <a:lnSpc>
                <a:spcPct val="95000"/>
              </a:lnSpc>
              <a:spcBef>
                <a:spcPts val="600"/>
              </a:spcBef>
              <a:spcAft>
                <a:spcPts val="100"/>
              </a:spcAft>
              <a:buFont typeface="Courier New" panose="02070309020205020404" pitchFamily="49" charset="0"/>
              <a:buChar char="o"/>
            </a:pPr>
            <a:r>
              <a:rPr lang="en-US" sz="1900" dirty="0"/>
              <a:t>Charter schools</a:t>
            </a:r>
          </a:p>
          <a:p>
            <a:pPr marL="517525" lvl="1" indent="-284163">
              <a:lnSpc>
                <a:spcPct val="95000"/>
              </a:lnSpc>
              <a:spcBef>
                <a:spcPts val="600"/>
              </a:spcBef>
              <a:spcAft>
                <a:spcPts val="100"/>
              </a:spcAft>
              <a:buFont typeface="Courier New" panose="02070309020205020404" pitchFamily="49" charset="0"/>
              <a:buChar char="o"/>
            </a:pPr>
            <a:r>
              <a:rPr lang="en-US" sz="1900" dirty="0"/>
              <a:t>Tribal compact schools</a:t>
            </a:r>
          </a:p>
          <a:p>
            <a:pPr marL="517525" lvl="1" indent="-284163">
              <a:lnSpc>
                <a:spcPct val="95000"/>
              </a:lnSpc>
              <a:spcBef>
                <a:spcPts val="600"/>
              </a:spcBef>
              <a:spcAft>
                <a:spcPts val="100"/>
              </a:spcAft>
              <a:buFont typeface="Courier New" panose="02070309020205020404" pitchFamily="49" charset="0"/>
              <a:buChar char="o"/>
            </a:pPr>
            <a:r>
              <a:rPr lang="en-US" sz="1900" dirty="0"/>
              <a:t>High district coming from a nonhigh district</a:t>
            </a:r>
          </a:p>
          <a:p>
            <a:pPr marL="517525" lvl="1" indent="-284163">
              <a:lnSpc>
                <a:spcPct val="95000"/>
              </a:lnSpc>
              <a:spcBef>
                <a:spcPts val="600"/>
              </a:spcBef>
              <a:spcAft>
                <a:spcPts val="100"/>
              </a:spcAft>
              <a:buFont typeface="Courier New" panose="02070309020205020404" pitchFamily="49" charset="0"/>
              <a:buChar char="o"/>
            </a:pPr>
            <a:r>
              <a:rPr lang="en-US" sz="1900" dirty="0"/>
              <a:t>Skill Center consortium</a:t>
            </a:r>
          </a:p>
          <a:p>
            <a:pPr>
              <a:lnSpc>
                <a:spcPct val="95000"/>
              </a:lnSpc>
              <a:spcBef>
                <a:spcPts val="600"/>
              </a:spcBef>
              <a:spcAft>
                <a:spcPts val="100"/>
              </a:spcAft>
            </a:pPr>
            <a:r>
              <a:rPr lang="en-US" sz="2200" dirty="0"/>
              <a:t>Effective dates must be stated – beginning and end dates.</a:t>
            </a:r>
          </a:p>
          <a:p>
            <a:pPr>
              <a:lnSpc>
                <a:spcPct val="95000"/>
              </a:lnSpc>
              <a:spcBef>
                <a:spcPts val="600"/>
              </a:spcBef>
              <a:spcAft>
                <a:spcPts val="100"/>
              </a:spcAft>
            </a:pPr>
            <a:r>
              <a:rPr lang="en-US" sz="2200" dirty="0"/>
              <a:t>Recommendation that transfers/agreements span for only one school year.</a:t>
            </a:r>
          </a:p>
          <a:p>
            <a:pPr>
              <a:lnSpc>
                <a:spcPct val="95000"/>
              </a:lnSpc>
              <a:spcBef>
                <a:spcPts val="600"/>
              </a:spcBef>
              <a:spcAft>
                <a:spcPts val="100"/>
              </a:spcAft>
            </a:pPr>
            <a:r>
              <a:rPr lang="en-US" sz="2200" dirty="0"/>
              <a:t>Both districts must sign the transfers/agreements before the enrollment can be counted.</a:t>
            </a:r>
          </a:p>
          <a:p>
            <a:pPr>
              <a:lnSpc>
                <a:spcPct val="95000"/>
              </a:lnSpc>
              <a:spcBef>
                <a:spcPts val="600"/>
              </a:spcBef>
              <a:spcAft>
                <a:spcPts val="100"/>
              </a:spcAft>
            </a:pPr>
            <a:r>
              <a:rPr lang="en-US" sz="2200" dirty="0"/>
              <a:t>Bulletin No. 035-18 dated April 25, 2018, provides:</a:t>
            </a:r>
          </a:p>
          <a:p>
            <a:pPr marL="517525" indent="-344488">
              <a:lnSpc>
                <a:spcPct val="95000"/>
              </a:lnSpc>
              <a:spcBef>
                <a:spcPts val="600"/>
              </a:spcBef>
              <a:spcAft>
                <a:spcPts val="100"/>
              </a:spcAft>
              <a:buFont typeface="Courier New" panose="02070309020205020404" pitchFamily="49" charset="0"/>
              <a:buChar char="o"/>
            </a:pPr>
            <a:r>
              <a:rPr lang="en-US" sz="1900" dirty="0"/>
              <a:t>Additional guidance on choice transfers and interdistrict agreements.</a:t>
            </a:r>
          </a:p>
          <a:p>
            <a:pPr marL="517525" indent="-344488">
              <a:lnSpc>
                <a:spcPct val="95000"/>
              </a:lnSpc>
              <a:spcBef>
                <a:spcPts val="600"/>
              </a:spcBef>
              <a:spcAft>
                <a:spcPts val="100"/>
              </a:spcAft>
              <a:buFont typeface="Courier New" panose="02070309020205020404" pitchFamily="49" charset="0"/>
              <a:buChar char="o"/>
            </a:pPr>
            <a:r>
              <a:rPr lang="en-US" sz="1900" dirty="0"/>
              <a:t>Information on the Standard Choice Transfer System (SCTS) application.</a:t>
            </a:r>
          </a:p>
          <a:p>
            <a:pPr marL="801688" indent="-284163">
              <a:lnSpc>
                <a:spcPct val="95000"/>
              </a:lnSpc>
              <a:spcBef>
                <a:spcPts val="600"/>
              </a:spcBef>
              <a:spcAft>
                <a:spcPts val="100"/>
              </a:spcAft>
              <a:buFont typeface="Wingdings" panose="05000000000000000000" pitchFamily="2" charset="2"/>
              <a:buChar char="§"/>
            </a:pPr>
            <a:r>
              <a:rPr lang="en-US" sz="1700" dirty="0"/>
              <a:t>Required for all students who choice into a nonresident district’s ALE program.</a:t>
            </a:r>
          </a:p>
          <a:p>
            <a:pPr marL="801688" indent="-284163">
              <a:lnSpc>
                <a:spcPct val="95000"/>
              </a:lnSpc>
              <a:spcBef>
                <a:spcPts val="600"/>
              </a:spcBef>
              <a:spcAft>
                <a:spcPts val="100"/>
              </a:spcAft>
              <a:buFont typeface="Wingdings" panose="05000000000000000000" pitchFamily="2" charset="2"/>
              <a:buChar char="§"/>
            </a:pPr>
            <a:r>
              <a:rPr lang="en-US" sz="1700" dirty="0"/>
              <a:t>Available to be used for all students’ choice transfers and interdistrict agreements.</a:t>
            </a:r>
          </a:p>
          <a:p>
            <a:pPr marL="0" indent="0">
              <a:lnSpc>
                <a:spcPct val="120000"/>
              </a:lnSpc>
              <a:buNone/>
            </a:pPr>
            <a:endParaRPr lang="en-US" sz="2000" dirty="0" smtClean="0">
              <a:uFill>
                <a:solidFill>
                  <a:schemeClr val="accent6">
                    <a:lumMod val="75000"/>
                  </a:schemeClr>
                </a:solidFill>
              </a:uFill>
            </a:endParaRPr>
          </a:p>
          <a:p>
            <a:pPr marL="0" indent="0">
              <a:lnSpc>
                <a:spcPct val="120000"/>
              </a:lnSpc>
              <a:buNone/>
            </a:pPr>
            <a:endParaRPr lang="en-US" sz="2000" dirty="0">
              <a:uFill>
                <a:solidFill>
                  <a:schemeClr val="accent6">
                    <a:lumMod val="75000"/>
                  </a:schemeClr>
                </a:solidFill>
              </a:uFill>
            </a:endParaRP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1715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7" y="80455"/>
            <a:ext cx="11438955" cy="1325563"/>
          </a:xfrm>
        </p:spPr>
        <p:txBody>
          <a:bodyPr>
            <a:normAutofit/>
          </a:bodyPr>
          <a:lstStyle/>
          <a:p>
            <a:r>
              <a:rPr lang="en-US" sz="3500" dirty="0" smtClean="0">
                <a:solidFill>
                  <a:schemeClr val="tx2"/>
                </a:solidFill>
              </a:rPr>
              <a:t>Requirements for Claiming a Special Education Student</a:t>
            </a:r>
            <a:endParaRPr lang="en-US" sz="2500" i="1" dirty="0">
              <a:solidFill>
                <a:schemeClr val="tx2"/>
              </a:solidFill>
            </a:endParaRPr>
          </a:p>
        </p:txBody>
      </p:sp>
      <p:sp>
        <p:nvSpPr>
          <p:cNvPr id="5" name="Content Placeholder 4"/>
          <p:cNvSpPr>
            <a:spLocks noGrp="1"/>
          </p:cNvSpPr>
          <p:nvPr>
            <p:ph idx="1"/>
          </p:nvPr>
        </p:nvSpPr>
        <p:spPr>
          <a:xfrm>
            <a:off x="543137" y="1155736"/>
            <a:ext cx="10888301" cy="2234445"/>
          </a:xfrm>
        </p:spPr>
        <p:txBody>
          <a:bodyPr>
            <a:normAutofit/>
          </a:bodyPr>
          <a:lstStyle/>
          <a:p>
            <a:pPr>
              <a:lnSpc>
                <a:spcPct val="120000"/>
              </a:lnSpc>
              <a:spcBef>
                <a:spcPts val="0"/>
              </a:spcBef>
              <a:spcAft>
                <a:spcPts val="0"/>
              </a:spcAft>
            </a:pPr>
            <a:r>
              <a:rPr lang="en-US" sz="2000" dirty="0"/>
              <a:t>Enrolled in the school district,</a:t>
            </a:r>
          </a:p>
          <a:p>
            <a:pPr>
              <a:lnSpc>
                <a:spcPct val="120000"/>
              </a:lnSpc>
              <a:spcBef>
                <a:spcPts val="0"/>
              </a:spcBef>
              <a:spcAft>
                <a:spcPts val="0"/>
              </a:spcAft>
            </a:pPr>
            <a:r>
              <a:rPr lang="en-US" sz="2000" dirty="0"/>
              <a:t>H</a:t>
            </a:r>
            <a:r>
              <a:rPr lang="en-US" sz="2000" dirty="0" smtClean="0"/>
              <a:t>as a</a:t>
            </a:r>
            <a:r>
              <a:rPr lang="en-US" sz="2000" dirty="0" smtClean="0">
                <a:uFill>
                  <a:solidFill>
                    <a:schemeClr val="accent6">
                      <a:lumMod val="75000"/>
                    </a:schemeClr>
                  </a:solidFill>
                </a:uFill>
              </a:rPr>
              <a:t> </a:t>
            </a:r>
            <a:r>
              <a:rPr lang="en-US" sz="2000" dirty="0">
                <a:uFill>
                  <a:solidFill>
                    <a:schemeClr val="accent6">
                      <a:lumMod val="75000"/>
                    </a:schemeClr>
                  </a:solidFill>
                </a:uFill>
              </a:rPr>
              <a:t>current and in effect </a:t>
            </a:r>
            <a:r>
              <a:rPr lang="en-US" sz="2000" dirty="0" smtClean="0">
                <a:uFill>
                  <a:solidFill>
                    <a:schemeClr val="accent6">
                      <a:lumMod val="75000"/>
                    </a:schemeClr>
                  </a:solidFill>
                </a:uFill>
              </a:rPr>
              <a:t>IEP in place.</a:t>
            </a:r>
            <a:endParaRPr lang="en-US" sz="2000" u="sng" dirty="0">
              <a:uFill>
                <a:solidFill>
                  <a:schemeClr val="accent6">
                    <a:lumMod val="75000"/>
                  </a:schemeClr>
                </a:solidFill>
              </a:uFill>
            </a:endParaRPr>
          </a:p>
          <a:p>
            <a:pPr>
              <a:lnSpc>
                <a:spcPct val="120000"/>
              </a:lnSpc>
              <a:spcBef>
                <a:spcPts val="0"/>
              </a:spcBef>
              <a:spcAft>
                <a:spcPts val="0"/>
              </a:spcAft>
            </a:pPr>
            <a:r>
              <a:rPr lang="en-US" sz="2000" dirty="0"/>
              <a:t>Evaluation is current, </a:t>
            </a:r>
            <a:r>
              <a:rPr lang="en-US" sz="2000" u="heavy" dirty="0">
                <a:uFill>
                  <a:solidFill>
                    <a:srgbClr val="FBC639"/>
                  </a:solidFill>
                </a:uFill>
              </a:rPr>
              <a:t>and</a:t>
            </a:r>
          </a:p>
          <a:p>
            <a:pPr>
              <a:lnSpc>
                <a:spcPct val="120000"/>
              </a:lnSpc>
              <a:spcBef>
                <a:spcPts val="0"/>
              </a:spcBef>
              <a:spcAft>
                <a:spcPts val="0"/>
              </a:spcAft>
            </a:pPr>
            <a:r>
              <a:rPr lang="en-US" sz="2000" dirty="0">
                <a:uFill>
                  <a:solidFill>
                    <a:schemeClr val="accent6">
                      <a:lumMod val="75000"/>
                    </a:schemeClr>
                  </a:solidFill>
                </a:uFill>
              </a:rPr>
              <a:t>Receiving special education services as defined under WAC 392-172A-01175 and -01155.</a:t>
            </a:r>
          </a:p>
          <a:p>
            <a:pPr marL="0" indent="0">
              <a:lnSpc>
                <a:spcPct val="120000"/>
              </a:lnSpc>
              <a:buNone/>
            </a:pPr>
            <a:endParaRPr lang="en-US" sz="2000" dirty="0" smtClean="0">
              <a:uFill>
                <a:solidFill>
                  <a:schemeClr val="accent6">
                    <a:lumMod val="75000"/>
                  </a:schemeClr>
                </a:solidFill>
              </a:uFill>
            </a:endParaRPr>
          </a:p>
          <a:p>
            <a:pPr marL="0" indent="0">
              <a:lnSpc>
                <a:spcPct val="120000"/>
              </a:lnSpc>
              <a:buNone/>
            </a:pPr>
            <a:endParaRPr lang="en-US" sz="2000" dirty="0">
              <a:uFill>
                <a:solidFill>
                  <a:schemeClr val="accent6">
                    <a:lumMod val="75000"/>
                  </a:schemeClr>
                </a:solidFill>
              </a:uFill>
            </a:endParaRPr>
          </a:p>
          <a:p>
            <a:pPr marL="627062" lvl="1" indent="-342900">
              <a:lnSpc>
                <a:spcPct val="120000"/>
              </a:lnSpc>
              <a:buFont typeface="Courier New" panose="02070309020205020404" pitchFamily="49" charset="0"/>
              <a:buChar char="o"/>
            </a:pPr>
            <a:endParaRPr lang="en-US" sz="2000" dirty="0"/>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Title 1"/>
          <p:cNvSpPr txBox="1">
            <a:spLocks/>
          </p:cNvSpPr>
          <p:nvPr/>
        </p:nvSpPr>
        <p:spPr>
          <a:xfrm>
            <a:off x="465496" y="3062319"/>
            <a:ext cx="114389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chemeClr val="tx2"/>
                </a:solidFill>
              </a:rPr>
              <a:t>Documentation to Support Enrollment</a:t>
            </a:r>
            <a:endParaRPr lang="en-US" sz="2500" i="1" dirty="0">
              <a:solidFill>
                <a:schemeClr val="tx2"/>
              </a:solidFill>
            </a:endParaRPr>
          </a:p>
        </p:txBody>
      </p:sp>
      <p:sp>
        <p:nvSpPr>
          <p:cNvPr id="8" name="Content Placeholder 4"/>
          <p:cNvSpPr txBox="1">
            <a:spLocks/>
          </p:cNvSpPr>
          <p:nvPr/>
        </p:nvSpPr>
        <p:spPr>
          <a:xfrm>
            <a:off x="531639" y="3990946"/>
            <a:ext cx="10888301" cy="2234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0"/>
              </a:spcAft>
            </a:pPr>
            <a:r>
              <a:rPr lang="en-US" sz="2000" dirty="0"/>
              <a:t>Refer to Section 10 of </a:t>
            </a:r>
            <a:r>
              <a:rPr lang="en-US" sz="2000" dirty="0" smtClean="0"/>
              <a:t>2020–21 </a:t>
            </a:r>
            <a:r>
              <a:rPr lang="en-US" sz="2000" dirty="0"/>
              <a:t>Enrollment Handbook for detailed guidance. </a:t>
            </a:r>
            <a:endParaRPr lang="en-US" sz="2000" i="1" dirty="0">
              <a:solidFill>
                <a:schemeClr val="accent6">
                  <a:lumMod val="75000"/>
                </a:schemeClr>
              </a:solidFill>
            </a:endParaRPr>
          </a:p>
          <a:p>
            <a:pPr>
              <a:lnSpc>
                <a:spcPct val="120000"/>
              </a:lnSpc>
              <a:spcBef>
                <a:spcPts val="0"/>
              </a:spcBef>
              <a:spcAft>
                <a:spcPts val="0"/>
              </a:spcAft>
            </a:pPr>
            <a:r>
              <a:rPr lang="en-US" sz="2000" dirty="0"/>
              <a:t>Documentation must be retained for </a:t>
            </a:r>
            <a:r>
              <a:rPr lang="en-US" sz="2000" u="heavy" dirty="0">
                <a:uFill>
                  <a:solidFill>
                    <a:srgbClr val="FBC639"/>
                  </a:solidFill>
                </a:uFill>
              </a:rPr>
              <a:t>ALL CLAIMED ENROLLMENT</a:t>
            </a:r>
            <a:r>
              <a:rPr lang="en-US" sz="2000" dirty="0"/>
              <a:t> including enrollment provided under contract with an outside agency or college.</a:t>
            </a:r>
          </a:p>
          <a:p>
            <a:pPr>
              <a:lnSpc>
                <a:spcPct val="120000"/>
              </a:lnSpc>
            </a:pPr>
            <a:endParaRPr lang="en-US" sz="2200" dirty="0" smtClean="0">
              <a:uFill>
                <a:solidFill>
                  <a:schemeClr val="accent6">
                    <a:lumMod val="75000"/>
                  </a:schemeClr>
                </a:solidFill>
              </a:uFill>
            </a:endParaRPr>
          </a:p>
          <a:p>
            <a:pPr>
              <a:lnSpc>
                <a:spcPct val="120000"/>
              </a:lnSpc>
            </a:pPr>
            <a:endParaRPr lang="en-US" sz="2200" dirty="0" smtClean="0">
              <a:uFill>
                <a:solidFill>
                  <a:schemeClr val="accent6">
                    <a:lumMod val="75000"/>
                  </a:schemeClr>
                </a:solidFill>
              </a:uFill>
            </a:endParaRPr>
          </a:p>
          <a:p>
            <a:pPr marL="627062" lvl="1" indent="-342900">
              <a:lnSpc>
                <a:spcPct val="120000"/>
              </a:lnSpc>
              <a:buFont typeface="Courier New" panose="02070309020205020404" pitchFamily="49" charset="0"/>
              <a:buChar char="o"/>
            </a:pPr>
            <a:endParaRPr lang="en-US" sz="2000" dirty="0"/>
          </a:p>
        </p:txBody>
      </p:sp>
    </p:spTree>
    <p:extLst>
      <p:ext uri="{BB962C8B-B14F-4D97-AF65-F5344CB8AC3E}">
        <p14:creationId xmlns:p14="http://schemas.microsoft.com/office/powerpoint/2010/main" val="1342963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7" y="80455"/>
            <a:ext cx="11438955" cy="1325563"/>
          </a:xfrm>
        </p:spPr>
        <p:txBody>
          <a:bodyPr>
            <a:normAutofit/>
          </a:bodyPr>
          <a:lstStyle/>
          <a:p>
            <a:r>
              <a:rPr lang="en-US" sz="3500" dirty="0" smtClean="0">
                <a:solidFill>
                  <a:schemeClr val="tx2"/>
                </a:solidFill>
              </a:rPr>
              <a:t>Revising Enrollment</a:t>
            </a:r>
            <a:endParaRPr lang="en-US" sz="2500" i="1" dirty="0">
              <a:solidFill>
                <a:schemeClr val="tx2"/>
              </a:solidFill>
            </a:endParaRPr>
          </a:p>
        </p:txBody>
      </p:sp>
      <p:sp>
        <p:nvSpPr>
          <p:cNvPr id="5" name="Content Placeholder 4"/>
          <p:cNvSpPr>
            <a:spLocks noGrp="1"/>
          </p:cNvSpPr>
          <p:nvPr>
            <p:ph idx="1"/>
          </p:nvPr>
        </p:nvSpPr>
        <p:spPr>
          <a:xfrm>
            <a:off x="543137" y="1155736"/>
            <a:ext cx="10888301" cy="4882755"/>
          </a:xfrm>
        </p:spPr>
        <p:txBody>
          <a:bodyPr>
            <a:normAutofit fontScale="92500" lnSpcReduction="20000"/>
          </a:bodyPr>
          <a:lstStyle/>
          <a:p>
            <a:pPr>
              <a:lnSpc>
                <a:spcPct val="120000"/>
              </a:lnSpc>
              <a:spcBef>
                <a:spcPts val="200"/>
              </a:spcBef>
            </a:pPr>
            <a:r>
              <a:rPr lang="en-US" sz="2200" u="heavy" dirty="0">
                <a:uFill>
                  <a:solidFill>
                    <a:srgbClr val="FBC639"/>
                  </a:solidFill>
                </a:uFill>
              </a:rPr>
              <a:t>During school year</a:t>
            </a:r>
            <a:r>
              <a:rPr lang="en-US" sz="2200" dirty="0">
                <a:uFill>
                  <a:solidFill>
                    <a:schemeClr val="accent6">
                      <a:lumMod val="75000"/>
                    </a:schemeClr>
                  </a:solidFill>
                </a:uFill>
              </a:rPr>
              <a:t>: </a:t>
            </a:r>
          </a:p>
          <a:p>
            <a:pPr marL="630237"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Districts may make revisions directly in EDS. </a:t>
            </a:r>
          </a:p>
          <a:p>
            <a:pPr marL="630237"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Effects to funding will appear on the end of month’s apportionment. </a:t>
            </a:r>
          </a:p>
          <a:p>
            <a:pPr marL="630237"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Enrollment will be used for Levy Authority and LEA calculation. </a:t>
            </a:r>
            <a:endParaRPr lang="en-US" sz="1900" u="sng" dirty="0">
              <a:uFill>
                <a:solidFill>
                  <a:schemeClr val="accent6">
                    <a:lumMod val="75000"/>
                  </a:schemeClr>
                </a:solidFill>
              </a:uFill>
            </a:endParaRPr>
          </a:p>
          <a:p>
            <a:pPr>
              <a:lnSpc>
                <a:spcPct val="120000"/>
              </a:lnSpc>
              <a:spcBef>
                <a:spcPts val="200"/>
              </a:spcBef>
            </a:pPr>
            <a:r>
              <a:rPr lang="en-US" sz="2200" u="heavy" dirty="0" smtClean="0">
                <a:uFill>
                  <a:solidFill>
                    <a:srgbClr val="FBC639"/>
                  </a:solidFill>
                </a:uFill>
              </a:rPr>
              <a:t>For 2019-20, after Aug 14 through Nov 23 and for 2020-21, after Aug 17 through Nov 22</a:t>
            </a:r>
            <a:r>
              <a:rPr lang="en-US" sz="2200" dirty="0" smtClean="0">
                <a:uFill>
                  <a:solidFill>
                    <a:schemeClr val="accent6">
                      <a:lumMod val="75000"/>
                    </a:schemeClr>
                  </a:solidFill>
                </a:uFill>
              </a:rPr>
              <a:t>: </a:t>
            </a:r>
            <a:endParaRPr lang="en-US" sz="2200" dirty="0">
              <a:uFill>
                <a:solidFill>
                  <a:schemeClr val="accent6">
                    <a:lumMod val="75000"/>
                  </a:schemeClr>
                </a:solidFill>
              </a:uFill>
            </a:endParaRPr>
          </a:p>
          <a:p>
            <a:pPr marL="630238"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Districts may revise prior year enrollment in EDS. </a:t>
            </a:r>
          </a:p>
          <a:p>
            <a:pPr marL="630238"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Effects to funding will be a prior year adjustment in </a:t>
            </a:r>
            <a:r>
              <a:rPr lang="en-US" sz="1900" dirty="0" smtClean="0">
                <a:uFill>
                  <a:solidFill>
                    <a:schemeClr val="accent6">
                      <a:lumMod val="75000"/>
                    </a:schemeClr>
                  </a:solidFill>
                </a:uFill>
              </a:rPr>
              <a:t>the next January apportionment</a:t>
            </a:r>
            <a:r>
              <a:rPr lang="en-US" sz="1900" dirty="0">
                <a:uFill>
                  <a:solidFill>
                    <a:schemeClr val="accent6">
                      <a:lumMod val="75000"/>
                    </a:schemeClr>
                  </a:solidFill>
                </a:uFill>
              </a:rPr>
              <a:t>. </a:t>
            </a:r>
          </a:p>
          <a:p>
            <a:pPr marL="630238" lvl="1" indent="-342900">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Enrollment will </a:t>
            </a:r>
            <a:r>
              <a:rPr lang="en-US" sz="1900" u="heavy" dirty="0">
                <a:uFill>
                  <a:solidFill>
                    <a:srgbClr val="FBC639"/>
                  </a:solidFill>
                </a:uFill>
              </a:rPr>
              <a:t>not</a:t>
            </a:r>
            <a:r>
              <a:rPr lang="en-US" sz="1900" dirty="0">
                <a:uFill>
                  <a:solidFill>
                    <a:schemeClr val="accent6">
                      <a:lumMod val="75000"/>
                    </a:schemeClr>
                  </a:solidFill>
                </a:uFill>
              </a:rPr>
              <a:t> be used for Levy Authority and LEA calculation.</a:t>
            </a:r>
            <a:endParaRPr lang="en-US" sz="1900" u="sng" dirty="0">
              <a:uFill>
                <a:solidFill>
                  <a:schemeClr val="accent6">
                    <a:lumMod val="75000"/>
                  </a:schemeClr>
                </a:solidFill>
              </a:uFill>
            </a:endParaRPr>
          </a:p>
          <a:p>
            <a:pPr>
              <a:lnSpc>
                <a:spcPct val="120000"/>
              </a:lnSpc>
              <a:spcBef>
                <a:spcPts val="200"/>
              </a:spcBef>
            </a:pPr>
            <a:r>
              <a:rPr lang="en-US" sz="2200" u="heavy" dirty="0">
                <a:uFill>
                  <a:solidFill>
                    <a:srgbClr val="FBC639"/>
                  </a:solidFill>
                </a:uFill>
              </a:rPr>
              <a:t>After </a:t>
            </a:r>
            <a:r>
              <a:rPr lang="en-US" sz="2200" u="heavy" dirty="0" smtClean="0">
                <a:uFill>
                  <a:solidFill>
                    <a:srgbClr val="FBC639"/>
                  </a:solidFill>
                </a:uFill>
              </a:rPr>
              <a:t>Nov 23, 2020 and after Nov 22, 2021</a:t>
            </a:r>
            <a:r>
              <a:rPr lang="en-US" sz="2200" dirty="0" smtClean="0">
                <a:uFill>
                  <a:solidFill>
                    <a:srgbClr val="FBC639"/>
                  </a:solidFill>
                </a:uFill>
              </a:rPr>
              <a:t>: </a:t>
            </a:r>
            <a:r>
              <a:rPr lang="en-US" sz="2200" dirty="0">
                <a:uFill>
                  <a:solidFill>
                    <a:srgbClr val="FBC639"/>
                  </a:solidFill>
                </a:uFill>
              </a:rPr>
              <a:t>Revisions are submitted by paper</a:t>
            </a:r>
            <a:r>
              <a:rPr lang="en-US" sz="2200" dirty="0">
                <a:uFill>
                  <a:solidFill>
                    <a:schemeClr val="accent6">
                      <a:lumMod val="75000"/>
                    </a:schemeClr>
                  </a:solidFill>
                </a:uFill>
              </a:rPr>
              <a:t>. </a:t>
            </a:r>
          </a:p>
          <a:p>
            <a:pPr marL="630238" lvl="1" indent="-344488">
              <a:lnSpc>
                <a:spcPct val="120000"/>
              </a:lnSpc>
              <a:spcBef>
                <a:spcPts val="200"/>
              </a:spcBef>
              <a:buFont typeface="Courier New" panose="02070309020205020404" pitchFamily="49" charset="0"/>
              <a:buChar char="o"/>
            </a:pPr>
            <a:r>
              <a:rPr lang="en-US" sz="1900" dirty="0">
                <a:uFill>
                  <a:solidFill>
                    <a:schemeClr val="accent6">
                      <a:lumMod val="75000"/>
                    </a:schemeClr>
                  </a:solidFill>
                </a:uFill>
              </a:rPr>
              <a:t>Cover letter with: </a:t>
            </a:r>
          </a:p>
          <a:p>
            <a:pPr marL="914400" lvl="2" indent="-284163">
              <a:lnSpc>
                <a:spcPct val="120000"/>
              </a:lnSpc>
              <a:spcBef>
                <a:spcPts val="200"/>
              </a:spcBef>
              <a:buFont typeface="Wingdings" panose="05000000000000000000" pitchFamily="2" charset="2"/>
              <a:buChar char="§"/>
            </a:pPr>
            <a:r>
              <a:rPr lang="en-US" sz="1700" dirty="0">
                <a:uFill>
                  <a:solidFill>
                    <a:schemeClr val="accent6">
                      <a:lumMod val="75000"/>
                    </a:schemeClr>
                  </a:solidFill>
                </a:uFill>
              </a:rPr>
              <a:t>Authorizing signature. </a:t>
            </a:r>
          </a:p>
          <a:p>
            <a:pPr marL="914400" lvl="2" indent="-284163">
              <a:lnSpc>
                <a:spcPct val="120000"/>
              </a:lnSpc>
              <a:spcBef>
                <a:spcPts val="200"/>
              </a:spcBef>
              <a:buFont typeface="Wingdings" panose="05000000000000000000" pitchFamily="2" charset="2"/>
              <a:buChar char="§"/>
            </a:pPr>
            <a:r>
              <a:rPr lang="en-US" sz="1700" dirty="0">
                <a:uFill>
                  <a:solidFill>
                    <a:schemeClr val="accent6">
                      <a:lumMod val="75000"/>
                    </a:schemeClr>
                  </a:solidFill>
                </a:uFill>
              </a:rPr>
              <a:t>State the status of audit for the specific school year. </a:t>
            </a:r>
          </a:p>
          <a:p>
            <a:pPr marL="914400" lvl="2" indent="-284163">
              <a:lnSpc>
                <a:spcPct val="120000"/>
              </a:lnSpc>
              <a:spcBef>
                <a:spcPts val="200"/>
              </a:spcBef>
              <a:buFont typeface="Wingdings" panose="05000000000000000000" pitchFamily="2" charset="2"/>
              <a:buChar char="§"/>
            </a:pPr>
            <a:r>
              <a:rPr lang="en-US" sz="1700" dirty="0">
                <a:uFill>
                  <a:solidFill>
                    <a:schemeClr val="accent6">
                      <a:lumMod val="75000"/>
                    </a:schemeClr>
                  </a:solidFill>
                </a:uFill>
              </a:rPr>
              <a:t>If in the midst of audit, the auditor must be notified of the revision.</a:t>
            </a:r>
          </a:p>
          <a:p>
            <a:pPr marL="630238" lvl="1" indent="-344488">
              <a:lnSpc>
                <a:spcPct val="120000"/>
              </a:lnSpc>
              <a:spcBef>
                <a:spcPts val="200"/>
              </a:spcBef>
              <a:buFont typeface="Courier New" panose="02070309020205020404" pitchFamily="49" charset="0"/>
              <a:buChar char="o"/>
              <a:tabLst>
                <a:tab pos="630238" algn="l"/>
              </a:tabLst>
            </a:pPr>
            <a:r>
              <a:rPr lang="en-US" sz="1900" dirty="0">
                <a:uFill>
                  <a:solidFill>
                    <a:schemeClr val="accent6">
                      <a:lumMod val="75000"/>
                    </a:schemeClr>
                  </a:solidFill>
                </a:uFill>
              </a:rPr>
              <a:t>Marked-up 1251 or 1735 report with the changes needed, as well as detailed information on which school’s enrollment needs revising.</a:t>
            </a:r>
          </a:p>
          <a:p>
            <a:pPr>
              <a:lnSpc>
                <a:spcPct val="120000"/>
              </a:lnSpc>
              <a:spcBef>
                <a:spcPts val="200"/>
              </a:spcBef>
            </a:pPr>
            <a:r>
              <a:rPr lang="en-US" sz="2200" u="heavy" dirty="0">
                <a:uFill>
                  <a:solidFill>
                    <a:srgbClr val="FBC639"/>
                  </a:solidFill>
                </a:uFill>
              </a:rPr>
              <a:t>After auditor’s exit meeting</a:t>
            </a:r>
            <a:r>
              <a:rPr lang="en-US" sz="2200" dirty="0">
                <a:uFill>
                  <a:solidFill>
                    <a:schemeClr val="accent6">
                      <a:lumMod val="75000"/>
                    </a:schemeClr>
                  </a:solidFill>
                </a:uFill>
              </a:rPr>
              <a:t>: Districts cannot revise their enrollment.</a:t>
            </a:r>
            <a:endParaRPr lang="en-US" sz="2200" u="sng" dirty="0">
              <a:uFill>
                <a:solidFill>
                  <a:schemeClr val="accent6">
                    <a:lumMod val="75000"/>
                  </a:schemeClr>
                </a:solidFill>
              </a:uFill>
            </a:endParaRP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2491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7" y="80455"/>
            <a:ext cx="11438955" cy="1325563"/>
          </a:xfrm>
        </p:spPr>
        <p:txBody>
          <a:bodyPr>
            <a:normAutofit/>
          </a:bodyPr>
          <a:lstStyle/>
          <a:p>
            <a:r>
              <a:rPr lang="en-US" sz="3500" dirty="0" smtClean="0">
                <a:solidFill>
                  <a:schemeClr val="tx2"/>
                </a:solidFill>
              </a:rPr>
              <a:t>Quick Review of EDS Applications</a:t>
            </a:r>
            <a:endParaRPr lang="en-US" sz="2500" i="1" dirty="0">
              <a:solidFill>
                <a:schemeClr val="tx2"/>
              </a:solidFill>
            </a:endParaRPr>
          </a:p>
        </p:txBody>
      </p:sp>
      <p:sp>
        <p:nvSpPr>
          <p:cNvPr id="5" name="Content Placeholder 4"/>
          <p:cNvSpPr>
            <a:spLocks noGrp="1"/>
          </p:cNvSpPr>
          <p:nvPr>
            <p:ph idx="1"/>
          </p:nvPr>
        </p:nvSpPr>
        <p:spPr>
          <a:xfrm>
            <a:off x="543137" y="1155736"/>
            <a:ext cx="10888301" cy="4882755"/>
          </a:xfrm>
        </p:spPr>
        <p:txBody>
          <a:bodyPr>
            <a:normAutofit/>
          </a:bodyPr>
          <a:lstStyle/>
          <a:p>
            <a:pPr marL="396875" indent="-284163">
              <a:spcAft>
                <a:spcPts val="0"/>
              </a:spcAft>
            </a:pPr>
            <a:r>
              <a:rPr lang="en-US" sz="2200" dirty="0"/>
              <a:t>Refer to the User Guide available on Enrollment Instruction page. Needs a bit of updating for </a:t>
            </a:r>
            <a:r>
              <a:rPr lang="en-US" sz="2200" dirty="0" smtClean="0"/>
              <a:t>2020–21 </a:t>
            </a:r>
            <a:r>
              <a:rPr lang="en-US" sz="2200" dirty="0"/>
              <a:t>which will be done shortly.</a:t>
            </a:r>
          </a:p>
          <a:p>
            <a:pPr marL="742950" lvl="2" indent="-342900">
              <a:spcBef>
                <a:spcPts val="1000"/>
              </a:spcBef>
              <a:buFont typeface="Courier New" panose="02070309020205020404" pitchFamily="49" charset="0"/>
              <a:buChar char="o"/>
            </a:pPr>
            <a:r>
              <a:rPr lang="en-US" dirty="0"/>
              <a:t>NEW Enrollment (P223 at the school level)</a:t>
            </a:r>
          </a:p>
          <a:p>
            <a:pPr marL="742950" lvl="2" indent="-342900">
              <a:spcBef>
                <a:spcPts val="1000"/>
              </a:spcBef>
              <a:buFont typeface="Courier New" panose="02070309020205020404" pitchFamily="49" charset="0"/>
              <a:buChar char="o"/>
            </a:pPr>
            <a:r>
              <a:rPr lang="en-US" dirty="0"/>
              <a:t>SAFS ALE Reporting</a:t>
            </a:r>
          </a:p>
          <a:p>
            <a:pPr marL="742950" lvl="2" indent="-342900">
              <a:spcBef>
                <a:spcPts val="1000"/>
              </a:spcBef>
              <a:buFont typeface="Courier New" panose="02070309020205020404" pitchFamily="49" charset="0"/>
              <a:buChar char="o"/>
            </a:pPr>
            <a:r>
              <a:rPr lang="en-US" dirty="0"/>
              <a:t>K-3 Class Size Reporting</a:t>
            </a:r>
            <a:r>
              <a:rPr lang="en-US" sz="1800" dirty="0"/>
              <a:t> </a:t>
            </a:r>
            <a:r>
              <a:rPr lang="en-US" sz="1800" dirty="0" smtClean="0"/>
              <a:t>– </a:t>
            </a:r>
            <a:r>
              <a:rPr lang="en-US" sz="1800" i="1" dirty="0" smtClean="0">
                <a:solidFill>
                  <a:srgbClr val="C00000"/>
                </a:solidFill>
              </a:rPr>
              <a:t>temporarily suspended for the 2020-21 school year</a:t>
            </a:r>
            <a:endParaRPr lang="en-US" sz="1800" i="1" dirty="0">
              <a:solidFill>
                <a:srgbClr val="C00000"/>
              </a:solidFill>
            </a:endParaRPr>
          </a:p>
          <a:p>
            <a:pPr marL="396875" lvl="2" indent="-284163">
              <a:spcBef>
                <a:spcPts val="1000"/>
              </a:spcBef>
            </a:pPr>
            <a:r>
              <a:rPr lang="en-US" sz="2200" dirty="0"/>
              <a:t>For Skyward districts, if you “run” your P223 and you don’t see the file in EDS, let ESD or me know. FTP processor may need to be woken up. </a:t>
            </a:r>
          </a:p>
          <a:p>
            <a:pPr marL="396875" lvl="2" indent="-284163">
              <a:spcBef>
                <a:spcPts val="1000"/>
              </a:spcBef>
            </a:pPr>
            <a:r>
              <a:rPr lang="en-US" sz="2200" dirty="0"/>
              <a:t>Remember the two new reports available that can be used to reconcile 1220.</a:t>
            </a:r>
          </a:p>
          <a:p>
            <a:pPr marL="741363" lvl="2" indent="-344488">
              <a:spcBef>
                <a:spcPts val="1000"/>
              </a:spcBef>
              <a:buFont typeface="Courier New" panose="02070309020205020404" pitchFamily="49" charset="0"/>
              <a:buChar char="o"/>
            </a:pPr>
            <a:r>
              <a:rPr lang="en-US" dirty="0"/>
              <a:t>1251RS – Resident District FTE by Serving District </a:t>
            </a:r>
          </a:p>
          <a:p>
            <a:pPr marL="741363" lvl="2" indent="-344488">
              <a:spcBef>
                <a:spcPts val="1000"/>
              </a:spcBef>
              <a:buFont typeface="Courier New" panose="02070309020205020404" pitchFamily="49" charset="0"/>
              <a:buChar char="o"/>
            </a:pPr>
            <a:r>
              <a:rPr lang="en-US" dirty="0"/>
              <a:t>1735RS – Resident District Special Ed by Serving District</a:t>
            </a:r>
            <a:endParaRPr lang="en-US" dirty="0">
              <a:solidFill>
                <a:srgbClr val="C00000"/>
              </a:solidFill>
            </a:endParaRPr>
          </a:p>
          <a:p>
            <a:pPr marL="396875" lvl="2" indent="-284163">
              <a:spcBef>
                <a:spcPts val="1000"/>
              </a:spcBef>
            </a:pPr>
            <a:r>
              <a:rPr lang="en-US" sz="2200" dirty="0"/>
              <a:t>Also, remember by running Extracts, you can see School Level data</a:t>
            </a:r>
            <a:r>
              <a:rPr lang="en-US" sz="1800" dirty="0"/>
              <a:t>.</a:t>
            </a: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8565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85B2-D9F6-4431-87A7-002FE8195238}"/>
              </a:ext>
            </a:extLst>
          </p:cNvPr>
          <p:cNvSpPr>
            <a:spLocks noGrp="1"/>
          </p:cNvSpPr>
          <p:nvPr>
            <p:ph type="title"/>
          </p:nvPr>
        </p:nvSpPr>
        <p:spPr>
          <a:xfrm>
            <a:off x="838200" y="63201"/>
            <a:ext cx="10515600" cy="1325563"/>
          </a:xfrm>
        </p:spPr>
        <p:txBody>
          <a:bodyPr>
            <a:normAutofit/>
          </a:bodyPr>
          <a:lstStyle/>
          <a:p>
            <a:r>
              <a:rPr lang="en-US" sz="3500" dirty="0" smtClean="0"/>
              <a:t>Difference Between Continuous Learning and ALE</a:t>
            </a:r>
            <a:endParaRPr lang="en-US" sz="2500" i="1" dirty="0">
              <a:solidFill>
                <a:srgbClr val="FBC639"/>
              </a:solidFill>
            </a:endParaRPr>
          </a:p>
        </p:txBody>
      </p:sp>
      <p:sp>
        <p:nvSpPr>
          <p:cNvPr id="3" name="Content Placeholder 2">
            <a:extLst>
              <a:ext uri="{FF2B5EF4-FFF2-40B4-BE49-F238E27FC236}">
                <a16:creationId xmlns:a16="http://schemas.microsoft.com/office/drawing/2014/main" id="{F676182A-BAE5-4187-8E4A-DC57F49326CE}"/>
              </a:ext>
            </a:extLst>
          </p:cNvPr>
          <p:cNvSpPr>
            <a:spLocks noGrp="1"/>
          </p:cNvSpPr>
          <p:nvPr>
            <p:ph idx="1"/>
          </p:nvPr>
        </p:nvSpPr>
        <p:spPr>
          <a:xfrm>
            <a:off x="838199" y="1008809"/>
            <a:ext cx="10515600" cy="4649501"/>
          </a:xfrm>
        </p:spPr>
        <p:txBody>
          <a:bodyPr>
            <a:normAutofit/>
          </a:bodyPr>
          <a:lstStyle/>
          <a:p>
            <a:pPr marL="396875" indent="-396875">
              <a:lnSpc>
                <a:spcPct val="100000"/>
              </a:lnSpc>
              <a:spcBef>
                <a:spcPts val="0"/>
              </a:spcBef>
            </a:pPr>
            <a:r>
              <a:rPr lang="en-US" sz="2200" dirty="0" smtClean="0"/>
              <a:t>What is the difference between Continuous </a:t>
            </a:r>
            <a:r>
              <a:rPr lang="en-US" sz="2200" dirty="0"/>
              <a:t>Learning </a:t>
            </a:r>
            <a:r>
              <a:rPr lang="en-US" sz="2200" dirty="0" smtClean="0"/>
              <a:t>and ALE?</a:t>
            </a:r>
            <a:endParaRPr lang="en-US" sz="2200" dirty="0"/>
          </a:p>
          <a:p>
            <a:pPr marL="396875" indent="-396875">
              <a:lnSpc>
                <a:spcPct val="100000"/>
              </a:lnSpc>
              <a:spcBef>
                <a:spcPts val="0"/>
              </a:spcBef>
            </a:pPr>
            <a:r>
              <a:rPr lang="en-US" sz="2200" dirty="0" smtClean="0"/>
              <a:t>A bulletin should be available soon that will address this topic in more detail.</a:t>
            </a:r>
          </a:p>
          <a:p>
            <a:pPr marL="396875" indent="-396875">
              <a:lnSpc>
                <a:spcPct val="100000"/>
              </a:lnSpc>
              <a:spcBef>
                <a:spcPts val="0"/>
              </a:spcBef>
            </a:pPr>
            <a:r>
              <a:rPr lang="en-US" sz="2200" dirty="0" smtClean="0"/>
              <a:t>Here is a SIMPLIFIED description of the differences.</a:t>
            </a:r>
            <a:endParaRPr lang="en-US" sz="2200" dirty="0"/>
          </a:p>
        </p:txBody>
      </p:sp>
      <p:sp>
        <p:nvSpPr>
          <p:cNvPr id="4" name="Footer Placeholder 3">
            <a:extLst>
              <a:ext uri="{FF2B5EF4-FFF2-40B4-BE49-F238E27FC236}">
                <a16:creationId xmlns:a16="http://schemas.microsoft.com/office/drawing/2014/main" id="{A3350E98-535A-4771-9661-2C2DA7F9417E}"/>
              </a:ext>
            </a:extLst>
          </p:cNvPr>
          <p:cNvSpPr>
            <a:spLocks noGrp="1"/>
          </p:cNvSpPr>
          <p:nvPr>
            <p:ph type="ftr" sz="quarter" idx="3"/>
          </p:nvPr>
        </p:nvSpPr>
        <p:spPr>
          <a:xfrm>
            <a:off x="4223457" y="6253532"/>
            <a:ext cx="5817555"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5" name="Slide Number Placeholder 4">
            <a:extLst>
              <a:ext uri="{FF2B5EF4-FFF2-40B4-BE49-F238E27FC236}">
                <a16:creationId xmlns:a16="http://schemas.microsoft.com/office/drawing/2014/main" id="{1910EF29-E0DE-4D0D-B3F1-A519867FFE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graphicFrame>
        <p:nvGraphicFramePr>
          <p:cNvPr id="6" name="Table 5" descr="Table showing difference" title="Table showing difference"/>
          <p:cNvGraphicFramePr>
            <a:graphicFrameLocks noGrp="1"/>
          </p:cNvGraphicFramePr>
          <p:nvPr>
            <p:extLst>
              <p:ext uri="{D42A27DB-BD31-4B8C-83A1-F6EECF244321}">
                <p14:modId xmlns:p14="http://schemas.microsoft.com/office/powerpoint/2010/main" val="4079585479"/>
              </p:ext>
            </p:extLst>
          </p:nvPr>
        </p:nvGraphicFramePr>
        <p:xfrm>
          <a:off x="616029" y="2484317"/>
          <a:ext cx="11247120" cy="3602999"/>
        </p:xfrm>
        <a:graphic>
          <a:graphicData uri="http://schemas.openxmlformats.org/drawingml/2006/table">
            <a:tbl>
              <a:tblPr firstRow="1" firstCol="1" bandRow="1">
                <a:tableStyleId>{5202B0CA-FC54-4496-8BCA-5EF66A818D29}</a:tableStyleId>
              </a:tblPr>
              <a:tblGrid>
                <a:gridCol w="5623560">
                  <a:extLst>
                    <a:ext uri="{9D8B030D-6E8A-4147-A177-3AD203B41FA5}">
                      <a16:colId xmlns:a16="http://schemas.microsoft.com/office/drawing/2014/main" val="1529280935"/>
                    </a:ext>
                  </a:extLst>
                </a:gridCol>
                <a:gridCol w="5623560">
                  <a:extLst>
                    <a:ext uri="{9D8B030D-6E8A-4147-A177-3AD203B41FA5}">
                      <a16:colId xmlns:a16="http://schemas.microsoft.com/office/drawing/2014/main" val="1164704121"/>
                    </a:ext>
                  </a:extLst>
                </a:gridCol>
              </a:tblGrid>
              <a:tr h="307728">
                <a:tc>
                  <a:txBody>
                    <a:bodyPr/>
                    <a:lstStyle/>
                    <a:p>
                      <a:pPr marL="0" marR="0" algn="ctr">
                        <a:spcBef>
                          <a:spcPts val="0"/>
                        </a:spcBef>
                        <a:spcAft>
                          <a:spcPts val="0"/>
                        </a:spcAft>
                      </a:pPr>
                      <a:r>
                        <a:rPr lang="en-US" sz="1800" dirty="0">
                          <a:effectLst/>
                          <a:latin typeface="Calibri" panose="020F0502020204030204" pitchFamily="34" charset="0"/>
                          <a:cs typeface="Calibri" panose="020F0502020204030204" pitchFamily="34" charset="0"/>
                        </a:rPr>
                        <a:t>Continuous Learning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800" dirty="0" smtClean="0">
                          <a:effectLst/>
                          <a:latin typeface="Calibri" panose="020F0502020204030204" pitchFamily="34" charset="0"/>
                          <a:cs typeface="Calibri" panose="020F0502020204030204" pitchFamily="34" charset="0"/>
                        </a:rPr>
                        <a:t>ALE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366105"/>
                  </a:ext>
                </a:extLst>
              </a:tr>
              <a:tr h="604964">
                <a:tc>
                  <a:txBody>
                    <a:bodyPr/>
                    <a:lstStyle/>
                    <a:p>
                      <a:pPr marL="0" marR="0" algn="ctr">
                        <a:spcBef>
                          <a:spcPts val="0"/>
                        </a:spcBef>
                        <a:spcAft>
                          <a:spcPts val="0"/>
                        </a:spcAft>
                      </a:pPr>
                      <a:r>
                        <a:rPr lang="en-US" sz="1800" b="0" dirty="0">
                          <a:effectLst/>
                          <a:latin typeface="+mn-lt"/>
                          <a:cs typeface="Calibri" panose="020F0502020204030204" pitchFamily="34" charset="0"/>
                        </a:rPr>
                        <a:t>Daily </a:t>
                      </a:r>
                      <a:r>
                        <a:rPr lang="en-US" sz="1800" b="0" dirty="0" smtClean="0">
                          <a:effectLst/>
                          <a:latin typeface="+mn-lt"/>
                          <a:cs typeface="Calibri" panose="020F0502020204030204" pitchFamily="34" charset="0"/>
                        </a:rPr>
                        <a:t>attendance</a:t>
                      </a:r>
                      <a:endParaRPr lang="en-US" sz="1800" b="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latin typeface="+mn-lt"/>
                          <a:cs typeface="Calibri" panose="020F0502020204030204" pitchFamily="34" charset="0"/>
                        </a:rPr>
                        <a:t>Document two-way</a:t>
                      </a:r>
                      <a:r>
                        <a:rPr lang="en-US" sz="1800" baseline="0" dirty="0" smtClean="0">
                          <a:effectLst/>
                          <a:latin typeface="+mn-lt"/>
                          <a:cs typeface="Calibri" panose="020F0502020204030204" pitchFamily="34" charset="0"/>
                        </a:rPr>
                        <a:t> w</a:t>
                      </a:r>
                      <a:r>
                        <a:rPr lang="en-US" sz="1800" dirty="0" smtClean="0">
                          <a:effectLst/>
                          <a:latin typeface="+mn-lt"/>
                          <a:cs typeface="Calibri" panose="020F0502020204030204" pitchFamily="34" charset="0"/>
                        </a:rPr>
                        <a:t>eekly contact</a:t>
                      </a:r>
                      <a:endParaRPr lang="en-US" sz="1800" dirty="0">
                        <a:effectLst/>
                        <a:latin typeface="+mn-lt"/>
                        <a:ea typeface="Calibri" panose="020F0502020204030204" pitchFamily="34" charset="0"/>
                        <a:cs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6056162"/>
                  </a:ext>
                </a:extLst>
              </a:tr>
              <a:tr h="625946">
                <a:tc>
                  <a:txBody>
                    <a:bodyPr/>
                    <a:lstStyle/>
                    <a:p>
                      <a:pPr marL="0" marR="0" algn="ctr">
                        <a:spcBef>
                          <a:spcPts val="0"/>
                        </a:spcBef>
                        <a:spcAft>
                          <a:spcPts val="0"/>
                        </a:spcAft>
                      </a:pPr>
                      <a:r>
                        <a:rPr lang="en-US" sz="1800" b="0" dirty="0">
                          <a:effectLst/>
                          <a:latin typeface="+mn-lt"/>
                          <a:cs typeface="Calibri" panose="020F0502020204030204" pitchFamily="34" charset="0"/>
                        </a:rPr>
                        <a:t>Bell schedule available to public</a:t>
                      </a:r>
                      <a:endParaRPr lang="en-US" sz="1800" b="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latin typeface="+mn-lt"/>
                          <a:cs typeface="Calibri" panose="020F0502020204030204" pitchFamily="34" charset="0"/>
                        </a:rPr>
                        <a:t>Written student learning plan</a:t>
                      </a:r>
                      <a:r>
                        <a:rPr lang="en-US" sz="1800" baseline="0" dirty="0" smtClean="0">
                          <a:effectLst/>
                          <a:latin typeface="+mn-lt"/>
                          <a:cs typeface="Calibri" panose="020F0502020204030204" pitchFamily="34" charset="0"/>
                        </a:rPr>
                        <a:t> &amp;</a:t>
                      </a:r>
                      <a:endParaRPr lang="en-US" sz="1800" dirty="0" smtClean="0">
                        <a:effectLst/>
                        <a:latin typeface="+mn-lt"/>
                        <a:cs typeface="Calibri" panose="020F0502020204030204" pitchFamily="34" charset="0"/>
                      </a:endParaRPr>
                    </a:p>
                    <a:p>
                      <a:pPr marL="0" marR="0" algn="ctr">
                        <a:spcBef>
                          <a:spcPts val="0"/>
                        </a:spcBef>
                        <a:spcAft>
                          <a:spcPts val="0"/>
                        </a:spcAft>
                      </a:pPr>
                      <a:r>
                        <a:rPr lang="en-US" sz="1800" dirty="0" smtClean="0">
                          <a:effectLst/>
                          <a:latin typeface="+mn-lt"/>
                          <a:cs typeface="Calibri" panose="020F0502020204030204" pitchFamily="34" charset="0"/>
                        </a:rPr>
                        <a:t>Monthly progress evaluation</a:t>
                      </a:r>
                      <a:endParaRPr lang="en-US" sz="18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89477324"/>
                  </a:ext>
                </a:extLst>
              </a:tr>
              <a:tr h="615455">
                <a:tc>
                  <a:txBody>
                    <a:bodyPr/>
                    <a:lstStyle/>
                    <a:p>
                      <a:pPr marL="0" marR="0" algn="ctr">
                        <a:spcBef>
                          <a:spcPts val="0"/>
                        </a:spcBef>
                        <a:spcAft>
                          <a:spcPts val="0"/>
                        </a:spcAft>
                      </a:pPr>
                      <a:r>
                        <a:rPr lang="en-US" sz="1800" b="0" kern="1200" dirty="0" smtClean="0">
                          <a:solidFill>
                            <a:schemeClr val="dk1"/>
                          </a:solidFill>
                          <a:effectLst/>
                          <a:latin typeface="+mn-lt"/>
                          <a:ea typeface="+mn-ea"/>
                          <a:cs typeface="+mn-cs"/>
                        </a:rPr>
                        <a:t>Maximizing K–3 funding is dependent on K-3 class size compliance</a:t>
                      </a:r>
                      <a:endParaRPr lang="en-US" sz="1800" b="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latin typeface="+mn-lt"/>
                          <a:ea typeface="Calibri" panose="020F0502020204030204" pitchFamily="34" charset="0"/>
                          <a:cs typeface="Calibri" panose="020F0502020204030204" pitchFamily="34" charset="0"/>
                        </a:rPr>
                        <a:t>No link between staff ratios and funding</a:t>
                      </a:r>
                      <a:endParaRPr lang="en-US" sz="18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08456851"/>
                  </a:ext>
                </a:extLst>
              </a:tr>
              <a:tr h="625946">
                <a:tc>
                  <a:txBody>
                    <a:bodyPr/>
                    <a:lstStyle/>
                    <a:p>
                      <a:pPr marL="0" marR="0" algn="ctr">
                        <a:spcBef>
                          <a:spcPts val="0"/>
                        </a:spcBef>
                        <a:spcAft>
                          <a:spcPts val="0"/>
                        </a:spcAft>
                      </a:pPr>
                      <a:r>
                        <a:rPr lang="en-US" sz="1800" b="0" dirty="0">
                          <a:effectLst/>
                          <a:latin typeface="+mn-lt"/>
                          <a:cs typeface="Calibri" panose="020F0502020204030204" pitchFamily="34" charset="0"/>
                        </a:rPr>
                        <a:t>Funded via prototypical school model</a:t>
                      </a:r>
                      <a:endParaRPr lang="en-US" sz="1800" b="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kern="1200" dirty="0" smtClean="0">
                          <a:solidFill>
                            <a:schemeClr val="dk1"/>
                          </a:solidFill>
                          <a:effectLst/>
                          <a:latin typeface="+mn-lt"/>
                          <a:ea typeface="+mn-ea"/>
                          <a:cs typeface="+mn-cs"/>
                        </a:rPr>
                        <a:t>Funded via nonvocational running start rate and subject to all ALE FTE documentation requirements per chapter 392-550 WAC </a:t>
                      </a:r>
                      <a:endParaRPr lang="en-US" sz="18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16998670"/>
                  </a:ext>
                </a:extLst>
              </a:tr>
              <a:tr h="625946">
                <a:tc gridSpan="2">
                  <a:txBody>
                    <a:bodyPr/>
                    <a:lstStyle/>
                    <a:p>
                      <a:pPr marL="0" marR="0" algn="ctr">
                        <a:spcBef>
                          <a:spcPts val="0"/>
                        </a:spcBef>
                        <a:spcAft>
                          <a:spcPts val="0"/>
                        </a:spcAft>
                      </a:pPr>
                      <a:r>
                        <a:rPr lang="en-US" sz="1800" b="0" dirty="0" smtClean="0">
                          <a:effectLst/>
                          <a:latin typeface="+mn-lt"/>
                          <a:ea typeface="Calibri" panose="020F0502020204030204" pitchFamily="34" charset="0"/>
                          <a:cs typeface="Calibri" panose="020F0502020204030204" pitchFamily="34" charset="0"/>
                        </a:rPr>
                        <a:t>20 consecutive school days exclusion</a:t>
                      </a:r>
                      <a:r>
                        <a:rPr lang="en-US" sz="1800" b="0" baseline="0" dirty="0" smtClean="0">
                          <a:effectLst/>
                          <a:latin typeface="+mn-lt"/>
                          <a:ea typeface="Calibri" panose="020F0502020204030204" pitchFamily="34" charset="0"/>
                          <a:cs typeface="Calibri" panose="020F0502020204030204" pitchFamily="34" charset="0"/>
                        </a:rPr>
                        <a:t> applies</a:t>
                      </a:r>
                      <a:endParaRPr lang="en-US" sz="1800" b="0" dirty="0">
                        <a:effectLst/>
                        <a:latin typeface="+mn-lt"/>
                        <a:ea typeface="Calibri" panose="020F0502020204030204" pitchFamily="34" charset="0"/>
                        <a:cs typeface="Calibri" panose="020F0502020204030204" pitchFamily="34" charset="0"/>
                      </a:endParaRPr>
                    </a:p>
                  </a:txBody>
                  <a:tcPr marL="68580" marR="68580" marT="0" marB="0" anchor="ctr"/>
                </a:tc>
                <a:tc hMerge="1">
                  <a:txBody>
                    <a:bodyPr/>
                    <a:lstStyle/>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71356708"/>
                  </a:ext>
                </a:extLst>
              </a:tr>
            </a:tbl>
          </a:graphicData>
        </a:graphic>
      </p:graphicFrame>
    </p:spTree>
    <p:extLst>
      <p:ext uri="{BB962C8B-B14F-4D97-AF65-F5344CB8AC3E}">
        <p14:creationId xmlns:p14="http://schemas.microsoft.com/office/powerpoint/2010/main" val="597939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987" y="2004146"/>
            <a:ext cx="2898805" cy="1325563"/>
          </a:xfrm>
        </p:spPr>
        <p:txBody>
          <a:bodyPr>
            <a:normAutofit/>
          </a:bodyPr>
          <a:lstStyle/>
          <a:p>
            <a:r>
              <a:rPr lang="en-US" sz="3500" smtClean="0">
                <a:solidFill>
                  <a:schemeClr val="tx2"/>
                </a:solidFill>
              </a:rPr>
              <a:t>Questions ?</a:t>
            </a:r>
            <a:endParaRPr lang="en-US" sz="2500" i="1" dirty="0">
              <a:solidFill>
                <a:schemeClr val="tx2"/>
              </a:solidFill>
            </a:endParaRPr>
          </a:p>
        </p:txBody>
      </p:sp>
      <p:sp>
        <p:nvSpPr>
          <p:cNvPr id="4" name="Footer Placeholder 3"/>
          <p:cNvSpPr>
            <a:spLocks noGrp="1"/>
          </p:cNvSpPr>
          <p:nvPr>
            <p:ph type="ftr" sz="quarter" idx="3"/>
          </p:nvPr>
        </p:nvSpPr>
        <p:spPr>
          <a:xfrm>
            <a:off x="3550596" y="6253532"/>
            <a:ext cx="6913246"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96598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85B2-D9F6-4431-87A7-002FE8195238}"/>
              </a:ext>
            </a:extLst>
          </p:cNvPr>
          <p:cNvSpPr>
            <a:spLocks noGrp="1"/>
          </p:cNvSpPr>
          <p:nvPr>
            <p:ph type="title"/>
          </p:nvPr>
        </p:nvSpPr>
        <p:spPr>
          <a:xfrm>
            <a:off x="838200" y="63201"/>
            <a:ext cx="10515600" cy="1325563"/>
          </a:xfrm>
        </p:spPr>
        <p:txBody>
          <a:bodyPr>
            <a:normAutofit/>
          </a:bodyPr>
          <a:lstStyle/>
          <a:p>
            <a:r>
              <a:rPr lang="en-US" sz="3500" dirty="0" smtClean="0"/>
              <a:t>Difference Between Continuous Learning and ALE</a:t>
            </a:r>
            <a:endParaRPr lang="en-US" sz="2500" i="1" dirty="0">
              <a:solidFill>
                <a:srgbClr val="FBC639"/>
              </a:solidFill>
            </a:endParaRPr>
          </a:p>
        </p:txBody>
      </p:sp>
      <p:sp>
        <p:nvSpPr>
          <p:cNvPr id="3" name="Content Placeholder 2">
            <a:extLst>
              <a:ext uri="{FF2B5EF4-FFF2-40B4-BE49-F238E27FC236}">
                <a16:creationId xmlns:a16="http://schemas.microsoft.com/office/drawing/2014/main" id="{F676182A-BAE5-4187-8E4A-DC57F49326CE}"/>
              </a:ext>
            </a:extLst>
          </p:cNvPr>
          <p:cNvSpPr>
            <a:spLocks noGrp="1"/>
          </p:cNvSpPr>
          <p:nvPr>
            <p:ph idx="1"/>
          </p:nvPr>
        </p:nvSpPr>
        <p:spPr>
          <a:xfrm>
            <a:off x="838199" y="1008809"/>
            <a:ext cx="10515600" cy="4995176"/>
          </a:xfrm>
        </p:spPr>
        <p:txBody>
          <a:bodyPr>
            <a:normAutofit/>
          </a:bodyPr>
          <a:lstStyle/>
          <a:p>
            <a:pPr marL="0" indent="0">
              <a:lnSpc>
                <a:spcPct val="100000"/>
              </a:lnSpc>
              <a:spcBef>
                <a:spcPts val="0"/>
              </a:spcBef>
              <a:buNone/>
            </a:pPr>
            <a:r>
              <a:rPr lang="en-US" sz="2200" dirty="0" smtClean="0"/>
              <a:t>Things to Consider:</a:t>
            </a:r>
          </a:p>
          <a:p>
            <a:pPr marL="284163" indent="-284163">
              <a:lnSpc>
                <a:spcPct val="100000"/>
              </a:lnSpc>
              <a:spcBef>
                <a:spcPts val="0"/>
              </a:spcBef>
            </a:pPr>
            <a:r>
              <a:rPr lang="en-US" sz="1800" dirty="0" smtClean="0"/>
              <a:t>Schools who previously operated ALE schools/programs may choose to adopt the prototypical school funding formula but would need to meet all the requirements of continuous remote learning.</a:t>
            </a:r>
          </a:p>
          <a:p>
            <a:pPr marL="284163" indent="-284163">
              <a:lnSpc>
                <a:spcPct val="100000"/>
              </a:lnSpc>
              <a:spcBef>
                <a:spcPts val="0"/>
              </a:spcBef>
            </a:pPr>
            <a:r>
              <a:rPr lang="en-US" sz="1800" dirty="0" smtClean="0"/>
              <a:t>Thoroughly review the ALE school/program, taking into consideration:</a:t>
            </a:r>
          </a:p>
          <a:p>
            <a:pPr marL="569913" lvl="1" indent="-285750">
              <a:lnSpc>
                <a:spcPct val="100000"/>
              </a:lnSpc>
              <a:spcBef>
                <a:spcPts val="0"/>
              </a:spcBef>
              <a:buFont typeface="Courier New" panose="02070309020205020404" pitchFamily="49" charset="0"/>
              <a:buChar char="o"/>
            </a:pPr>
            <a:r>
              <a:rPr lang="en-US" sz="1600" dirty="0" smtClean="0"/>
              <a:t>The history and purpose of the ALE school/program.</a:t>
            </a:r>
          </a:p>
          <a:p>
            <a:pPr marL="569913" lvl="1" indent="-285750">
              <a:lnSpc>
                <a:spcPct val="100000"/>
              </a:lnSpc>
              <a:spcBef>
                <a:spcPts val="0"/>
              </a:spcBef>
              <a:buFont typeface="Courier New" panose="02070309020205020404" pitchFamily="49" charset="0"/>
              <a:buChar char="o"/>
            </a:pPr>
            <a:r>
              <a:rPr lang="en-US" sz="1600" dirty="0" smtClean="0"/>
              <a:t>The needs and interest of students/families served.</a:t>
            </a:r>
          </a:p>
          <a:p>
            <a:pPr marL="569913" lvl="1" indent="-285750">
              <a:lnSpc>
                <a:spcPct val="100000"/>
              </a:lnSpc>
              <a:spcBef>
                <a:spcPts val="0"/>
              </a:spcBef>
              <a:buFont typeface="Courier New" panose="02070309020205020404" pitchFamily="49" charset="0"/>
              <a:buChar char="o"/>
            </a:pPr>
            <a:r>
              <a:rPr lang="en-US" sz="1600" dirty="0" smtClean="0"/>
              <a:t>Degree to which the ALE school/program can efficiently convert.</a:t>
            </a:r>
          </a:p>
          <a:p>
            <a:pPr marL="569913" lvl="1" indent="-285750">
              <a:lnSpc>
                <a:spcPct val="100000"/>
              </a:lnSpc>
              <a:spcBef>
                <a:spcPts val="0"/>
              </a:spcBef>
              <a:buFont typeface="Courier New" panose="02070309020205020404" pitchFamily="49" charset="0"/>
              <a:buChar char="o"/>
            </a:pPr>
            <a:r>
              <a:rPr lang="en-US" sz="1600" dirty="0" smtClean="0"/>
              <a:t>Implications for the future.</a:t>
            </a:r>
          </a:p>
          <a:p>
            <a:pPr marL="284163" lvl="1" indent="-284163">
              <a:lnSpc>
                <a:spcPct val="100000"/>
              </a:lnSpc>
              <a:spcBef>
                <a:spcPts val="0"/>
              </a:spcBef>
            </a:pPr>
            <a:r>
              <a:rPr lang="en-US" sz="1800" dirty="0" smtClean="0"/>
              <a:t>OSPI strongly urges maintaining some or all of the ALE requirements to ensure a seamless transition back to ALE when necessary.</a:t>
            </a:r>
          </a:p>
          <a:p>
            <a:pPr marL="284163" lvl="1" indent="-284163">
              <a:lnSpc>
                <a:spcPct val="100000"/>
              </a:lnSpc>
              <a:spcBef>
                <a:spcPts val="0"/>
              </a:spcBef>
            </a:pPr>
            <a:r>
              <a:rPr lang="en-US" sz="1800" dirty="0" smtClean="0"/>
              <a:t>Districts who previously did not provide ALE courses do not need to create an ALE program as an immediate response to this crisis.</a:t>
            </a:r>
          </a:p>
          <a:p>
            <a:pPr marL="284163" lvl="1" indent="-284163">
              <a:lnSpc>
                <a:spcPct val="100000"/>
              </a:lnSpc>
              <a:spcBef>
                <a:spcPts val="0"/>
              </a:spcBef>
            </a:pPr>
            <a:r>
              <a:rPr lang="en-US" sz="1800" dirty="0" smtClean="0"/>
              <a:t>Choose a funding model with full understanding of all requirements.</a:t>
            </a:r>
          </a:p>
          <a:p>
            <a:pPr marL="284163" lvl="1" indent="-284163">
              <a:lnSpc>
                <a:spcPct val="100000"/>
              </a:lnSpc>
              <a:spcBef>
                <a:spcPts val="0"/>
              </a:spcBef>
            </a:pPr>
            <a:r>
              <a:rPr lang="en-US" sz="1800" dirty="0" smtClean="0"/>
              <a:t>Commit to a funding model for the 2020-21 school year. If regular in-person classroom resumes:</a:t>
            </a:r>
          </a:p>
          <a:p>
            <a:pPr marL="569913" lvl="2" indent="-285750">
              <a:lnSpc>
                <a:spcPct val="100000"/>
              </a:lnSpc>
              <a:spcBef>
                <a:spcPts val="0"/>
              </a:spcBef>
              <a:buFont typeface="Courier New" panose="02070309020205020404" pitchFamily="49" charset="0"/>
              <a:buChar char="o"/>
            </a:pPr>
            <a:r>
              <a:rPr lang="en-US" sz="1600" dirty="0" smtClean="0"/>
              <a:t>Continue serving those students who wish to remain with continuous learning, through the continuous learning model.</a:t>
            </a:r>
          </a:p>
          <a:p>
            <a:pPr marL="569913" lvl="2" indent="-285750">
              <a:lnSpc>
                <a:spcPct val="100000"/>
              </a:lnSpc>
              <a:spcBef>
                <a:spcPts val="0"/>
              </a:spcBef>
              <a:buFont typeface="Courier New" panose="02070309020205020404" pitchFamily="49" charset="0"/>
              <a:buChar char="o"/>
            </a:pPr>
            <a:r>
              <a:rPr lang="en-US" sz="1600" dirty="0" smtClean="0"/>
              <a:t>Continue serving students previously reported as ALE through the continuous learning model.</a:t>
            </a:r>
            <a:endParaRPr lang="en-US" sz="1600" dirty="0"/>
          </a:p>
          <a:p>
            <a:pPr marL="396875" lvl="1" indent="-396875">
              <a:lnSpc>
                <a:spcPct val="100000"/>
              </a:lnSpc>
              <a:spcBef>
                <a:spcPts val="0"/>
              </a:spcBef>
            </a:pPr>
            <a:endParaRPr lang="en-US" sz="1800" dirty="0"/>
          </a:p>
        </p:txBody>
      </p:sp>
      <p:sp>
        <p:nvSpPr>
          <p:cNvPr id="4" name="Footer Placeholder 3">
            <a:extLst>
              <a:ext uri="{FF2B5EF4-FFF2-40B4-BE49-F238E27FC236}">
                <a16:creationId xmlns:a16="http://schemas.microsoft.com/office/drawing/2014/main" id="{A3350E98-535A-4771-9661-2C2DA7F9417E}"/>
              </a:ext>
            </a:extLst>
          </p:cNvPr>
          <p:cNvSpPr>
            <a:spLocks noGrp="1"/>
          </p:cNvSpPr>
          <p:nvPr>
            <p:ph type="ftr" sz="quarter" idx="3"/>
          </p:nvPr>
        </p:nvSpPr>
        <p:spPr>
          <a:xfrm>
            <a:off x="4223457" y="6253532"/>
            <a:ext cx="5817555"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5" name="Slide Number Placeholder 4">
            <a:extLst>
              <a:ext uri="{FF2B5EF4-FFF2-40B4-BE49-F238E27FC236}">
                <a16:creationId xmlns:a16="http://schemas.microsoft.com/office/drawing/2014/main" id="{1910EF29-E0DE-4D0D-B3F1-A519867FFE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40749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6" y="227103"/>
            <a:ext cx="10590127" cy="1325563"/>
          </a:xfrm>
        </p:spPr>
        <p:txBody>
          <a:bodyPr>
            <a:normAutofit/>
          </a:bodyPr>
          <a:lstStyle/>
          <a:p>
            <a:r>
              <a:rPr lang="en-US" sz="3500" dirty="0" smtClean="0">
                <a:solidFill>
                  <a:schemeClr val="tx2"/>
                </a:solidFill>
              </a:rPr>
              <a:t>General Enrollment Reporting Rules for the 2020-21 School Year</a:t>
            </a:r>
            <a:endParaRPr lang="en-US" sz="2500" i="1" dirty="0">
              <a:solidFill>
                <a:schemeClr val="tx2"/>
              </a:solidFill>
            </a:endParaRPr>
          </a:p>
        </p:txBody>
      </p:sp>
      <p:sp>
        <p:nvSpPr>
          <p:cNvPr id="5" name="Content Placeholder 4"/>
          <p:cNvSpPr>
            <a:spLocks noGrp="1"/>
          </p:cNvSpPr>
          <p:nvPr>
            <p:ph idx="1"/>
          </p:nvPr>
        </p:nvSpPr>
        <p:spPr>
          <a:xfrm>
            <a:off x="465498" y="1440406"/>
            <a:ext cx="11344710" cy="4890880"/>
          </a:xfrm>
        </p:spPr>
        <p:txBody>
          <a:bodyPr>
            <a:normAutofit/>
          </a:bodyPr>
          <a:lstStyle/>
          <a:p>
            <a:pPr marL="396875" lvl="1" indent="-396875">
              <a:lnSpc>
                <a:spcPct val="100000"/>
              </a:lnSpc>
              <a:spcBef>
                <a:spcPts val="300"/>
              </a:spcBef>
            </a:pPr>
            <a:r>
              <a:rPr lang="en-US" sz="2000" dirty="0" smtClean="0"/>
              <a:t>FTE </a:t>
            </a:r>
            <a:r>
              <a:rPr lang="en-US" sz="2000" dirty="0"/>
              <a:t>will remain to be based on 1,665 weekly minutes.</a:t>
            </a:r>
          </a:p>
          <a:p>
            <a:pPr marL="396875" lvl="1" indent="-396875">
              <a:lnSpc>
                <a:spcPct val="100000"/>
              </a:lnSpc>
              <a:spcBef>
                <a:spcPts val="300"/>
              </a:spcBef>
            </a:pPr>
            <a:r>
              <a:rPr lang="en-US" sz="2000" dirty="0"/>
              <a:t>Count day will remain to be the 4</a:t>
            </a:r>
            <a:r>
              <a:rPr lang="en-US" sz="2000" baseline="30000" dirty="0"/>
              <a:t>th</a:t>
            </a:r>
            <a:r>
              <a:rPr lang="en-US" sz="2000" dirty="0"/>
              <a:t> school day of September and the 1</a:t>
            </a:r>
            <a:r>
              <a:rPr lang="en-US" sz="2000" baseline="30000" dirty="0"/>
              <a:t>st</a:t>
            </a:r>
            <a:r>
              <a:rPr lang="en-US" sz="2000" dirty="0"/>
              <a:t> school day for the remaining months.</a:t>
            </a:r>
          </a:p>
          <a:p>
            <a:pPr marL="396875" lvl="1" indent="-396875">
              <a:lnSpc>
                <a:spcPct val="100000"/>
              </a:lnSpc>
              <a:spcBef>
                <a:spcPts val="300"/>
              </a:spcBef>
            </a:pPr>
            <a:r>
              <a:rPr lang="en-US" sz="2000" dirty="0"/>
              <a:t>To claim a student for state funding, they must meet the definition of a resident student pursuant to WAC </a:t>
            </a:r>
            <a:r>
              <a:rPr lang="en-US" sz="2000" u="sng" dirty="0">
                <a:hlinkClick r:id="rId2"/>
              </a:rPr>
              <a:t>392-137-115</a:t>
            </a:r>
            <a:r>
              <a:rPr lang="en-US" sz="2000" dirty="0"/>
              <a:t> </a:t>
            </a:r>
            <a:r>
              <a:rPr lang="en-US" sz="2000" dirty="0" smtClean="0"/>
              <a:t>(physically living the majority of time in the district) or </a:t>
            </a:r>
            <a:r>
              <a:rPr lang="en-US" sz="2000" dirty="0"/>
              <a:t>attending a nonresident district through a choice transfer or interdistrict agreement.</a:t>
            </a:r>
          </a:p>
          <a:p>
            <a:pPr marL="396875" lvl="1" indent="-396875">
              <a:lnSpc>
                <a:spcPct val="100000"/>
              </a:lnSpc>
              <a:spcBef>
                <a:spcPts val="300"/>
              </a:spcBef>
            </a:pPr>
            <a:r>
              <a:rPr lang="en-US" sz="2000" dirty="0"/>
              <a:t>An eligible student is one who has not met any of the enrollment exclusion found in WAC </a:t>
            </a:r>
            <a:r>
              <a:rPr lang="en-US" sz="2000" dirty="0">
                <a:hlinkClick r:id="rId3"/>
              </a:rPr>
              <a:t>392-121-108</a:t>
            </a:r>
            <a:r>
              <a:rPr lang="en-US" sz="2000" dirty="0"/>
              <a:t> to include attending 20 school days prior to the count day. </a:t>
            </a:r>
            <a:r>
              <a:rPr lang="en-US" sz="2000" dirty="0" smtClean="0"/>
              <a:t> </a:t>
            </a:r>
          </a:p>
          <a:p>
            <a:pPr marL="690563" lvl="2" indent="-293688">
              <a:lnSpc>
                <a:spcPct val="100000"/>
              </a:lnSpc>
              <a:spcBef>
                <a:spcPts val="300"/>
              </a:spcBef>
              <a:buFont typeface="Courier New" panose="02070309020205020404" pitchFamily="49" charset="0"/>
              <a:buChar char="o"/>
            </a:pPr>
            <a:r>
              <a:rPr lang="en-US" sz="1800" dirty="0" smtClean="0"/>
              <a:t>Attendance guidance for 2020-21 is addressed in Bulletin </a:t>
            </a:r>
            <a:r>
              <a:rPr lang="en-US" sz="1800" dirty="0"/>
              <a:t># </a:t>
            </a:r>
            <a:r>
              <a:rPr lang="en-US" sz="1800" dirty="0" smtClean="0">
                <a:solidFill>
                  <a:srgbClr val="C00000"/>
                </a:solidFill>
                <a:hlinkClick r:id="rId4"/>
              </a:rPr>
              <a:t>064-20</a:t>
            </a:r>
            <a:r>
              <a:rPr lang="en-US" sz="1800" dirty="0" smtClean="0">
                <a:solidFill>
                  <a:srgbClr val="C00000"/>
                </a:solidFill>
              </a:rPr>
              <a:t> </a:t>
            </a:r>
            <a:r>
              <a:rPr lang="en-US" sz="1800" dirty="0" smtClean="0"/>
              <a:t>and its </a:t>
            </a:r>
            <a:r>
              <a:rPr lang="en-US" sz="1800" dirty="0" smtClean="0">
                <a:solidFill>
                  <a:srgbClr val="C00000"/>
                </a:solidFill>
                <a:hlinkClick r:id="rId5"/>
              </a:rPr>
              <a:t>Attachment</a:t>
            </a:r>
            <a:r>
              <a:rPr lang="en-US" sz="1800" dirty="0" smtClean="0"/>
              <a:t>.</a:t>
            </a:r>
          </a:p>
          <a:p>
            <a:pPr marL="690563" lvl="2" indent="-293688">
              <a:lnSpc>
                <a:spcPct val="100000"/>
              </a:lnSpc>
              <a:spcBef>
                <a:spcPts val="300"/>
              </a:spcBef>
              <a:buFont typeface="Courier New" panose="02070309020205020404" pitchFamily="49" charset="0"/>
              <a:buChar char="o"/>
            </a:pPr>
            <a:r>
              <a:rPr lang="en-US" sz="1800" dirty="0" smtClean="0"/>
              <a:t>Student presences is determined by engaging in planned asynchronous and synchronous activities.</a:t>
            </a:r>
          </a:p>
          <a:p>
            <a:pPr marL="690563" lvl="2" indent="-293688">
              <a:lnSpc>
                <a:spcPct val="100000"/>
              </a:lnSpc>
              <a:spcBef>
                <a:spcPts val="300"/>
              </a:spcBef>
              <a:buFont typeface="Courier New" panose="02070309020205020404" pitchFamily="49" charset="0"/>
              <a:buChar char="o"/>
            </a:pPr>
            <a:r>
              <a:rPr lang="en-US" sz="1800" dirty="0" smtClean="0"/>
              <a:t>If a student does not engage or demonstrate participation in any way, the student is marked absent.</a:t>
            </a:r>
          </a:p>
          <a:p>
            <a:pPr marL="690563" lvl="2" indent="-293688">
              <a:lnSpc>
                <a:spcPct val="100000"/>
              </a:lnSpc>
              <a:spcBef>
                <a:spcPts val="300"/>
              </a:spcBef>
              <a:buFont typeface="Courier New" panose="02070309020205020404" pitchFamily="49" charset="0"/>
              <a:buChar char="o"/>
            </a:pPr>
            <a:r>
              <a:rPr lang="en-US" sz="1800" dirty="0" smtClean="0"/>
              <a:t>At minimum, daily attendance will be required.  </a:t>
            </a:r>
          </a:p>
          <a:p>
            <a:pPr marL="690563" lvl="2" indent="-293688">
              <a:lnSpc>
                <a:spcPct val="100000"/>
              </a:lnSpc>
              <a:spcBef>
                <a:spcPts val="300"/>
              </a:spcBef>
              <a:buFont typeface="Courier New" panose="02070309020205020404" pitchFamily="49" charset="0"/>
              <a:buChar char="o"/>
            </a:pPr>
            <a:r>
              <a:rPr lang="en-US" sz="1800" dirty="0" smtClean="0"/>
              <a:t>Daily attendance can occur outside of the school day.</a:t>
            </a:r>
          </a:p>
          <a:p>
            <a:pPr marL="690563" lvl="2" indent="-293688">
              <a:lnSpc>
                <a:spcPct val="100000"/>
              </a:lnSpc>
              <a:spcBef>
                <a:spcPts val="300"/>
              </a:spcBef>
              <a:buFont typeface="Courier New" panose="02070309020205020404" pitchFamily="49" charset="0"/>
              <a:buChar char="o"/>
            </a:pPr>
            <a:r>
              <a:rPr lang="en-US" sz="1800" dirty="0" smtClean="0"/>
              <a:t>An FAQ on attendance will be available shortly.</a:t>
            </a:r>
            <a:endParaRPr lang="en-US" sz="1800" dirty="0"/>
          </a:p>
        </p:txBody>
      </p:sp>
      <p:sp>
        <p:nvSpPr>
          <p:cNvPr id="4" name="Footer Placeholder 3"/>
          <p:cNvSpPr>
            <a:spLocks noGrp="1"/>
          </p:cNvSpPr>
          <p:nvPr>
            <p:ph type="ftr" sz="quarter" idx="3"/>
          </p:nvPr>
        </p:nvSpPr>
        <p:spPr>
          <a:xfrm>
            <a:off x="3550596" y="6253532"/>
            <a:ext cx="6702323"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04735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6" y="227103"/>
            <a:ext cx="11601039" cy="1325563"/>
          </a:xfrm>
        </p:spPr>
        <p:txBody>
          <a:bodyPr>
            <a:normAutofit/>
          </a:bodyPr>
          <a:lstStyle/>
          <a:p>
            <a:r>
              <a:rPr lang="en-US" sz="3500" dirty="0" smtClean="0">
                <a:solidFill>
                  <a:schemeClr val="tx2"/>
                </a:solidFill>
              </a:rPr>
              <a:t>Claiming Hybrid and Continuous Learning Enrollment</a:t>
            </a:r>
            <a:endParaRPr lang="en-US" sz="2500" i="1" dirty="0">
              <a:solidFill>
                <a:schemeClr val="tx2"/>
              </a:solidFill>
            </a:endParaRPr>
          </a:p>
        </p:txBody>
      </p:sp>
      <p:sp>
        <p:nvSpPr>
          <p:cNvPr id="5" name="Content Placeholder 4"/>
          <p:cNvSpPr>
            <a:spLocks noGrp="1"/>
          </p:cNvSpPr>
          <p:nvPr>
            <p:ph idx="1"/>
          </p:nvPr>
        </p:nvSpPr>
        <p:spPr>
          <a:xfrm>
            <a:off x="441436" y="1190240"/>
            <a:ext cx="11344710" cy="4890880"/>
          </a:xfrm>
        </p:spPr>
        <p:txBody>
          <a:bodyPr>
            <a:normAutofit/>
          </a:bodyPr>
          <a:lstStyle/>
          <a:p>
            <a:pPr marL="0" lvl="1" indent="0">
              <a:lnSpc>
                <a:spcPct val="100000"/>
              </a:lnSpc>
              <a:spcBef>
                <a:spcPts val="300"/>
              </a:spcBef>
              <a:buNone/>
            </a:pPr>
            <a:r>
              <a:rPr lang="en-US" sz="2200" dirty="0" smtClean="0"/>
              <a:t>For </a:t>
            </a:r>
            <a:r>
              <a:rPr lang="en-US" sz="2200" dirty="0"/>
              <a:t>both the </a:t>
            </a:r>
            <a:r>
              <a:rPr lang="en-US" sz="2200" u="sng" dirty="0">
                <a:uFill>
                  <a:solidFill>
                    <a:srgbClr val="FBC639"/>
                  </a:solidFill>
                </a:uFill>
              </a:rPr>
              <a:t>hybrid</a:t>
            </a:r>
            <a:r>
              <a:rPr lang="en-US" sz="2200" dirty="0"/>
              <a:t> and </a:t>
            </a:r>
            <a:r>
              <a:rPr lang="en-US" sz="2200" u="sng" dirty="0">
                <a:uFill>
                  <a:solidFill>
                    <a:srgbClr val="FBC639"/>
                  </a:solidFill>
                </a:uFill>
              </a:rPr>
              <a:t>continuous learning</a:t>
            </a:r>
            <a:r>
              <a:rPr lang="en-US" sz="2200" dirty="0"/>
              <a:t> model, a student’s FTE will be based on each school’s bell schedules adopted </a:t>
            </a:r>
            <a:r>
              <a:rPr lang="en-US" sz="2200" dirty="0" smtClean="0"/>
              <a:t>for </a:t>
            </a:r>
            <a:r>
              <a:rPr lang="en-US" sz="2200" dirty="0"/>
              <a:t>the 2020–21 school year and available to the public</a:t>
            </a:r>
            <a:r>
              <a:rPr lang="en-US" sz="2200" dirty="0" smtClean="0"/>
              <a:t>.</a:t>
            </a:r>
          </a:p>
          <a:p>
            <a:pPr marL="342900" lvl="1" indent="-342900">
              <a:lnSpc>
                <a:spcPct val="100000"/>
              </a:lnSpc>
              <a:spcBef>
                <a:spcPts val="300"/>
              </a:spcBef>
            </a:pPr>
            <a:r>
              <a:rPr lang="en-US" sz="2000" dirty="0" smtClean="0"/>
              <a:t>Both synchronous and asynchronous learning can be claimed.</a:t>
            </a:r>
          </a:p>
          <a:p>
            <a:pPr marL="342900" lvl="1" indent="-342900">
              <a:lnSpc>
                <a:spcPct val="100000"/>
              </a:lnSpc>
              <a:spcBef>
                <a:spcPts val="300"/>
              </a:spcBef>
            </a:pPr>
            <a:r>
              <a:rPr lang="en-US" sz="2000" dirty="0" smtClean="0"/>
              <a:t>Asynchronous learning can be proportionately applied to the periods of that day.</a:t>
            </a:r>
          </a:p>
          <a:p>
            <a:pPr marL="342900" lvl="1" indent="-342900">
              <a:lnSpc>
                <a:spcPct val="100000"/>
              </a:lnSpc>
              <a:spcBef>
                <a:spcPts val="300"/>
              </a:spcBef>
            </a:pPr>
            <a:r>
              <a:rPr lang="en-US" sz="2000" dirty="0" smtClean="0"/>
              <a:t>To claim a 1.0 FTE the bell schedule must have at minimum 1,665 weekly minutes, however:</a:t>
            </a:r>
          </a:p>
          <a:p>
            <a:pPr marL="630238" lvl="2" indent="-285750">
              <a:lnSpc>
                <a:spcPct val="100000"/>
              </a:lnSpc>
              <a:spcBef>
                <a:spcPts val="300"/>
              </a:spcBef>
              <a:buFont typeface="Courier New" panose="02070309020205020404" pitchFamily="49" charset="0"/>
              <a:buChar char="o"/>
            </a:pPr>
            <a:r>
              <a:rPr lang="en-US" sz="1800" dirty="0" smtClean="0"/>
              <a:t>1,665 weekly minutes translates to 1,000 annual hours of instruction:</a:t>
            </a:r>
          </a:p>
          <a:p>
            <a:pPr marL="974725" lvl="2" indent="-344488">
              <a:lnSpc>
                <a:spcPct val="100000"/>
              </a:lnSpc>
              <a:spcBef>
                <a:spcPts val="300"/>
              </a:spcBef>
              <a:buFont typeface="Wingdings" panose="05000000000000000000" pitchFamily="2" charset="2"/>
              <a:buChar char="§"/>
            </a:pPr>
            <a:r>
              <a:rPr lang="en-US" sz="1600" dirty="0" smtClean="0"/>
              <a:t>1,000 annul hours divided by 180 school day = 5.55 daily hours.</a:t>
            </a:r>
          </a:p>
          <a:p>
            <a:pPr marL="974725" lvl="2" indent="-344488">
              <a:lnSpc>
                <a:spcPct val="100000"/>
              </a:lnSpc>
              <a:spcBef>
                <a:spcPts val="300"/>
              </a:spcBef>
              <a:buFont typeface="Wingdings" panose="05000000000000000000" pitchFamily="2" charset="2"/>
              <a:buChar char="§"/>
            </a:pPr>
            <a:r>
              <a:rPr lang="en-US" sz="1600" dirty="0" smtClean="0"/>
              <a:t>5.55 daily hours multiplied by 5 school days of the week.</a:t>
            </a:r>
          </a:p>
          <a:p>
            <a:pPr marL="974725" lvl="2" indent="-344488">
              <a:lnSpc>
                <a:spcPct val="100000"/>
              </a:lnSpc>
              <a:spcBef>
                <a:spcPts val="300"/>
              </a:spcBef>
              <a:buFont typeface="Wingdings" panose="05000000000000000000" pitchFamily="2" charset="2"/>
              <a:buChar char="§"/>
            </a:pPr>
            <a:r>
              <a:rPr lang="en-US" sz="1600" dirty="0" smtClean="0"/>
              <a:t>27 weekly hours and 45 minutes equals 1,665.</a:t>
            </a:r>
            <a:endParaRPr lang="en-US" sz="1600" dirty="0"/>
          </a:p>
          <a:p>
            <a:pPr marL="630238" lvl="1" indent="-285750">
              <a:lnSpc>
                <a:spcPct val="100000"/>
              </a:lnSpc>
              <a:spcBef>
                <a:spcPts val="300"/>
              </a:spcBef>
              <a:buFont typeface="Courier New" panose="02070309020205020404" pitchFamily="49" charset="0"/>
              <a:buChar char="o"/>
            </a:pPr>
            <a:r>
              <a:rPr lang="en-US" sz="1800" dirty="0" smtClean="0"/>
              <a:t>State Board of Education requires districts to provide an average of 1,027 </a:t>
            </a:r>
            <a:r>
              <a:rPr lang="en-US" sz="1800" dirty="0"/>
              <a:t>annual hours of </a:t>
            </a:r>
            <a:r>
              <a:rPr lang="en-US" sz="1800" dirty="0" smtClean="0"/>
              <a:t>instruction, which is 1,713 weekly minutes.</a:t>
            </a:r>
            <a:endParaRPr lang="en-US" sz="1800" dirty="0"/>
          </a:p>
          <a:p>
            <a:pPr marL="344488" lvl="1" indent="-344488">
              <a:lnSpc>
                <a:spcPct val="100000"/>
              </a:lnSpc>
              <a:spcBef>
                <a:spcPts val="300"/>
              </a:spcBef>
            </a:pPr>
            <a:r>
              <a:rPr lang="en-US" sz="2000" dirty="0" smtClean="0"/>
              <a:t>Remember lunch time cannot be claimed as an FTE. Make sure to indicate specifically when lunch will occur and what time is for recess or independent study.</a:t>
            </a:r>
          </a:p>
          <a:p>
            <a:pPr marL="344488" lvl="1" indent="-344488">
              <a:lnSpc>
                <a:spcPct val="100000"/>
              </a:lnSpc>
              <a:spcBef>
                <a:spcPts val="300"/>
              </a:spcBef>
            </a:pPr>
            <a:r>
              <a:rPr lang="en-US" sz="2000" dirty="0" smtClean="0"/>
              <a:t>For office hours/small group time, make sure to indicate what students are to do during this time if they are not participating in office hours or a small group.</a:t>
            </a:r>
            <a:endParaRPr lang="en-US" sz="2000" dirty="0"/>
          </a:p>
        </p:txBody>
      </p:sp>
      <p:sp>
        <p:nvSpPr>
          <p:cNvPr id="4" name="Footer Placeholder 3"/>
          <p:cNvSpPr>
            <a:spLocks noGrp="1"/>
          </p:cNvSpPr>
          <p:nvPr>
            <p:ph type="ftr" sz="quarter" idx="3"/>
          </p:nvPr>
        </p:nvSpPr>
        <p:spPr>
          <a:xfrm>
            <a:off x="3550596" y="6253532"/>
            <a:ext cx="6702323"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714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xample 1" title="Example 1"/>
          <p:cNvPicPr>
            <a:picLocks noGrp="1" noChangeAspect="1"/>
          </p:cNvPicPr>
          <p:nvPr>
            <p:ph idx="1"/>
          </p:nvPr>
        </p:nvPicPr>
        <p:blipFill rotWithShape="1">
          <a:blip r:embed="rId2"/>
          <a:srcRect l="18229" t="13812" r="24942" b="8059"/>
          <a:stretch/>
        </p:blipFill>
        <p:spPr>
          <a:xfrm>
            <a:off x="3509652" y="209850"/>
            <a:ext cx="7955280" cy="59241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Footer Placeholder 3"/>
          <p:cNvSpPr>
            <a:spLocks noGrp="1"/>
          </p:cNvSpPr>
          <p:nvPr>
            <p:ph type="ftr" sz="quarter" idx="3"/>
          </p:nvPr>
        </p:nvSpPr>
        <p:spPr>
          <a:xfrm>
            <a:off x="4275214" y="6287651"/>
            <a:ext cx="6110990"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itle 2"/>
          <p:cNvSpPr>
            <a:spLocks noGrp="1"/>
          </p:cNvSpPr>
          <p:nvPr>
            <p:ph type="title"/>
          </p:nvPr>
        </p:nvSpPr>
        <p:spPr>
          <a:xfrm>
            <a:off x="515963" y="209850"/>
            <a:ext cx="10515600" cy="1325563"/>
          </a:xfrm>
        </p:spPr>
        <p:txBody>
          <a:bodyPr/>
          <a:lstStyle/>
          <a:p>
            <a:r>
              <a:rPr lang="en-US" sz="3300" dirty="0" smtClean="0"/>
              <a:t>Example #1</a:t>
            </a:r>
            <a:endParaRPr lang="en-US" sz="3300" dirty="0"/>
          </a:p>
        </p:txBody>
      </p:sp>
    </p:spTree>
    <p:extLst>
      <p:ext uri="{BB962C8B-B14F-4D97-AF65-F5344CB8AC3E}">
        <p14:creationId xmlns:p14="http://schemas.microsoft.com/office/powerpoint/2010/main" val="135266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275214" y="6287651"/>
            <a:ext cx="6110990" cy="365125"/>
          </a:xfrm>
        </p:spPr>
        <p:txBody>
          <a:bodyPr/>
          <a:lstStyle/>
          <a:p>
            <a:pPr lvl="0" algn="r">
              <a:defRPr/>
            </a:pPr>
            <a:r>
              <a:rPr lang="en-US" dirty="0"/>
              <a:t>Enrollment Reporting for the 2020-21 School Year</a:t>
            </a:r>
          </a:p>
          <a:p>
            <a:pPr lvl="0" algn="r">
              <a:defRPr/>
            </a:pPr>
            <a:r>
              <a:rPr lang="en-US" dirty="0"/>
              <a:t>August 2020 ESD Training</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itle 2"/>
          <p:cNvSpPr>
            <a:spLocks noGrp="1"/>
          </p:cNvSpPr>
          <p:nvPr>
            <p:ph type="title"/>
          </p:nvPr>
        </p:nvSpPr>
        <p:spPr>
          <a:xfrm>
            <a:off x="515963" y="209850"/>
            <a:ext cx="10515600" cy="1325563"/>
          </a:xfrm>
        </p:spPr>
        <p:txBody>
          <a:bodyPr/>
          <a:lstStyle/>
          <a:p>
            <a:r>
              <a:rPr lang="en-US" sz="3300" dirty="0" smtClean="0"/>
              <a:t>Example #2</a:t>
            </a:r>
            <a:endParaRPr lang="en-US" sz="3300" dirty="0"/>
          </a:p>
        </p:txBody>
      </p:sp>
      <p:pic>
        <p:nvPicPr>
          <p:cNvPr id="9" name="Content Placeholder 8" descr="Example 2" title="Example 2"/>
          <p:cNvPicPr>
            <a:picLocks noGrp="1" noChangeAspect="1"/>
          </p:cNvPicPr>
          <p:nvPr>
            <p:ph idx="1"/>
          </p:nvPr>
        </p:nvPicPr>
        <p:blipFill rotWithShape="1">
          <a:blip r:embed="rId2"/>
          <a:srcRect l="17649" t="9803" r="19552" b="5677"/>
          <a:stretch/>
        </p:blipFill>
        <p:spPr>
          <a:xfrm>
            <a:off x="3406553" y="319177"/>
            <a:ext cx="8027408" cy="58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737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3.xml><?xml version="1.0" encoding="utf-8"?>
<ds:datastoreItem xmlns:ds="http://schemas.openxmlformats.org/officeDocument/2006/customXml" ds:itemID="{CB595359-E5D1-450F-9706-6A56CF217BA5}">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3981</TotalTime>
  <Words>4092</Words>
  <Application>Microsoft Office PowerPoint</Application>
  <PresentationFormat>Widescreen</PresentationFormat>
  <Paragraphs>472</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Courier New</vt:lpstr>
      <vt:lpstr>Segoe UI</vt:lpstr>
      <vt:lpstr>Segoe UI Semibold</vt:lpstr>
      <vt:lpstr>Symbol</vt:lpstr>
      <vt:lpstr>Wingdings</vt:lpstr>
      <vt:lpstr>Title Slides</vt:lpstr>
      <vt:lpstr>Content Slides</vt:lpstr>
      <vt:lpstr> Enrollment Reporting for the 2020-21 School  Year August 2020 ESD Training </vt:lpstr>
      <vt:lpstr>Agenda</vt:lpstr>
      <vt:lpstr>State Board of Education Change to Definition of Instructional Hours</vt:lpstr>
      <vt:lpstr>Difference Between Continuous Learning and ALE</vt:lpstr>
      <vt:lpstr>Difference Between Continuous Learning and ALE</vt:lpstr>
      <vt:lpstr>General Enrollment Reporting Rules for the 2020-21 School Year</vt:lpstr>
      <vt:lpstr>Claiming Hybrid and Continuous Learning Enrollment</vt:lpstr>
      <vt:lpstr>Example #1</vt:lpstr>
      <vt:lpstr>Example #2</vt:lpstr>
      <vt:lpstr>Example #3</vt:lpstr>
      <vt:lpstr>Example #4</vt:lpstr>
      <vt:lpstr>Example #5</vt:lpstr>
      <vt:lpstr>Other Changes on Claiming Enrollment as Schools Reopen for the 2020–21 School Year</vt:lpstr>
      <vt:lpstr>Other Changes on Claiming Enrollment as Schools Reopen for the 2020–21 School Year  continues</vt:lpstr>
      <vt:lpstr>Other Changes on Claiming Enrollment as Schools Reopen for the 2020–21 School Year continues</vt:lpstr>
      <vt:lpstr>Special Ed Birth to Age 2 Enrollment</vt:lpstr>
      <vt:lpstr>Open Doors Headcount Reporting</vt:lpstr>
      <vt:lpstr>Basics of Enrollment Reporting</vt:lpstr>
      <vt:lpstr>Resources for Enrollment Reporting</vt:lpstr>
      <vt:lpstr>Why is Enrollment Reporting Important?</vt:lpstr>
      <vt:lpstr>2019-20 State Summary Average Per Funding Levels as of July 2020</vt:lpstr>
      <vt:lpstr>Enrolled Student</vt:lpstr>
      <vt:lpstr>Count Day</vt:lpstr>
      <vt:lpstr>Enrollment Exclusions</vt:lpstr>
      <vt:lpstr>Course of Study Includes</vt:lpstr>
      <vt:lpstr>Course of Study Does Not Include</vt:lpstr>
      <vt:lpstr>Full-Time Equivalent - FTE</vt:lpstr>
      <vt:lpstr>Factors for FTE Calculations</vt:lpstr>
      <vt:lpstr>Calculating Seat-Time FTE</vt:lpstr>
      <vt:lpstr>Calculating Seat-Time FTE    continues</vt:lpstr>
      <vt:lpstr>Super FTE – Exceptions to the 1.0 FTE Limitation</vt:lpstr>
      <vt:lpstr>Headcount</vt:lpstr>
      <vt:lpstr>Review of Exited TBIP Reporting</vt:lpstr>
      <vt:lpstr>Types of Districts</vt:lpstr>
      <vt:lpstr>Choice Transfer &amp; Interdistrict Agreements</vt:lpstr>
      <vt:lpstr>Choice Transfer &amp; Interdistrict Agreements continues</vt:lpstr>
      <vt:lpstr>Requirements for Claiming a Special Education Student</vt:lpstr>
      <vt:lpstr>Revising Enrollment</vt:lpstr>
      <vt:lpstr>Quick Review of EDS Applications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King</dc:creator>
  <cp:lastModifiedBy>Becky McLean</cp:lastModifiedBy>
  <cp:revision>113</cp:revision>
  <cp:lastPrinted>2020-06-17T15:48:43Z</cp:lastPrinted>
  <dcterms:created xsi:type="dcterms:W3CDTF">2020-01-17T18:06:40Z</dcterms:created>
  <dcterms:modified xsi:type="dcterms:W3CDTF">2020-08-20T17:43:07Z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