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72" r:id="rId5"/>
    <p:sldId id="279" r:id="rId6"/>
    <p:sldId id="364" r:id="rId7"/>
    <p:sldId id="363" r:id="rId8"/>
    <p:sldId id="366" r:id="rId9"/>
    <p:sldId id="376" r:id="rId10"/>
    <p:sldId id="367" r:id="rId11"/>
    <p:sldId id="373" r:id="rId12"/>
    <p:sldId id="282" r:id="rId13"/>
    <p:sldId id="372" r:id="rId14"/>
    <p:sldId id="375" r:id="rId15"/>
    <p:sldId id="369" r:id="rId16"/>
    <p:sldId id="368" r:id="rId17"/>
    <p:sldId id="370" r:id="rId18"/>
    <p:sldId id="371" r:id="rId19"/>
    <p:sldId id="360" r:id="rId20"/>
  </p:sldIdLst>
  <p:sldSz cx="12192000" cy="6858000"/>
  <p:notesSz cx="70104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anie Liden" initials="SL" lastIdx="5" clrIdx="0">
    <p:extLst>
      <p:ext uri="{19B8F6BF-5375-455C-9EA6-DF929625EA0E}">
        <p15:presenceInfo xmlns:p15="http://schemas.microsoft.com/office/powerpoint/2012/main" userId="S-1-5-21-1606980848-1425521274-839522115-211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244A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12" autoAdjust="0"/>
    <p:restoredTop sz="94652" autoAdjust="0"/>
  </p:normalViewPr>
  <p:slideViewPr>
    <p:cSldViewPr snapToGrid="0">
      <p:cViewPr varScale="1">
        <p:scale>
          <a:sx n="52" d="100"/>
          <a:sy n="52" d="100"/>
        </p:scale>
        <p:origin x="90" y="1098"/>
      </p:cViewPr>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6" d="100"/>
          <a:sy n="66" d="100"/>
        </p:scale>
        <p:origin x="3134" y="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04F3ABE-33AE-4B37-BAD5-90FE74803707}" type="datetimeFigureOut">
              <a:rPr lang="en-US" smtClean="0"/>
              <a:t>1/11/2019</a:t>
            </a:fld>
            <a:endParaRPr lang="en-US"/>
          </a:p>
        </p:txBody>
      </p:sp>
      <p:sp>
        <p:nvSpPr>
          <p:cNvPr id="4" name="Footer Placeholder 3"/>
          <p:cNvSpPr>
            <a:spLocks noGrp="1"/>
          </p:cNvSpPr>
          <p:nvPr>
            <p:ph type="ftr" sz="quarter" idx="2"/>
          </p:nvPr>
        </p:nvSpPr>
        <p:spPr>
          <a:xfrm>
            <a:off x="0" y="8805863"/>
            <a:ext cx="3038475"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05863"/>
            <a:ext cx="3038475" cy="465137"/>
          </a:xfrm>
          <a:prstGeom prst="rect">
            <a:avLst/>
          </a:prstGeom>
        </p:spPr>
        <p:txBody>
          <a:bodyPr vert="horz" lIns="91440" tIns="45720" rIns="91440" bIns="45720" rtlCol="0" anchor="b"/>
          <a:lstStyle>
            <a:lvl1pPr algn="r">
              <a:defRPr sz="1200"/>
            </a:lvl1pPr>
          </a:lstStyle>
          <a:p>
            <a:fld id="{A202A7AE-1866-413F-8147-C32CA647D8E1}" type="slidenum">
              <a:rPr lang="en-US" smtClean="0"/>
              <a:t>‹#›</a:t>
            </a:fld>
            <a:endParaRPr lang="en-US"/>
          </a:p>
        </p:txBody>
      </p:sp>
    </p:spTree>
    <p:extLst>
      <p:ext uri="{BB962C8B-B14F-4D97-AF65-F5344CB8AC3E}">
        <p14:creationId xmlns:p14="http://schemas.microsoft.com/office/powerpoint/2010/main" val="3564141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60"/>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70938" y="0"/>
            <a:ext cx="3037840" cy="465160"/>
          </a:xfrm>
          <a:prstGeom prst="rect">
            <a:avLst/>
          </a:prstGeom>
        </p:spPr>
        <p:txBody>
          <a:bodyPr vert="horz" lIns="93031" tIns="46516" rIns="93031" bIns="46516" rtlCol="0"/>
          <a:lstStyle>
            <a:lvl1pPr algn="r">
              <a:defRPr sz="1200"/>
            </a:lvl1pPr>
          </a:lstStyle>
          <a:p>
            <a:fld id="{C12B79E4-ABEE-48B5-934C-A05F18B350D0}" type="datetimeFigureOut">
              <a:rPr lang="en-US" smtClean="0"/>
              <a:t>1/11/2019</a:t>
            </a:fld>
            <a:endParaRPr lang="en-US"/>
          </a:p>
        </p:txBody>
      </p:sp>
      <p:sp>
        <p:nvSpPr>
          <p:cNvPr id="4" name="Slide Image Placeholder 3"/>
          <p:cNvSpPr>
            <a:spLocks noGrp="1" noRot="1" noChangeAspect="1"/>
          </p:cNvSpPr>
          <p:nvPr>
            <p:ph type="sldImg" idx="2"/>
          </p:nvPr>
        </p:nvSpPr>
        <p:spPr>
          <a:xfrm>
            <a:off x="723900" y="1158875"/>
            <a:ext cx="5562600" cy="3128963"/>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701040" y="4461669"/>
            <a:ext cx="5608320" cy="3650456"/>
          </a:xfrm>
          <a:prstGeom prst="rect">
            <a:avLst/>
          </a:prstGeom>
        </p:spPr>
        <p:txBody>
          <a:bodyPr vert="horz" lIns="93031" tIns="46516" rIns="93031" bIns="4651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05841"/>
            <a:ext cx="3037840" cy="465159"/>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05841"/>
            <a:ext cx="3037840" cy="465159"/>
          </a:xfrm>
          <a:prstGeom prst="rect">
            <a:avLst/>
          </a:prstGeom>
        </p:spPr>
        <p:txBody>
          <a:bodyPr vert="horz" lIns="93031" tIns="46516" rIns="93031" bIns="46516" rtlCol="0" anchor="b"/>
          <a:lstStyle>
            <a:lvl1pPr algn="r">
              <a:defRPr sz="1200"/>
            </a:lvl1pPr>
          </a:lstStyle>
          <a:p>
            <a:fld id="{E881032E-8435-4810-B872-D429860A9133}" type="slidenum">
              <a:rPr lang="en-US" smtClean="0"/>
              <a:t>‹#›</a:t>
            </a:fld>
            <a:endParaRPr lang="en-US"/>
          </a:p>
        </p:txBody>
      </p:sp>
    </p:spTree>
    <p:extLst>
      <p:ext uri="{BB962C8B-B14F-4D97-AF65-F5344CB8AC3E}">
        <p14:creationId xmlns:p14="http://schemas.microsoft.com/office/powerpoint/2010/main" val="1573279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WA-AIM participation rate is calculated independently for each content area. The formula is the total students tested on the WA-AIM in a content area divided by the total number of students tested on the </a:t>
            </a:r>
            <a:r>
              <a:rPr lang="en-US" baseline="0" dirty="0" err="1" smtClean="0"/>
              <a:t>WA-Aim</a:t>
            </a:r>
            <a:r>
              <a:rPr lang="en-US" baseline="0" dirty="0" smtClean="0"/>
              <a:t> plus total tested on the regular assessment, multiplied by 100. Tested means the student had a reportable score. This means instances of invalidated tests and test refusal are not factored into this calculation.</a:t>
            </a:r>
            <a:endParaRPr lang="en-US" dirty="0"/>
          </a:p>
        </p:txBody>
      </p:sp>
      <p:sp>
        <p:nvSpPr>
          <p:cNvPr id="4" name="Slide Number Placeholder 3"/>
          <p:cNvSpPr>
            <a:spLocks noGrp="1"/>
          </p:cNvSpPr>
          <p:nvPr>
            <p:ph type="sldNum" sz="quarter" idx="10"/>
          </p:nvPr>
        </p:nvSpPr>
        <p:spPr/>
        <p:txBody>
          <a:bodyPr/>
          <a:lstStyle/>
          <a:p>
            <a:fld id="{47552E7F-1AA7-43C7-8103-2BAC98DBDAA6}" type="slidenum">
              <a:rPr lang="en-US" smtClean="0"/>
              <a:t>6</a:t>
            </a:fld>
            <a:endParaRPr lang="en-US"/>
          </a:p>
        </p:txBody>
      </p:sp>
    </p:spTree>
    <p:extLst>
      <p:ext uri="{BB962C8B-B14F-4D97-AF65-F5344CB8AC3E}">
        <p14:creationId xmlns:p14="http://schemas.microsoft.com/office/powerpoint/2010/main" val="173418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Notifications</a:t>
            </a:r>
            <a:r>
              <a:rPr lang="en-US" baseline="0" dirty="0" smtClean="0"/>
              <a:t> to districts will based on 2017-2018 assessment results. Displaying are the state results from last year. As you can see, as a state we are below 1% in all content areas. However, we have approximately 115 districts over 1% in at least 1 content area for 2017-2018</a:t>
            </a:r>
            <a:endParaRPr lang="en-US" dirty="0"/>
          </a:p>
        </p:txBody>
      </p:sp>
      <p:sp>
        <p:nvSpPr>
          <p:cNvPr id="4" name="Slide Number Placeholder 3"/>
          <p:cNvSpPr>
            <a:spLocks noGrp="1"/>
          </p:cNvSpPr>
          <p:nvPr>
            <p:ph type="sldNum" sz="quarter" idx="10"/>
          </p:nvPr>
        </p:nvSpPr>
        <p:spPr/>
        <p:txBody>
          <a:bodyPr/>
          <a:lstStyle/>
          <a:p>
            <a:fld id="{47552E7F-1AA7-43C7-8103-2BAC98DBDAA6}" type="slidenum">
              <a:rPr lang="en-US" smtClean="0"/>
              <a:t>11</a:t>
            </a:fld>
            <a:endParaRPr lang="en-US"/>
          </a:p>
        </p:txBody>
      </p:sp>
    </p:spTree>
    <p:extLst>
      <p:ext uri="{BB962C8B-B14F-4D97-AF65-F5344CB8AC3E}">
        <p14:creationId xmlns:p14="http://schemas.microsoft.com/office/powerpoint/2010/main" val="16176446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2"/>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833E1F-3E66-524D-A1B0-BF899242A8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995" t="11124" r="4517" b="6048"/>
          <a:stretch/>
        </p:blipFill>
        <p:spPr>
          <a:xfrm>
            <a:off x="0" y="0"/>
            <a:ext cx="12192000" cy="6868909"/>
          </a:xfrm>
          <a:prstGeom prst="rect">
            <a:avLst/>
          </a:prstGeom>
        </p:spPr>
      </p:pic>
      <p:sp>
        <p:nvSpPr>
          <p:cNvPr id="2" name="Title 1"/>
          <p:cNvSpPr>
            <a:spLocks noGrp="1"/>
          </p:cNvSpPr>
          <p:nvPr>
            <p:ph type="ctrTitle"/>
          </p:nvPr>
        </p:nvSpPr>
        <p:spPr>
          <a:xfrm>
            <a:off x="1524000" y="704353"/>
            <a:ext cx="9144000" cy="2387600"/>
          </a:xfrm>
        </p:spPr>
        <p:txBody>
          <a:bodyPr anchor="b"/>
          <a:lstStyle>
            <a:lvl1pPr algn="ctr">
              <a:defRPr sz="6000" b="1"/>
            </a:lvl1pPr>
          </a:lstStyle>
          <a:p>
            <a:r>
              <a:rPr lang="en-US" dirty="0"/>
              <a:t>Click to edit Master title</a:t>
            </a:r>
          </a:p>
        </p:txBody>
      </p:sp>
      <p:sp>
        <p:nvSpPr>
          <p:cNvPr id="3" name="Subtitle 2"/>
          <p:cNvSpPr>
            <a:spLocks noGrp="1"/>
          </p:cNvSpPr>
          <p:nvPr>
            <p:ph type="subTitle" idx="1" hasCustomPrompt="1"/>
          </p:nvPr>
        </p:nvSpPr>
        <p:spPr>
          <a:xfrm>
            <a:off x="1524000" y="318402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for subtitle here</a:t>
            </a:r>
          </a:p>
        </p:txBody>
      </p:sp>
      <p:pic>
        <p:nvPicPr>
          <p:cNvPr id="6" name="Picture 5">
            <a:extLst>
              <a:ext uri="{FF2B5EF4-FFF2-40B4-BE49-F238E27FC236}">
                <a16:creationId xmlns:a16="http://schemas.microsoft.com/office/drawing/2014/main" id="{AAC01360-7CB3-A644-AE82-50D615F347C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689262" y="74431"/>
            <a:ext cx="1428307" cy="1428307"/>
          </a:xfrm>
          <a:prstGeom prst="rect">
            <a:avLst/>
          </a:prstGeom>
        </p:spPr>
      </p:pic>
    </p:spTree>
    <p:extLst>
      <p:ext uri="{BB962C8B-B14F-4D97-AF65-F5344CB8AC3E}">
        <p14:creationId xmlns:p14="http://schemas.microsoft.com/office/powerpoint/2010/main" val="25749918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hasCustomPrompt="1"/>
          </p:nvPr>
        </p:nvSpPr>
        <p:spPr>
          <a:xfrm>
            <a:off x="838200" y="422275"/>
            <a:ext cx="10515600" cy="1325563"/>
          </a:xfrm>
        </p:spPr>
        <p:txBody>
          <a:bodyPr/>
          <a:lstStyle>
            <a:lvl1pPr>
              <a:defRPr baseline="0">
                <a:latin typeface="Segoe UI Light" panose="020B0502040204020203" pitchFamily="34" charset="0"/>
                <a:cs typeface="Segoe UI Light" panose="020B0502040204020203" pitchFamily="34" charset="0"/>
              </a:defRPr>
            </a:lvl1pPr>
          </a:lstStyle>
          <a:p>
            <a:r>
              <a:rPr lang="en-US" dirty="0"/>
              <a:t>Click to edit Master title style but no more than two lines max </a:t>
            </a:r>
            <a:r>
              <a:rPr lang="en-US" dirty="0" err="1"/>
              <a:t>hgh</a:t>
            </a:r>
            <a:endParaRPr lang="en-US" dirty="0"/>
          </a:p>
        </p:txBody>
      </p:sp>
      <p:sp>
        <p:nvSpPr>
          <p:cNvPr id="3" name="Content Placeholder 2"/>
          <p:cNvSpPr>
            <a:spLocks noGrp="1"/>
          </p:cNvSpPr>
          <p:nvPr>
            <p:ph idx="1"/>
          </p:nvPr>
        </p:nvSpPr>
        <p:spPr>
          <a:xfrm>
            <a:off x="838200" y="1882775"/>
            <a:ext cx="10515600" cy="3927475"/>
          </a:xfrm>
        </p:spPr>
        <p:txBody>
          <a:bodyPr/>
          <a:lstStyle>
            <a:lvl1pPr>
              <a:defRPr>
                <a:latin typeface="Palatino Linotype" panose="02040502050505030304" pitchFamily="18" charset="0"/>
              </a:defRPr>
            </a:lvl1pPr>
            <a:lvl2pPr>
              <a:defRPr>
                <a:latin typeface="Palatino Linotype" panose="02040502050505030304" pitchFamily="18" charset="0"/>
              </a:defRPr>
            </a:lvl2pPr>
            <a:lvl3pPr>
              <a:defRPr>
                <a:latin typeface="Palatino Linotype" panose="02040502050505030304" pitchFamily="18" charset="0"/>
              </a:defRPr>
            </a:lvl3pPr>
            <a:lvl4pPr>
              <a:defRPr>
                <a:latin typeface="Palatino Linotype" panose="02040502050505030304" pitchFamily="18" charset="0"/>
              </a:defRPr>
            </a:lvl4pPr>
            <a:lvl5pPr>
              <a:defRPr>
                <a:latin typeface="Palatino Linotype" panose="02040502050505030304"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a:extLst>
              <a:ext uri="{FF2B5EF4-FFF2-40B4-BE49-F238E27FC236}">
                <a16:creationId xmlns:a16="http://schemas.microsoft.com/office/drawing/2014/main" id="{FBF7FD54-69B1-F147-9B2B-1E9F4A800D2E}"/>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Fall</a:t>
            </a:r>
            <a:r>
              <a:rPr lang="en-US" sz="1200" baseline="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2018</a:t>
            </a:r>
            <a:r>
              <a:rPr lang="en-US" sz="120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2568852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CF5A732-E668-BA40-A6A8-7647447DF2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6496" b="40177"/>
          <a:stretch/>
        </p:blipFill>
        <p:spPr>
          <a:xfrm>
            <a:off x="9505506" y="0"/>
            <a:ext cx="2686493" cy="4072270"/>
          </a:xfrm>
          <a:prstGeom prst="rect">
            <a:avLst/>
          </a:prstGeom>
        </p:spPr>
      </p:pic>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636351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a:extLst>
              <a:ext uri="{FF2B5EF4-FFF2-40B4-BE49-F238E27FC236}">
                <a16:creationId xmlns:a16="http://schemas.microsoft.com/office/drawing/2014/main" id="{A9713F64-B8B6-ED40-B25E-73F92316E07E}"/>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3406748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67A46D28-35EF-334C-A58A-82335A4938D1}"/>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00606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TextBox 8">
            <a:extLst>
              <a:ext uri="{FF2B5EF4-FFF2-40B4-BE49-F238E27FC236}">
                <a16:creationId xmlns:a16="http://schemas.microsoft.com/office/drawing/2014/main" id="{67A46D28-35EF-334C-A58A-82335A4938D1}"/>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12/12/2019  |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1763160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9" name="TextBox 8">
            <a:extLst>
              <a:ext uri="{FF2B5EF4-FFF2-40B4-BE49-F238E27FC236}">
                <a16:creationId xmlns:a16="http://schemas.microsoft.com/office/drawing/2014/main" id="{67A46D28-35EF-334C-A58A-82335A4938D1}"/>
              </a:ext>
            </a:extLst>
          </p:cNvPr>
          <p:cNvSpPr txBox="1"/>
          <p:nvPr userDrawn="1"/>
        </p:nvSpPr>
        <p:spPr>
          <a:xfrm>
            <a:off x="10377377" y="6339391"/>
            <a:ext cx="1686246" cy="276999"/>
          </a:xfrm>
          <a:prstGeom prst="rect">
            <a:avLst/>
          </a:prstGeom>
          <a:noFill/>
        </p:spPr>
        <p:txBody>
          <a:bodyPr wrap="square" rtlCol="0">
            <a:spAutoFit/>
          </a:bodyPr>
          <a:lstStyle/>
          <a:p>
            <a:pPr algn="r"/>
            <a:r>
              <a:rPr lang="en-US" sz="1200" dirty="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Fall 2018  </a:t>
            </a:r>
            <a:r>
              <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   </a:t>
            </a:r>
            <a:fld id="{3C001E99-0A0D-EE42-8F0D-DFB068775785}" type="slidenum">
              <a:rPr lang="en-US" sz="1200" smtClean="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rPr>
              <a:t>‹#›</a:t>
            </a:fld>
            <a:endParaRPr lang="en-US" sz="1200" dirty="0">
              <a:solidFill>
                <a:schemeClr val="bg2"/>
              </a:solidFill>
              <a:latin typeface="Segoe UI Historic" panose="020B0502040204020203" pitchFamily="34" charset="0"/>
              <a:ea typeface="Segoe UI Historic" panose="020B0502040204020203" pitchFamily="34" charset="0"/>
              <a:cs typeface="Segoe UI Historic" panose="020B0502040204020203" pitchFamily="34" charset="0"/>
            </a:endParaRPr>
          </a:p>
        </p:txBody>
      </p:sp>
    </p:spTree>
    <p:extLst>
      <p:ext uri="{BB962C8B-B14F-4D97-AF65-F5344CB8AC3E}">
        <p14:creationId xmlns:p14="http://schemas.microsoft.com/office/powerpoint/2010/main" val="4017656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7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Segoe UI Light" panose="020B0502040204020203" pitchFamily="34" charset="0"/>
          <a:ea typeface="+mj-ea"/>
          <a:cs typeface="Segoe UI Light"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Palatino Linotype" panose="020405020505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Palatino Linotype" panose="020405020505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Palatino Linotype" panose="020405020505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Palatino Linotype" panose="020405020505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wa.aim@k12.wa.us" TargetMode="External"/><Relationship Id="rId2" Type="http://schemas.openxmlformats.org/officeDocument/2006/relationships/hyperlink" Target="mailto:toni.wheeler@k12.wa.us" TargetMode="External"/><Relationship Id="rId1" Type="http://schemas.openxmlformats.org/officeDocument/2006/relationships/slideLayout" Target="../slideLayouts/slideLayout2.xml"/><Relationship Id="rId4" Type="http://schemas.openxmlformats.org/officeDocument/2006/relationships/hyperlink" Target="mailto:Janice.Tornow@k12.wa.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2CC3E-C3A0-D741-A1E4-9C41C6248D05}"/>
              </a:ext>
            </a:extLst>
          </p:cNvPr>
          <p:cNvSpPr>
            <a:spLocks noGrp="1"/>
          </p:cNvSpPr>
          <p:nvPr>
            <p:ph type="ctrTitle"/>
          </p:nvPr>
        </p:nvSpPr>
        <p:spPr/>
        <p:txBody>
          <a:bodyPr/>
          <a:lstStyle/>
          <a:p>
            <a:r>
              <a:rPr lang="en-US" dirty="0" smtClean="0"/>
              <a:t>WA-AIM 1% Participation Cap</a:t>
            </a:r>
            <a:endParaRPr lang="en-US" dirty="0"/>
          </a:p>
        </p:txBody>
      </p:sp>
      <p:sp>
        <p:nvSpPr>
          <p:cNvPr id="3" name="Subtitle 2">
            <a:extLst>
              <a:ext uri="{FF2B5EF4-FFF2-40B4-BE49-F238E27FC236}">
                <a16:creationId xmlns:a16="http://schemas.microsoft.com/office/drawing/2014/main" id="{2F70EFD7-1A35-414B-9579-82D9296B813E}"/>
              </a:ext>
            </a:extLst>
          </p:cNvPr>
          <p:cNvSpPr>
            <a:spLocks noGrp="1"/>
          </p:cNvSpPr>
          <p:nvPr>
            <p:ph type="subTitle" idx="1"/>
          </p:nvPr>
        </p:nvSpPr>
        <p:spPr/>
        <p:txBody>
          <a:bodyPr/>
          <a:lstStyle/>
          <a:p>
            <a:r>
              <a:rPr lang="en-US" dirty="0" smtClean="0"/>
              <a:t>2018-2019</a:t>
            </a:r>
            <a:endParaRPr lang="en-US" dirty="0"/>
          </a:p>
        </p:txBody>
      </p:sp>
      <p:sp>
        <p:nvSpPr>
          <p:cNvPr id="4" name="Title 4">
            <a:extLst>
              <a:ext uri="{FF2B5EF4-FFF2-40B4-BE49-F238E27FC236}">
                <a16:creationId xmlns:a16="http://schemas.microsoft.com/office/drawing/2014/main" id="{EEC2653B-09B9-2F4B-BFD1-78702681655A}"/>
              </a:ext>
            </a:extLst>
          </p:cNvPr>
          <p:cNvSpPr txBox="1">
            <a:spLocks/>
          </p:cNvSpPr>
          <p:nvPr/>
        </p:nvSpPr>
        <p:spPr>
          <a:xfrm>
            <a:off x="0" y="5822335"/>
            <a:ext cx="12192000" cy="56454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0" kern="1200">
                <a:solidFill>
                  <a:schemeClr val="tx1"/>
                </a:solidFill>
                <a:latin typeface="Segoe UI Light" panose="020B0502040204020203" pitchFamily="34" charset="0"/>
                <a:ea typeface="+mj-ea"/>
                <a:cs typeface="Segoe UI Light" panose="020B0502040204020203" pitchFamily="34" charset="0"/>
              </a:defRPr>
            </a:lvl1pPr>
          </a:lstStyle>
          <a:p>
            <a:r>
              <a:rPr lang="en-US" sz="3200" b="1" dirty="0"/>
              <a:t>Office of Superintendent of Public Instruction</a:t>
            </a:r>
          </a:p>
        </p:txBody>
      </p:sp>
      <p:sp>
        <p:nvSpPr>
          <p:cNvPr id="5" name="Subtitle 5">
            <a:extLst>
              <a:ext uri="{FF2B5EF4-FFF2-40B4-BE49-F238E27FC236}">
                <a16:creationId xmlns:a16="http://schemas.microsoft.com/office/drawing/2014/main" id="{564D0AD3-C11C-FE46-A133-7DBA0BD9443F}"/>
              </a:ext>
            </a:extLst>
          </p:cNvPr>
          <p:cNvSpPr txBox="1">
            <a:spLocks/>
          </p:cNvSpPr>
          <p:nvPr/>
        </p:nvSpPr>
        <p:spPr>
          <a:xfrm>
            <a:off x="1524000" y="6426195"/>
            <a:ext cx="9144000" cy="4230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Palatino Linotype" panose="020405020505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Palatino Linotype" panose="020405020505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Palatino Linotype" panose="020405020505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Palatino Linotype" panose="020405020505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a:t>Chris Reykdal, State Superintendent</a:t>
            </a:r>
          </a:p>
        </p:txBody>
      </p:sp>
    </p:spTree>
    <p:extLst>
      <p:ext uri="{BB962C8B-B14F-4D97-AF65-F5344CB8AC3E}">
        <p14:creationId xmlns:p14="http://schemas.microsoft.com/office/powerpoint/2010/main" val="2841805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following criteria may not be used for alternate assessment participation decisions:</a:t>
            </a:r>
          </a:p>
        </p:txBody>
      </p:sp>
      <p:sp>
        <p:nvSpPr>
          <p:cNvPr id="3" name="Content Placeholder 2"/>
          <p:cNvSpPr>
            <a:spLocks noGrp="1"/>
          </p:cNvSpPr>
          <p:nvPr>
            <p:ph idx="1"/>
          </p:nvPr>
        </p:nvSpPr>
        <p:spPr>
          <a:xfrm>
            <a:off x="838200" y="1874520"/>
            <a:ext cx="10515600" cy="4469130"/>
          </a:xfrm>
        </p:spPr>
        <p:txBody>
          <a:bodyPr>
            <a:normAutofit/>
          </a:bodyPr>
          <a:lstStyle/>
          <a:p>
            <a:r>
              <a:rPr lang="en-US" sz="2400" dirty="0"/>
              <a:t>B</a:t>
            </a:r>
            <a:r>
              <a:rPr lang="en-US" sz="2400" dirty="0" smtClean="0"/>
              <a:t>elow </a:t>
            </a:r>
            <a:r>
              <a:rPr lang="en-US" sz="2400" dirty="0"/>
              <a:t>average reading or achievement levels </a:t>
            </a:r>
          </a:p>
          <a:p>
            <a:r>
              <a:rPr lang="en-US" sz="2400" dirty="0"/>
              <a:t>D</a:t>
            </a:r>
            <a:r>
              <a:rPr lang="en-US" sz="2400" dirty="0" smtClean="0"/>
              <a:t>isplays </a:t>
            </a:r>
            <a:r>
              <a:rPr lang="en-US" sz="2400" dirty="0"/>
              <a:t>of behaviors or emotional distress during testing </a:t>
            </a:r>
          </a:p>
          <a:p>
            <a:r>
              <a:rPr lang="en-US" sz="2400" dirty="0"/>
              <a:t>E</a:t>
            </a:r>
            <a:r>
              <a:rPr lang="en-US" sz="2400" dirty="0" smtClean="0"/>
              <a:t>xpectations </a:t>
            </a:r>
            <a:r>
              <a:rPr lang="en-US" sz="2400" dirty="0"/>
              <a:t>of poor performance, non-proficiency, or the pre-determined or anticipated impact of the student’s performance on the school/district on-grade level assessment scores  </a:t>
            </a:r>
          </a:p>
          <a:p>
            <a:r>
              <a:rPr lang="en-US" sz="2400" dirty="0"/>
              <a:t>A</a:t>
            </a:r>
            <a:r>
              <a:rPr lang="en-US" sz="2400" dirty="0" smtClean="0"/>
              <a:t>n </a:t>
            </a:r>
            <a:r>
              <a:rPr lang="en-US" sz="2400" dirty="0"/>
              <a:t>administrative decision </a:t>
            </a:r>
          </a:p>
          <a:p>
            <a:r>
              <a:rPr lang="en-US" sz="2400" dirty="0"/>
              <a:t>T</a:t>
            </a:r>
            <a:r>
              <a:rPr lang="en-US" sz="2400" dirty="0" smtClean="0"/>
              <a:t>he </a:t>
            </a:r>
            <a:r>
              <a:rPr lang="en-US" sz="2400" dirty="0"/>
              <a:t>student’s disability category, educational placement, type of instruction, and/or amount of time receiving special education services </a:t>
            </a:r>
          </a:p>
        </p:txBody>
      </p:sp>
    </p:spTree>
    <p:extLst>
      <p:ext uri="{BB962C8B-B14F-4D97-AF65-F5344CB8AC3E}">
        <p14:creationId xmlns:p14="http://schemas.microsoft.com/office/powerpoint/2010/main" val="23260900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949325"/>
          </a:xfrm>
        </p:spPr>
        <p:txBody>
          <a:bodyPr/>
          <a:lstStyle/>
          <a:p>
            <a:r>
              <a:rPr lang="en-US" dirty="0" smtClean="0"/>
              <a:t>State Results 2017-2018</a:t>
            </a:r>
            <a:endParaRPr lang="en-US" dirty="0"/>
          </a:p>
        </p:txBody>
      </p:sp>
      <p:graphicFrame>
        <p:nvGraphicFramePr>
          <p:cNvPr id="4" name="Content Placeholder 3" descr="Table shows the state WA-AIM particpation results for 2017-2018 for ELA, math, and science. In ELA 572,885 total students took an ELA test. 567,302 of those students took the Smarter Balanced ELA test, 5553 of the total tested student took the WA-AIM ELA test. The WA-AIM percent of total tested for ELA is 0.97%.&#10;&#10;In Math 571,105  total students took a Math test. 565,568 of those students took the Smarter Balanced Math test, 5537 of the total tested student took the WA-AIM Math test. The WA-AIM percent of total tested for math is 0.97%.&#10;&#10;In Science 217,354  total students took a Math test. 215,222 of those students took the WCAS test, 2132 of the total tested student took the WA-AIM Science test. The WA-AIM percent of total tested for science is 0.98%.&#10;" title="State Results for 2017-2018"/>
          <p:cNvGraphicFramePr>
            <a:graphicFrameLocks noGrp="1"/>
          </p:cNvGraphicFramePr>
          <p:nvPr>
            <p:ph idx="1"/>
            <p:extLst/>
          </p:nvPr>
        </p:nvGraphicFramePr>
        <p:xfrm>
          <a:off x="975360" y="1767206"/>
          <a:ext cx="7741920" cy="2514485"/>
        </p:xfrm>
        <a:graphic>
          <a:graphicData uri="http://schemas.openxmlformats.org/drawingml/2006/table">
            <a:tbl>
              <a:tblPr firstRow="1" bandRow="1">
                <a:tableStyleId>{7DF18680-E054-41AD-8BC1-D1AEF772440D}</a:tableStyleId>
              </a:tblPr>
              <a:tblGrid>
                <a:gridCol w="1548384">
                  <a:extLst>
                    <a:ext uri="{9D8B030D-6E8A-4147-A177-3AD203B41FA5}">
                      <a16:colId xmlns:a16="http://schemas.microsoft.com/office/drawing/2014/main" val="4100426583"/>
                    </a:ext>
                  </a:extLst>
                </a:gridCol>
                <a:gridCol w="1548384">
                  <a:extLst>
                    <a:ext uri="{9D8B030D-6E8A-4147-A177-3AD203B41FA5}">
                      <a16:colId xmlns:a16="http://schemas.microsoft.com/office/drawing/2014/main" val="969262387"/>
                    </a:ext>
                  </a:extLst>
                </a:gridCol>
                <a:gridCol w="1548384">
                  <a:extLst>
                    <a:ext uri="{9D8B030D-6E8A-4147-A177-3AD203B41FA5}">
                      <a16:colId xmlns:a16="http://schemas.microsoft.com/office/drawing/2014/main" val="752306052"/>
                    </a:ext>
                  </a:extLst>
                </a:gridCol>
                <a:gridCol w="1548384">
                  <a:extLst>
                    <a:ext uri="{9D8B030D-6E8A-4147-A177-3AD203B41FA5}">
                      <a16:colId xmlns:a16="http://schemas.microsoft.com/office/drawing/2014/main" val="1997737683"/>
                    </a:ext>
                  </a:extLst>
                </a:gridCol>
                <a:gridCol w="1548384">
                  <a:extLst>
                    <a:ext uri="{9D8B030D-6E8A-4147-A177-3AD203B41FA5}">
                      <a16:colId xmlns:a16="http://schemas.microsoft.com/office/drawing/2014/main" val="2261031059"/>
                    </a:ext>
                  </a:extLst>
                </a:gridCol>
              </a:tblGrid>
              <a:tr h="930274">
                <a:tc>
                  <a:txBody>
                    <a:bodyPr/>
                    <a:lstStyle/>
                    <a:p>
                      <a:r>
                        <a:rPr lang="en-US" dirty="0" smtClean="0">
                          <a:solidFill>
                            <a:schemeClr val="accent2">
                              <a:lumMod val="50000"/>
                            </a:schemeClr>
                          </a:solidFill>
                        </a:rPr>
                        <a:t>Test</a:t>
                      </a:r>
                      <a:endParaRPr lang="en-US" dirty="0">
                        <a:solidFill>
                          <a:schemeClr val="accent2">
                            <a:lumMod val="50000"/>
                          </a:schemeClr>
                        </a:solidFill>
                      </a:endParaRPr>
                    </a:p>
                  </a:txBody>
                  <a:tcPr/>
                </a:tc>
                <a:tc>
                  <a:txBody>
                    <a:bodyPr/>
                    <a:lstStyle/>
                    <a:p>
                      <a:r>
                        <a:rPr lang="en-US" dirty="0" smtClean="0">
                          <a:solidFill>
                            <a:schemeClr val="accent2">
                              <a:lumMod val="50000"/>
                            </a:schemeClr>
                          </a:solidFill>
                        </a:rPr>
                        <a:t>Total Tested</a:t>
                      </a:r>
                      <a:endParaRPr lang="en-US" dirty="0">
                        <a:solidFill>
                          <a:schemeClr val="accent2">
                            <a:lumMod val="50000"/>
                          </a:schemeClr>
                        </a:solidFill>
                      </a:endParaRPr>
                    </a:p>
                  </a:txBody>
                  <a:tcPr/>
                </a:tc>
                <a:tc>
                  <a:txBody>
                    <a:bodyPr/>
                    <a:lstStyle/>
                    <a:p>
                      <a:r>
                        <a:rPr lang="en-US" dirty="0" smtClean="0">
                          <a:solidFill>
                            <a:schemeClr val="accent2">
                              <a:lumMod val="50000"/>
                            </a:schemeClr>
                          </a:solidFill>
                        </a:rPr>
                        <a:t>Students Tested</a:t>
                      </a:r>
                      <a:r>
                        <a:rPr lang="en-US" baseline="0" dirty="0" smtClean="0">
                          <a:solidFill>
                            <a:schemeClr val="accent2">
                              <a:lumMod val="50000"/>
                            </a:schemeClr>
                          </a:solidFill>
                        </a:rPr>
                        <a:t> with SBA/WCAS</a:t>
                      </a:r>
                      <a:endParaRPr lang="en-US" dirty="0">
                        <a:solidFill>
                          <a:schemeClr val="accent2">
                            <a:lumMod val="50000"/>
                          </a:schemeClr>
                        </a:solidFill>
                      </a:endParaRPr>
                    </a:p>
                  </a:txBody>
                  <a:tcPr/>
                </a:tc>
                <a:tc>
                  <a:txBody>
                    <a:bodyPr/>
                    <a:lstStyle/>
                    <a:p>
                      <a:r>
                        <a:rPr lang="en-US" dirty="0" smtClean="0">
                          <a:solidFill>
                            <a:schemeClr val="accent2">
                              <a:lumMod val="50000"/>
                            </a:schemeClr>
                          </a:solidFill>
                        </a:rPr>
                        <a:t>Students</a:t>
                      </a:r>
                      <a:r>
                        <a:rPr lang="en-US" baseline="0" dirty="0" smtClean="0">
                          <a:solidFill>
                            <a:schemeClr val="accent2">
                              <a:lumMod val="50000"/>
                            </a:schemeClr>
                          </a:solidFill>
                        </a:rPr>
                        <a:t> Tested with WA-AIM</a:t>
                      </a:r>
                      <a:endParaRPr lang="en-US" dirty="0">
                        <a:solidFill>
                          <a:schemeClr val="accent2">
                            <a:lumMod val="50000"/>
                          </a:schemeClr>
                        </a:solidFill>
                      </a:endParaRPr>
                    </a:p>
                  </a:txBody>
                  <a:tcPr/>
                </a:tc>
                <a:tc>
                  <a:txBody>
                    <a:bodyPr/>
                    <a:lstStyle/>
                    <a:p>
                      <a:r>
                        <a:rPr lang="en-US" dirty="0" smtClean="0">
                          <a:solidFill>
                            <a:schemeClr val="accent2">
                              <a:lumMod val="50000"/>
                            </a:schemeClr>
                          </a:solidFill>
                        </a:rPr>
                        <a:t>WA-AIM % of Total Tested</a:t>
                      </a:r>
                      <a:endParaRPr lang="en-US" dirty="0">
                        <a:solidFill>
                          <a:schemeClr val="accent2">
                            <a:lumMod val="50000"/>
                          </a:schemeClr>
                        </a:solidFill>
                      </a:endParaRPr>
                    </a:p>
                  </a:txBody>
                  <a:tcPr/>
                </a:tc>
                <a:extLst>
                  <a:ext uri="{0D108BD9-81ED-4DB2-BD59-A6C34878D82A}">
                    <a16:rowId xmlns:a16="http://schemas.microsoft.com/office/drawing/2014/main" val="205404790"/>
                  </a:ext>
                </a:extLst>
              </a:tr>
              <a:tr h="422456">
                <a:tc>
                  <a:txBody>
                    <a:bodyPr/>
                    <a:lstStyle/>
                    <a:p>
                      <a:r>
                        <a:rPr lang="en-US" dirty="0" smtClean="0"/>
                        <a:t>ELA</a:t>
                      </a:r>
                      <a:endParaRPr lang="en-US" dirty="0"/>
                    </a:p>
                  </a:txBody>
                  <a:tcPr/>
                </a:tc>
                <a:tc>
                  <a:txBody>
                    <a:bodyPr/>
                    <a:lstStyle/>
                    <a:p>
                      <a:r>
                        <a:rPr lang="en-US" dirty="0" smtClean="0"/>
                        <a:t>572885</a:t>
                      </a:r>
                      <a:endParaRPr lang="en-US" dirty="0"/>
                    </a:p>
                  </a:txBody>
                  <a:tcPr/>
                </a:tc>
                <a:tc>
                  <a:txBody>
                    <a:bodyPr/>
                    <a:lstStyle/>
                    <a:p>
                      <a:r>
                        <a:rPr lang="en-US" dirty="0" smtClean="0"/>
                        <a:t>567302</a:t>
                      </a:r>
                      <a:endParaRPr lang="en-US" dirty="0"/>
                    </a:p>
                  </a:txBody>
                  <a:tcPr/>
                </a:tc>
                <a:tc>
                  <a:txBody>
                    <a:bodyPr/>
                    <a:lstStyle/>
                    <a:p>
                      <a:r>
                        <a:rPr lang="en-US" dirty="0" smtClean="0"/>
                        <a:t>5553</a:t>
                      </a:r>
                      <a:endParaRPr lang="en-US" dirty="0"/>
                    </a:p>
                  </a:txBody>
                  <a:tcPr/>
                </a:tc>
                <a:tc>
                  <a:txBody>
                    <a:bodyPr/>
                    <a:lstStyle/>
                    <a:p>
                      <a:r>
                        <a:rPr lang="en-US" dirty="0" smtClean="0"/>
                        <a:t>0.97%</a:t>
                      </a:r>
                      <a:endParaRPr lang="en-US" dirty="0"/>
                    </a:p>
                  </a:txBody>
                  <a:tcPr/>
                </a:tc>
                <a:extLst>
                  <a:ext uri="{0D108BD9-81ED-4DB2-BD59-A6C34878D82A}">
                    <a16:rowId xmlns:a16="http://schemas.microsoft.com/office/drawing/2014/main" val="4163254853"/>
                  </a:ext>
                </a:extLst>
              </a:tr>
              <a:tr h="422456">
                <a:tc>
                  <a:txBody>
                    <a:bodyPr/>
                    <a:lstStyle/>
                    <a:p>
                      <a:r>
                        <a:rPr lang="en-US" dirty="0" smtClean="0"/>
                        <a:t>Math</a:t>
                      </a:r>
                      <a:endParaRPr lang="en-US" dirty="0"/>
                    </a:p>
                  </a:txBody>
                  <a:tcPr/>
                </a:tc>
                <a:tc>
                  <a:txBody>
                    <a:bodyPr/>
                    <a:lstStyle/>
                    <a:p>
                      <a:r>
                        <a:rPr lang="en-US" dirty="0" smtClean="0"/>
                        <a:t>571105</a:t>
                      </a:r>
                      <a:endParaRPr lang="en-US" dirty="0"/>
                    </a:p>
                  </a:txBody>
                  <a:tcPr/>
                </a:tc>
                <a:tc>
                  <a:txBody>
                    <a:bodyPr/>
                    <a:lstStyle/>
                    <a:p>
                      <a:r>
                        <a:rPr lang="en-US" dirty="0" smtClean="0"/>
                        <a:t>565568</a:t>
                      </a:r>
                      <a:endParaRPr lang="en-US" dirty="0"/>
                    </a:p>
                  </a:txBody>
                  <a:tcPr/>
                </a:tc>
                <a:tc>
                  <a:txBody>
                    <a:bodyPr/>
                    <a:lstStyle/>
                    <a:p>
                      <a:r>
                        <a:rPr lang="en-US" dirty="0" smtClean="0"/>
                        <a:t>5537</a:t>
                      </a:r>
                      <a:endParaRPr lang="en-US" dirty="0"/>
                    </a:p>
                  </a:txBody>
                  <a:tcPr/>
                </a:tc>
                <a:tc>
                  <a:txBody>
                    <a:bodyPr/>
                    <a:lstStyle/>
                    <a:p>
                      <a:r>
                        <a:rPr lang="en-US" dirty="0" smtClean="0"/>
                        <a:t>0.97%</a:t>
                      </a:r>
                      <a:endParaRPr lang="en-US" dirty="0"/>
                    </a:p>
                  </a:txBody>
                  <a:tcPr/>
                </a:tc>
                <a:extLst>
                  <a:ext uri="{0D108BD9-81ED-4DB2-BD59-A6C34878D82A}">
                    <a16:rowId xmlns:a16="http://schemas.microsoft.com/office/drawing/2014/main" val="2554761599"/>
                  </a:ext>
                </a:extLst>
              </a:tr>
              <a:tr h="739299">
                <a:tc>
                  <a:txBody>
                    <a:bodyPr/>
                    <a:lstStyle/>
                    <a:p>
                      <a:r>
                        <a:rPr lang="en-US" dirty="0" smtClean="0"/>
                        <a:t>Science</a:t>
                      </a:r>
                      <a:endParaRPr lang="en-US" dirty="0"/>
                    </a:p>
                  </a:txBody>
                  <a:tcPr/>
                </a:tc>
                <a:tc>
                  <a:txBody>
                    <a:bodyPr/>
                    <a:lstStyle/>
                    <a:p>
                      <a:r>
                        <a:rPr lang="en-US" dirty="0" smtClean="0"/>
                        <a:t>217354</a:t>
                      </a:r>
                      <a:endParaRPr lang="en-US" dirty="0"/>
                    </a:p>
                  </a:txBody>
                  <a:tcPr/>
                </a:tc>
                <a:tc>
                  <a:txBody>
                    <a:bodyPr/>
                    <a:lstStyle/>
                    <a:p>
                      <a:r>
                        <a:rPr lang="en-US" dirty="0" smtClean="0"/>
                        <a:t>215222</a:t>
                      </a:r>
                      <a:endParaRPr lang="en-US" dirty="0"/>
                    </a:p>
                  </a:txBody>
                  <a:tcPr/>
                </a:tc>
                <a:tc>
                  <a:txBody>
                    <a:bodyPr/>
                    <a:lstStyle/>
                    <a:p>
                      <a:r>
                        <a:rPr lang="en-US" dirty="0" smtClean="0"/>
                        <a:t>2132</a:t>
                      </a:r>
                      <a:endParaRPr lang="en-US" dirty="0"/>
                    </a:p>
                  </a:txBody>
                  <a:tcPr/>
                </a:tc>
                <a:tc>
                  <a:txBody>
                    <a:bodyPr/>
                    <a:lstStyle/>
                    <a:p>
                      <a:r>
                        <a:rPr lang="en-US" dirty="0" smtClean="0"/>
                        <a:t>0.98%</a:t>
                      </a:r>
                      <a:endParaRPr lang="en-US" dirty="0"/>
                    </a:p>
                  </a:txBody>
                  <a:tcPr/>
                </a:tc>
                <a:extLst>
                  <a:ext uri="{0D108BD9-81ED-4DB2-BD59-A6C34878D82A}">
                    <a16:rowId xmlns:a16="http://schemas.microsoft.com/office/drawing/2014/main" val="3809138553"/>
                  </a:ext>
                </a:extLst>
              </a:tr>
            </a:tbl>
          </a:graphicData>
        </a:graphic>
      </p:graphicFrame>
    </p:spTree>
    <p:extLst>
      <p:ext uri="{BB962C8B-B14F-4D97-AF65-F5344CB8AC3E}">
        <p14:creationId xmlns:p14="http://schemas.microsoft.com/office/powerpoint/2010/main" val="1438010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Suggestions for analysis</a:t>
            </a:r>
            <a:endParaRPr lang="en-US" dirty="0"/>
          </a:p>
        </p:txBody>
      </p:sp>
      <p:sp>
        <p:nvSpPr>
          <p:cNvPr id="3" name="Content Placeholder 2"/>
          <p:cNvSpPr>
            <a:spLocks noGrp="1"/>
          </p:cNvSpPr>
          <p:nvPr>
            <p:ph idx="1"/>
          </p:nvPr>
        </p:nvSpPr>
        <p:spPr>
          <a:xfrm>
            <a:off x="838200" y="1747838"/>
            <a:ext cx="10515600" cy="4298631"/>
          </a:xfrm>
        </p:spPr>
        <p:txBody>
          <a:bodyPr>
            <a:normAutofit fontScale="92500" lnSpcReduction="10000"/>
          </a:bodyPr>
          <a:lstStyle/>
          <a:p>
            <a:r>
              <a:rPr lang="en-US" dirty="0" smtClean="0"/>
              <a:t>Based on multi-year data, are there changes in number of students taking the WA-AIM between years?</a:t>
            </a:r>
          </a:p>
          <a:p>
            <a:r>
              <a:rPr lang="en-US" dirty="0" smtClean="0"/>
              <a:t>Based on 2017-2018 data, are there differences in the number of students taking the WA-AIM between content areas?</a:t>
            </a:r>
          </a:p>
          <a:p>
            <a:r>
              <a:rPr lang="en-US" dirty="0" smtClean="0"/>
              <a:t>Based on multi-year data or 2017-2018 data, are there changes in overall participation for all assessments? </a:t>
            </a:r>
          </a:p>
          <a:p>
            <a:r>
              <a:rPr lang="en-US" dirty="0" smtClean="0"/>
              <a:t>Based on various data sources, are there trends:</a:t>
            </a:r>
          </a:p>
          <a:p>
            <a:pPr lvl="1"/>
            <a:r>
              <a:rPr lang="en-US" dirty="0" smtClean="0"/>
              <a:t>By grade?</a:t>
            </a:r>
          </a:p>
          <a:p>
            <a:pPr lvl="1"/>
            <a:r>
              <a:rPr lang="en-US" dirty="0" smtClean="0"/>
              <a:t>By school?</a:t>
            </a:r>
          </a:p>
          <a:p>
            <a:pPr lvl="1"/>
            <a:r>
              <a:rPr lang="en-US" dirty="0" smtClean="0"/>
              <a:t>By disability category?</a:t>
            </a:r>
          </a:p>
          <a:p>
            <a:pPr lvl="1"/>
            <a:r>
              <a:rPr lang="en-US" dirty="0" smtClean="0"/>
              <a:t>By personnel?</a:t>
            </a:r>
          </a:p>
          <a:p>
            <a:pPr lvl="1"/>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7836990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1143635"/>
          </a:xfrm>
        </p:spPr>
        <p:txBody>
          <a:bodyPr/>
          <a:lstStyle/>
          <a:p>
            <a:r>
              <a:rPr lang="en-US" dirty="0" smtClean="0"/>
              <a:t>Recommended data sources</a:t>
            </a:r>
            <a:endParaRPr lang="en-US" dirty="0"/>
          </a:p>
        </p:txBody>
      </p:sp>
      <p:sp>
        <p:nvSpPr>
          <p:cNvPr id="3" name="Content Placeholder 2"/>
          <p:cNvSpPr>
            <a:spLocks noGrp="1"/>
          </p:cNvSpPr>
          <p:nvPr>
            <p:ph idx="1"/>
          </p:nvPr>
        </p:nvSpPr>
        <p:spPr>
          <a:xfrm>
            <a:off x="838200" y="1440181"/>
            <a:ext cx="10515600" cy="4370070"/>
          </a:xfrm>
        </p:spPr>
        <p:txBody>
          <a:bodyPr/>
          <a:lstStyle/>
          <a:p>
            <a:r>
              <a:rPr lang="en-US" dirty="0" smtClean="0"/>
              <a:t>State provided WA-AIM Participation Data</a:t>
            </a:r>
          </a:p>
          <a:p>
            <a:r>
              <a:rPr lang="en-US" dirty="0" smtClean="0"/>
              <a:t>IEP systems</a:t>
            </a:r>
          </a:p>
          <a:p>
            <a:r>
              <a:rPr lang="en-US" dirty="0" smtClean="0"/>
              <a:t>School Report Card Assessment </a:t>
            </a:r>
            <a:r>
              <a:rPr lang="en-US" dirty="0"/>
              <a:t>Data </a:t>
            </a:r>
            <a:r>
              <a:rPr lang="en-US" dirty="0" smtClean="0"/>
              <a:t>http</a:t>
            </a:r>
            <a:r>
              <a:rPr lang="en-US" dirty="0"/>
              <a:t>://reportcard.ospi.k12.wa.us/summary.aspx</a:t>
            </a:r>
            <a:endParaRPr lang="en-US" dirty="0" smtClean="0"/>
          </a:p>
          <a:p>
            <a:r>
              <a:rPr lang="en-US" dirty="0"/>
              <a:t>District Profile http://www.k12.wa.us/SpecialEd/Data/default.aspx</a:t>
            </a:r>
            <a:endParaRPr lang="en-US" dirty="0" smtClean="0"/>
          </a:p>
          <a:p>
            <a:r>
              <a:rPr lang="en-US" dirty="0" err="1" smtClean="0"/>
              <a:t>Scorefile</a:t>
            </a:r>
            <a:r>
              <a:rPr lang="en-US" dirty="0" smtClean="0"/>
              <a:t>:</a:t>
            </a:r>
          </a:p>
          <a:p>
            <a:pPr marL="0" indent="0">
              <a:buNone/>
            </a:pPr>
            <a:r>
              <a:rPr lang="en-US" dirty="0" smtClean="0"/>
              <a:t> EDS&gt; Washington Assessment Management System&gt; Assessment Operations&gt; File Downloads</a:t>
            </a:r>
          </a:p>
          <a:p>
            <a:pPr marL="0" indent="0">
              <a:buNone/>
            </a:pPr>
            <a:endParaRPr lang="en-US" dirty="0"/>
          </a:p>
        </p:txBody>
      </p:sp>
    </p:spTree>
    <p:extLst>
      <p:ext uri="{BB962C8B-B14F-4D97-AF65-F5344CB8AC3E}">
        <p14:creationId xmlns:p14="http://schemas.microsoft.com/office/powerpoint/2010/main" val="437256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for exceeding the 1% cap</a:t>
            </a:r>
            <a:endParaRPr lang="en-US" dirty="0"/>
          </a:p>
        </p:txBody>
      </p:sp>
      <p:sp>
        <p:nvSpPr>
          <p:cNvPr id="3" name="Content Placeholder 2"/>
          <p:cNvSpPr>
            <a:spLocks noGrp="1"/>
          </p:cNvSpPr>
          <p:nvPr>
            <p:ph idx="1"/>
          </p:nvPr>
        </p:nvSpPr>
        <p:spPr>
          <a:xfrm>
            <a:off x="838200" y="1333041"/>
            <a:ext cx="10515600" cy="4924540"/>
          </a:xfrm>
        </p:spPr>
        <p:txBody>
          <a:bodyPr>
            <a:normAutofit fontScale="40000" lnSpcReduction="20000"/>
          </a:bodyPr>
          <a:lstStyle/>
          <a:p>
            <a:pPr marL="0" indent="0">
              <a:lnSpc>
                <a:spcPct val="120000"/>
              </a:lnSpc>
              <a:buNone/>
            </a:pPr>
            <a:r>
              <a:rPr lang="en-US" sz="5600" dirty="0"/>
              <a:t>1) Any district circumstances or root cause(s) that explain why the district assesses more than 1% of the total tested population in any content area. Circumstances may include:</a:t>
            </a:r>
          </a:p>
          <a:p>
            <a:pPr marL="573088">
              <a:lnSpc>
                <a:spcPct val="120000"/>
              </a:lnSpc>
            </a:pPr>
            <a:r>
              <a:rPr lang="en-US" sz="5600" dirty="0"/>
              <a:t>A small LEA size which results in a greater impact on participation rates (e.g., the district’s tested population is 100 with 2 students participating in the WA-AIM).</a:t>
            </a:r>
          </a:p>
          <a:p>
            <a:pPr marL="573088">
              <a:lnSpc>
                <a:spcPct val="120000"/>
              </a:lnSpc>
            </a:pPr>
            <a:r>
              <a:rPr lang="en-US" sz="5600" dirty="0"/>
              <a:t>The LEA operates a regional program serving other students from surrounding districts that results in an expected higher population of students with significant cognitive disabilities.</a:t>
            </a:r>
          </a:p>
          <a:p>
            <a:pPr marL="573088">
              <a:lnSpc>
                <a:spcPct val="120000"/>
              </a:lnSpc>
            </a:pPr>
            <a:r>
              <a:rPr lang="en-US" sz="5600" dirty="0"/>
              <a:t>Local or community circumstances that results in a higher population of students with significant cognitive disabilities.</a:t>
            </a:r>
          </a:p>
          <a:p>
            <a:pPr marL="0" indent="0">
              <a:lnSpc>
                <a:spcPct val="120000"/>
              </a:lnSpc>
              <a:buNone/>
            </a:pPr>
            <a:r>
              <a:rPr lang="en-US" sz="5600" dirty="0"/>
              <a:t>2) Anticipated WA-AIM Participation for the 2018–2019.</a:t>
            </a:r>
          </a:p>
          <a:p>
            <a:pPr marL="0" indent="0">
              <a:lnSpc>
                <a:spcPct val="120000"/>
              </a:lnSpc>
              <a:buNone/>
            </a:pPr>
            <a:endParaRPr lang="en-US" sz="5600" dirty="0"/>
          </a:p>
          <a:p>
            <a:pPr marL="0" indent="0">
              <a:buNone/>
            </a:pPr>
            <a:endParaRPr lang="en-US" dirty="0"/>
          </a:p>
        </p:txBody>
      </p:sp>
    </p:spTree>
    <p:extLst>
      <p:ext uri="{BB962C8B-B14F-4D97-AF65-F5344CB8AC3E}">
        <p14:creationId xmlns:p14="http://schemas.microsoft.com/office/powerpoint/2010/main" val="3338976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 for exceeding the 1% cap</a:t>
            </a:r>
            <a:endParaRPr lang="en-US" dirty="0"/>
          </a:p>
        </p:txBody>
      </p:sp>
      <p:sp>
        <p:nvSpPr>
          <p:cNvPr id="3" name="Content Placeholder 2"/>
          <p:cNvSpPr>
            <a:spLocks noGrp="1"/>
          </p:cNvSpPr>
          <p:nvPr>
            <p:ph idx="1"/>
          </p:nvPr>
        </p:nvSpPr>
        <p:spPr>
          <a:xfrm>
            <a:off x="838200" y="1474469"/>
            <a:ext cx="10515600" cy="4783111"/>
          </a:xfrm>
        </p:spPr>
        <p:txBody>
          <a:bodyPr>
            <a:normAutofit fontScale="40000" lnSpcReduction="20000"/>
          </a:bodyPr>
          <a:lstStyle/>
          <a:p>
            <a:pPr marL="0" indent="0">
              <a:lnSpc>
                <a:spcPct val="120000"/>
              </a:lnSpc>
              <a:buNone/>
            </a:pPr>
            <a:r>
              <a:rPr lang="en-US" sz="5600" dirty="0" smtClean="0"/>
              <a:t>3</a:t>
            </a:r>
            <a:r>
              <a:rPr lang="en-US" sz="5600" dirty="0"/>
              <a:t>) The district’s current process and/or plan to ensure the district is identifying the correct students to take the </a:t>
            </a:r>
            <a:r>
              <a:rPr lang="en-US" sz="5600" dirty="0" smtClean="0"/>
              <a:t>WA-AIM, including:</a:t>
            </a:r>
            <a:endParaRPr lang="en-US" sz="5600" dirty="0"/>
          </a:p>
          <a:p>
            <a:pPr marL="573088">
              <a:lnSpc>
                <a:spcPct val="120000"/>
              </a:lnSpc>
            </a:pPr>
            <a:r>
              <a:rPr lang="en-US" sz="5600" dirty="0" smtClean="0"/>
              <a:t>How the district trains </a:t>
            </a:r>
            <a:r>
              <a:rPr lang="en-US" sz="5600" dirty="0"/>
              <a:t>IEP team members and district/school administrative staff on the IEP Team </a:t>
            </a:r>
            <a:r>
              <a:rPr lang="en-US" sz="5600" dirty="0" smtClean="0"/>
              <a:t>assessment decision </a:t>
            </a:r>
            <a:r>
              <a:rPr lang="en-US" sz="5600" dirty="0"/>
              <a:t>m</a:t>
            </a:r>
            <a:r>
              <a:rPr lang="en-US" sz="5600" dirty="0" smtClean="0"/>
              <a:t>aking process </a:t>
            </a:r>
            <a:r>
              <a:rPr lang="en-US" sz="5600" dirty="0"/>
              <a:t>and WA-AIM Participation Criteria.</a:t>
            </a:r>
          </a:p>
          <a:p>
            <a:pPr marL="573088">
              <a:lnSpc>
                <a:spcPct val="120000"/>
              </a:lnSpc>
            </a:pPr>
            <a:r>
              <a:rPr lang="en-US" sz="5600" dirty="0" smtClean="0"/>
              <a:t>How the district trains on </a:t>
            </a:r>
            <a:r>
              <a:rPr lang="en-US" sz="5600" dirty="0"/>
              <a:t>the Guidelines for Tools, Supports, and Accommodations </a:t>
            </a:r>
            <a:r>
              <a:rPr lang="en-US" sz="5600" dirty="0" smtClean="0"/>
              <a:t>(GTSA) available </a:t>
            </a:r>
            <a:r>
              <a:rPr lang="en-US" sz="5600" dirty="0"/>
              <a:t>on the state regular assessments (Smarter Balanced ELA and Math, Washington Comprehensive Assessment of Science).</a:t>
            </a:r>
          </a:p>
          <a:p>
            <a:pPr marL="573088">
              <a:lnSpc>
                <a:spcPct val="120000"/>
              </a:lnSpc>
            </a:pPr>
            <a:r>
              <a:rPr lang="en-US" sz="5600" dirty="0" smtClean="0"/>
              <a:t>How the district identifies trends and/or </a:t>
            </a:r>
            <a:r>
              <a:rPr lang="en-US" sz="5600" dirty="0"/>
              <a:t>disproportionality for any student group taking the WA-AIM and steps to address.</a:t>
            </a:r>
          </a:p>
          <a:p>
            <a:pPr marL="573088">
              <a:lnSpc>
                <a:spcPct val="120000"/>
              </a:lnSpc>
            </a:pPr>
            <a:r>
              <a:rPr lang="en-US" sz="5600" dirty="0" smtClean="0"/>
              <a:t>How the district ensures that only </a:t>
            </a:r>
            <a:r>
              <a:rPr lang="en-US" sz="5600" dirty="0"/>
              <a:t>those student with significant cognitive disabilities are participating in the WA-AIM.</a:t>
            </a:r>
          </a:p>
          <a:p>
            <a:pPr marL="0" indent="0">
              <a:buNone/>
            </a:pPr>
            <a:endParaRPr lang="en-US" dirty="0"/>
          </a:p>
        </p:txBody>
      </p:sp>
    </p:spTree>
    <p:extLst>
      <p:ext uri="{BB962C8B-B14F-4D97-AF65-F5344CB8AC3E}">
        <p14:creationId xmlns:p14="http://schemas.microsoft.com/office/powerpoint/2010/main" val="1700843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pPr marL="0" indent="0">
              <a:buNone/>
            </a:pPr>
            <a:r>
              <a:rPr lang="en-US" dirty="0" smtClean="0"/>
              <a:t>Toni Wheeler- OSPI Alternate Assessment Coordinator</a:t>
            </a:r>
          </a:p>
          <a:p>
            <a:pPr marL="0" indent="0">
              <a:buNone/>
            </a:pPr>
            <a:r>
              <a:rPr lang="en-US" dirty="0" smtClean="0">
                <a:hlinkClick r:id="rId2"/>
              </a:rPr>
              <a:t>toni.wheeler@k12.wa.us</a:t>
            </a:r>
            <a:r>
              <a:rPr lang="en-US" dirty="0" smtClean="0"/>
              <a:t> or </a:t>
            </a:r>
            <a:r>
              <a:rPr lang="en-US" dirty="0" smtClean="0">
                <a:hlinkClick r:id="rId3"/>
              </a:rPr>
              <a:t>wa.aim@k12.wa.us</a:t>
            </a:r>
            <a:endParaRPr lang="en-US" dirty="0" smtClean="0"/>
          </a:p>
          <a:p>
            <a:pPr marL="0" indent="0">
              <a:buNone/>
            </a:pPr>
            <a:r>
              <a:rPr lang="en-US" dirty="0" smtClean="0"/>
              <a:t>360-725-4970</a:t>
            </a:r>
          </a:p>
          <a:p>
            <a:pPr marL="0" indent="0">
              <a:buNone/>
            </a:pPr>
            <a:r>
              <a:rPr lang="en-US" dirty="0" smtClean="0"/>
              <a:t>Janice Tornow – OSPI</a:t>
            </a:r>
            <a:r>
              <a:rPr lang="en-US" dirty="0"/>
              <a:t> </a:t>
            </a:r>
            <a:r>
              <a:rPr lang="en-US" dirty="0" smtClean="0"/>
              <a:t>Program Improvement Program Supervisor</a:t>
            </a:r>
          </a:p>
          <a:p>
            <a:pPr marL="0" indent="0">
              <a:buNone/>
            </a:pPr>
            <a:r>
              <a:rPr lang="en-US" u="sng" dirty="0">
                <a:hlinkClick r:id="rId4"/>
              </a:rPr>
              <a:t>Janice.Tornow@k12.wa.us</a:t>
            </a:r>
            <a:endParaRPr lang="en-US" dirty="0"/>
          </a:p>
          <a:p>
            <a:pPr marL="0" indent="0">
              <a:buNone/>
            </a:pPr>
            <a:r>
              <a:rPr lang="en-US" dirty="0"/>
              <a:t>360-725-6075</a:t>
            </a:r>
          </a:p>
          <a:p>
            <a:pPr marL="0" indent="0">
              <a:buNone/>
            </a:pPr>
            <a:endParaRPr lang="en-US" dirty="0" smtClean="0"/>
          </a:p>
        </p:txBody>
      </p:sp>
    </p:spTree>
    <p:extLst>
      <p:ext uri="{BB962C8B-B14F-4D97-AF65-F5344CB8AC3E}">
        <p14:creationId xmlns:p14="http://schemas.microsoft.com/office/powerpoint/2010/main" val="332525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Today!</a:t>
            </a:r>
            <a:endParaRPr lang="en-US" dirty="0"/>
          </a:p>
        </p:txBody>
      </p:sp>
      <p:sp>
        <p:nvSpPr>
          <p:cNvPr id="3" name="Content Placeholder 2"/>
          <p:cNvSpPr>
            <a:spLocks noGrp="1"/>
          </p:cNvSpPr>
          <p:nvPr>
            <p:ph idx="1"/>
          </p:nvPr>
        </p:nvSpPr>
        <p:spPr/>
        <p:txBody>
          <a:bodyPr>
            <a:normAutofit/>
          </a:bodyPr>
          <a:lstStyle/>
          <a:p>
            <a:r>
              <a:rPr lang="en-US" dirty="0" smtClean="0"/>
              <a:t>Goal of the 1% Participation Cap</a:t>
            </a:r>
          </a:p>
          <a:p>
            <a:r>
              <a:rPr lang="en-US" dirty="0" smtClean="0"/>
              <a:t>ESEA language</a:t>
            </a:r>
          </a:p>
          <a:p>
            <a:r>
              <a:rPr lang="en-US" dirty="0" smtClean="0"/>
              <a:t>Participation formula</a:t>
            </a:r>
          </a:p>
          <a:p>
            <a:r>
              <a:rPr lang="en-US" dirty="0" smtClean="0"/>
              <a:t>Participation criteria</a:t>
            </a:r>
          </a:p>
          <a:p>
            <a:r>
              <a:rPr lang="en-US" dirty="0" smtClean="0"/>
              <a:t>Recommended data sources and potential questions</a:t>
            </a:r>
          </a:p>
          <a:p>
            <a:r>
              <a:rPr lang="en-US" dirty="0" smtClean="0"/>
              <a:t>District Justification</a:t>
            </a:r>
          </a:p>
        </p:txBody>
      </p:sp>
    </p:spTree>
    <p:extLst>
      <p:ext uri="{BB962C8B-B14F-4D97-AF65-F5344CB8AC3E}">
        <p14:creationId xmlns:p14="http://schemas.microsoft.com/office/powerpoint/2010/main" val="322089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GOAL of the 1% Participation Cap:</a:t>
            </a:r>
            <a:endParaRPr lang="en-US" b="1" dirty="0"/>
          </a:p>
        </p:txBody>
      </p:sp>
      <p:sp>
        <p:nvSpPr>
          <p:cNvPr id="3" name="Content Placeholder 2"/>
          <p:cNvSpPr>
            <a:spLocks noGrp="1"/>
          </p:cNvSpPr>
          <p:nvPr>
            <p:ph idx="1"/>
          </p:nvPr>
        </p:nvSpPr>
        <p:spPr/>
        <p:txBody>
          <a:bodyPr>
            <a:normAutofit/>
          </a:bodyPr>
          <a:lstStyle/>
          <a:p>
            <a:pPr marL="0" indent="0" algn="ctr">
              <a:buNone/>
            </a:pPr>
            <a:r>
              <a:rPr lang="en-US" sz="4400" dirty="0" smtClean="0"/>
              <a:t>The goal </a:t>
            </a:r>
            <a:r>
              <a:rPr lang="en-US" sz="4400" b="1" i="1" u="sng" dirty="0" smtClean="0"/>
              <a:t>is not </a:t>
            </a:r>
            <a:r>
              <a:rPr lang="en-US" sz="4400" dirty="0" smtClean="0"/>
              <a:t>to ensure ALL districts are below the 1% WA-AIM participation cap, but </a:t>
            </a:r>
            <a:r>
              <a:rPr lang="en-US" sz="4400" b="1" i="1" u="sng" dirty="0" smtClean="0"/>
              <a:t>to ensure </a:t>
            </a:r>
            <a:r>
              <a:rPr lang="en-US" sz="4400" dirty="0" smtClean="0"/>
              <a:t>ALL districts have identified the right students to take the WA-AIM</a:t>
            </a:r>
            <a:endParaRPr lang="en-US" sz="4400" dirty="0"/>
          </a:p>
        </p:txBody>
      </p:sp>
    </p:spTree>
    <p:extLst>
      <p:ext uri="{BB962C8B-B14F-4D97-AF65-F5344CB8AC3E}">
        <p14:creationId xmlns:p14="http://schemas.microsoft.com/office/powerpoint/2010/main" val="286393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Alternate Assessment 1% Participation Cap</a:t>
            </a:r>
            <a:endParaRPr lang="en-US" dirty="0"/>
          </a:p>
        </p:txBody>
      </p:sp>
      <p:sp>
        <p:nvSpPr>
          <p:cNvPr id="3" name="Content Placeholder 2"/>
          <p:cNvSpPr>
            <a:spLocks noGrp="1"/>
          </p:cNvSpPr>
          <p:nvPr>
            <p:ph idx="1"/>
          </p:nvPr>
        </p:nvSpPr>
        <p:spPr>
          <a:xfrm>
            <a:off x="838200" y="1623061"/>
            <a:ext cx="10515600" cy="4187190"/>
          </a:xfrm>
        </p:spPr>
        <p:txBody>
          <a:bodyPr>
            <a:normAutofit fontScale="92500" lnSpcReduction="20000"/>
          </a:bodyPr>
          <a:lstStyle/>
          <a:p>
            <a:pPr marL="0" indent="0">
              <a:buNone/>
            </a:pPr>
            <a:r>
              <a:rPr lang="en-US" dirty="0">
                <a:latin typeface="Calibri Light" panose="020F0302020204030204" pitchFamily="34" charset="0"/>
                <a:cs typeface="Calibri Light" panose="020F0302020204030204" pitchFamily="34" charset="0"/>
              </a:rPr>
              <a:t>ESEA section 1111(b)(2)(D) and 34 CFR 200.6(c) and (d) - requirements for the participation of students with the most significant cognitive disabilities in the AA-AAAS. ESEA section 1111(b)(2)(D)(</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)(I) </a:t>
            </a:r>
            <a:r>
              <a:rPr lang="en-US" b="1" dirty="0">
                <a:solidFill>
                  <a:srgbClr val="FF0000"/>
                </a:solidFill>
                <a:latin typeface="Calibri Light" panose="020F0302020204030204" pitchFamily="34" charset="0"/>
                <a:cs typeface="Calibri Light" panose="020F0302020204030204" pitchFamily="34" charset="0"/>
              </a:rPr>
              <a:t>limits the total number of students with the most significant cognitive disabilities who are assessed Statewide with an AA-AAAS to 1.0 percent of the total number of students in the State who are assessed in that subject. </a:t>
            </a:r>
            <a:r>
              <a:rPr lang="en-US" dirty="0">
                <a:latin typeface="Calibri Light" panose="020F0302020204030204" pitchFamily="34" charset="0"/>
                <a:cs typeface="Calibri Light" panose="020F0302020204030204" pitchFamily="34" charset="0"/>
              </a:rPr>
              <a:t>A State may not prohibit an LEA from assessing more than 1.0 percent of its assessed students with an AA-AAAS (34 CFR 200.6(c)(3)). However, a </a:t>
            </a:r>
            <a:r>
              <a:rPr lang="en-US" b="1" dirty="0">
                <a:solidFill>
                  <a:srgbClr val="FF0000"/>
                </a:solidFill>
                <a:latin typeface="Calibri Light" panose="020F0302020204030204" pitchFamily="34" charset="0"/>
                <a:cs typeface="Calibri Light" panose="020F0302020204030204" pitchFamily="34" charset="0"/>
              </a:rPr>
              <a:t>State must require an LEA that assesses more than 1.0 percent of its assessed students in any subject with an AA-AAAS to submit information to the State justifying the need to exceed the 1.0 percent threshold.</a:t>
            </a:r>
            <a:r>
              <a:rPr lang="en-US" dirty="0">
                <a:latin typeface="Calibri Light" panose="020F0302020204030204" pitchFamily="34" charset="0"/>
                <a:cs typeface="Calibri Light" panose="020F0302020204030204" pitchFamily="34" charset="0"/>
              </a:rPr>
              <a:t> </a:t>
            </a:r>
            <a:r>
              <a:rPr lang="en-US" b="1" dirty="0">
                <a:solidFill>
                  <a:srgbClr val="FF0000"/>
                </a:solidFill>
                <a:latin typeface="Calibri Light" panose="020F0302020204030204" pitchFamily="34" charset="0"/>
                <a:cs typeface="Calibri Light" panose="020F0302020204030204" pitchFamily="34" charset="0"/>
              </a:rPr>
              <a:t>States must provide appropriate oversight of each LEA </a:t>
            </a:r>
            <a:r>
              <a:rPr lang="en-US" dirty="0">
                <a:latin typeface="Calibri Light" panose="020F0302020204030204" pitchFamily="34" charset="0"/>
                <a:cs typeface="Calibri Light" panose="020F0302020204030204" pitchFamily="34" charset="0"/>
              </a:rPr>
              <a:t>that is required to submit such a justification and must make the </a:t>
            </a:r>
            <a:r>
              <a:rPr lang="en-US" b="1" dirty="0">
                <a:solidFill>
                  <a:srgbClr val="FF0000"/>
                </a:solidFill>
                <a:latin typeface="Calibri Light" panose="020F0302020204030204" pitchFamily="34" charset="0"/>
                <a:cs typeface="Calibri Light" panose="020F0302020204030204" pitchFamily="34" charset="0"/>
              </a:rPr>
              <a:t>justification publicly available</a:t>
            </a:r>
            <a:r>
              <a:rPr lang="en-US" dirty="0">
                <a:latin typeface="Calibri Light" panose="020F0302020204030204" pitchFamily="34" charset="0"/>
                <a:cs typeface="Calibri Light" panose="020F0302020204030204" pitchFamily="34" charset="0"/>
              </a:rPr>
              <a:t>, provided that it does not reveal personally identifiable information about an individual student.</a:t>
            </a:r>
          </a:p>
          <a:p>
            <a:pPr marL="0" indent="0">
              <a:buNone/>
            </a:pPr>
            <a:endParaRPr lang="en-US" dirty="0"/>
          </a:p>
        </p:txBody>
      </p:sp>
    </p:spTree>
    <p:extLst>
      <p:ext uri="{BB962C8B-B14F-4D97-AF65-F5344CB8AC3E}">
        <p14:creationId xmlns:p14="http://schemas.microsoft.com/office/powerpoint/2010/main" val="4130696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ESEA Key Points</a:t>
            </a:r>
            <a:endParaRPr lang="en-US" dirty="0"/>
          </a:p>
        </p:txBody>
      </p:sp>
      <p:sp>
        <p:nvSpPr>
          <p:cNvPr id="3" name="Content Placeholder 2"/>
          <p:cNvSpPr>
            <a:spLocks noGrp="1"/>
          </p:cNvSpPr>
          <p:nvPr>
            <p:ph idx="1"/>
          </p:nvPr>
        </p:nvSpPr>
        <p:spPr/>
        <p:txBody>
          <a:bodyPr>
            <a:normAutofit/>
          </a:bodyPr>
          <a:lstStyle/>
          <a:p>
            <a:r>
              <a:rPr lang="en-US" dirty="0" smtClean="0"/>
              <a:t>State cap</a:t>
            </a:r>
          </a:p>
          <a:p>
            <a:r>
              <a:rPr lang="en-US" dirty="0" smtClean="0"/>
              <a:t>Districts over 1% must justify the need to exceed 1%</a:t>
            </a:r>
          </a:p>
          <a:p>
            <a:r>
              <a:rPr lang="en-US" dirty="0" smtClean="0"/>
              <a:t>State must provide oversight of district exceeding the 1% cap</a:t>
            </a:r>
          </a:p>
          <a:p>
            <a:r>
              <a:rPr lang="en-US" dirty="0" smtClean="0"/>
              <a:t>District justifications must be made publicly available</a:t>
            </a:r>
          </a:p>
          <a:p>
            <a:endParaRPr lang="en-US" dirty="0"/>
          </a:p>
        </p:txBody>
      </p:sp>
    </p:spTree>
    <p:extLst>
      <p:ext uri="{BB962C8B-B14F-4D97-AF65-F5344CB8AC3E}">
        <p14:creationId xmlns:p14="http://schemas.microsoft.com/office/powerpoint/2010/main" val="1069891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Formula</a:t>
            </a:r>
            <a:endParaRPr lang="en-US" dirty="0"/>
          </a:p>
        </p:txBody>
      </p:sp>
      <p:sp>
        <p:nvSpPr>
          <p:cNvPr id="3" name="Content Placeholder 2"/>
          <p:cNvSpPr>
            <a:spLocks noGrp="1"/>
          </p:cNvSpPr>
          <p:nvPr>
            <p:ph idx="1"/>
          </p:nvPr>
        </p:nvSpPr>
        <p:spPr/>
        <p:txBody>
          <a:bodyPr/>
          <a:lstStyle/>
          <a:p>
            <a:r>
              <a:rPr lang="en-US" dirty="0"/>
              <a:t>Calculated independently for ELA, math, and science</a:t>
            </a:r>
          </a:p>
          <a:p>
            <a:pPr marL="0" indent="0">
              <a:buNone/>
            </a:pPr>
            <a:r>
              <a:rPr lang="en-US" dirty="0"/>
              <a:t>	</a:t>
            </a:r>
            <a:endParaRPr lang="en-US" dirty="0" smtClean="0"/>
          </a:p>
          <a:p>
            <a:pPr marL="0" indent="0">
              <a:buNone/>
            </a:pPr>
            <a:endParaRPr lang="en-US" dirty="0"/>
          </a:p>
          <a:p>
            <a:pPr marL="0" indent="0">
              <a:buNone/>
            </a:pPr>
            <a:endParaRPr lang="en-US" dirty="0" smtClean="0"/>
          </a:p>
          <a:p>
            <a:r>
              <a:rPr lang="en-US" dirty="0" smtClean="0"/>
              <a:t>Tested</a:t>
            </a:r>
            <a:r>
              <a:rPr lang="en-US" dirty="0"/>
              <a:t>= has a reportable test score</a:t>
            </a:r>
          </a:p>
          <a:p>
            <a:pPr marL="0" indent="0">
              <a:buNone/>
            </a:pPr>
            <a:endParaRPr lang="en-US" dirty="0"/>
          </a:p>
        </p:txBody>
      </p:sp>
      <p:pic>
        <p:nvPicPr>
          <p:cNvPr id="6" name="Picture 5" descr="Image shows the formula for calculating the WA-AIM Participation Cap. The formula is Total Tested on WA-AIM divided by Total Tested on WA-AIM plus Regular multiplied by 100." title="WA-AIM Particpation Cap Formula"/>
          <p:cNvPicPr>
            <a:picLocks noChangeAspect="1"/>
          </p:cNvPicPr>
          <p:nvPr/>
        </p:nvPicPr>
        <p:blipFill>
          <a:blip r:embed="rId3"/>
          <a:stretch>
            <a:fillRect/>
          </a:stretch>
        </p:blipFill>
        <p:spPr>
          <a:xfrm>
            <a:off x="2635883" y="2616509"/>
            <a:ext cx="6149573" cy="1169427"/>
          </a:xfrm>
          <a:prstGeom prst="rect">
            <a:avLst/>
          </a:prstGeom>
        </p:spPr>
      </p:pic>
    </p:spTree>
    <p:extLst>
      <p:ext uri="{BB962C8B-B14F-4D97-AF65-F5344CB8AC3E}">
        <p14:creationId xmlns:p14="http://schemas.microsoft.com/office/powerpoint/2010/main" val="1141266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1040765"/>
          </a:xfrm>
        </p:spPr>
        <p:txBody>
          <a:bodyPr/>
          <a:lstStyle/>
          <a:p>
            <a:r>
              <a:rPr lang="en-US" dirty="0" smtClean="0"/>
              <a:t>WA-AIM Participation Criteria</a:t>
            </a:r>
            <a:endParaRPr lang="en-US" dirty="0"/>
          </a:p>
        </p:txBody>
      </p:sp>
      <p:sp>
        <p:nvSpPr>
          <p:cNvPr id="3" name="Content Placeholder 2"/>
          <p:cNvSpPr>
            <a:spLocks noGrp="1"/>
          </p:cNvSpPr>
          <p:nvPr>
            <p:ph idx="1"/>
          </p:nvPr>
        </p:nvSpPr>
        <p:spPr>
          <a:xfrm>
            <a:off x="838200" y="1634490"/>
            <a:ext cx="10751820" cy="4503419"/>
          </a:xfrm>
        </p:spPr>
        <p:txBody>
          <a:bodyPr>
            <a:normAutofit fontScale="85000" lnSpcReduction="10000"/>
          </a:bodyPr>
          <a:lstStyle/>
          <a:p>
            <a:r>
              <a:rPr lang="en-US" dirty="0"/>
              <a:t>H</a:t>
            </a:r>
            <a:r>
              <a:rPr lang="en-US" dirty="0" smtClean="0"/>
              <a:t>ave a documented </a:t>
            </a:r>
            <a:r>
              <a:rPr lang="en-US" dirty="0"/>
              <a:t>cognitive and adaptive behavior disabilities that are both at least two or more standard deviations below the mean and that are demonstrated in school, work, home, and community environments even with program modifications, adaptations, and accommodations; </a:t>
            </a:r>
            <a:endParaRPr lang="en-US" dirty="0" smtClean="0"/>
          </a:p>
          <a:p>
            <a:r>
              <a:rPr lang="en-US" dirty="0"/>
              <a:t>B</a:t>
            </a:r>
            <a:r>
              <a:rPr lang="en-US" dirty="0" smtClean="0"/>
              <a:t>e </a:t>
            </a:r>
            <a:r>
              <a:rPr lang="en-US" dirty="0"/>
              <a:t>eligible for special education under one or more of the existing categories of disabilities under IDEA (e.g., intellectual disabilities, multiple disabilities, traumatic brain injury, autism) and have an IEP in effect at the time of the decision and during the duration of the assessment; </a:t>
            </a:r>
            <a:endParaRPr lang="en-US" dirty="0" smtClean="0"/>
          </a:p>
          <a:p>
            <a:r>
              <a:rPr lang="en-US" dirty="0"/>
              <a:t>R</a:t>
            </a:r>
            <a:r>
              <a:rPr lang="en-US" dirty="0" smtClean="0"/>
              <a:t>equire </a:t>
            </a:r>
            <a:r>
              <a:rPr lang="en-US" dirty="0"/>
              <a:t>extensive direct and individualized instruction and/or extensive supports in and across multiple settings to acquire, maintain and generalize academic and functional skills necessary for application in school, work, home, and community environments. The student’s need or extensive direct individualized instruction is not temporary or transient; </a:t>
            </a:r>
          </a:p>
        </p:txBody>
      </p:sp>
    </p:spTree>
    <p:extLst>
      <p:ext uri="{BB962C8B-B14F-4D97-AF65-F5344CB8AC3E}">
        <p14:creationId xmlns:p14="http://schemas.microsoft.com/office/powerpoint/2010/main" val="11554904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2275"/>
            <a:ext cx="10515600" cy="1040765"/>
          </a:xfrm>
        </p:spPr>
        <p:txBody>
          <a:bodyPr/>
          <a:lstStyle/>
          <a:p>
            <a:r>
              <a:rPr lang="en-US" dirty="0" smtClean="0"/>
              <a:t>WA-AIM Participation Criteria</a:t>
            </a:r>
            <a:endParaRPr lang="en-US" dirty="0"/>
          </a:p>
        </p:txBody>
      </p:sp>
      <p:sp>
        <p:nvSpPr>
          <p:cNvPr id="3" name="Content Placeholder 2"/>
          <p:cNvSpPr>
            <a:spLocks noGrp="1"/>
          </p:cNvSpPr>
          <p:nvPr>
            <p:ph idx="1"/>
          </p:nvPr>
        </p:nvSpPr>
        <p:spPr>
          <a:xfrm>
            <a:off x="838200" y="1737360"/>
            <a:ext cx="10751820" cy="4400549"/>
          </a:xfrm>
        </p:spPr>
        <p:txBody>
          <a:bodyPr>
            <a:normAutofit/>
          </a:bodyPr>
          <a:lstStyle/>
          <a:p>
            <a:r>
              <a:rPr lang="en-US" sz="2400" dirty="0"/>
              <a:t>B</a:t>
            </a:r>
            <a:r>
              <a:rPr lang="en-US" sz="2400" dirty="0" smtClean="0"/>
              <a:t>e </a:t>
            </a:r>
            <a:r>
              <a:rPr lang="en-US" sz="2400" dirty="0"/>
              <a:t>learning content that is linked to (derived from) the K-12 Learning Standards, that have been appropriately broken into a continuum of access points in order to provide the student with entry points of varying levels of complexity to show their knowledge and skills aligned to the K-12 Learning Standards; and </a:t>
            </a:r>
          </a:p>
          <a:p>
            <a:r>
              <a:rPr lang="en-US" sz="2400" dirty="0"/>
              <a:t>N</a:t>
            </a:r>
            <a:r>
              <a:rPr lang="en-US" sz="2400" dirty="0" smtClean="0"/>
              <a:t>eed </a:t>
            </a:r>
            <a:r>
              <a:rPr lang="en-US" sz="2400" dirty="0"/>
              <a:t>substantial supports to achieve gains in the grade and age-appropriate academic and functional curriculum and require substantially adapted materials and customized methods of accessing information in alternative ways to acquire, maintain, and generalize skills across multiple settings. </a:t>
            </a:r>
          </a:p>
        </p:txBody>
      </p:sp>
    </p:spTree>
    <p:extLst>
      <p:ext uri="{BB962C8B-B14F-4D97-AF65-F5344CB8AC3E}">
        <p14:creationId xmlns:p14="http://schemas.microsoft.com/office/powerpoint/2010/main" val="2665436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following criteria may not be used for alternate assessment participation decisions:</a:t>
            </a:r>
          </a:p>
        </p:txBody>
      </p:sp>
      <p:sp>
        <p:nvSpPr>
          <p:cNvPr id="3" name="Content Placeholder 2"/>
          <p:cNvSpPr>
            <a:spLocks noGrp="1"/>
          </p:cNvSpPr>
          <p:nvPr>
            <p:ph idx="1"/>
          </p:nvPr>
        </p:nvSpPr>
        <p:spPr>
          <a:xfrm>
            <a:off x="838200" y="1863090"/>
            <a:ext cx="10515600" cy="4480560"/>
          </a:xfrm>
        </p:spPr>
        <p:txBody>
          <a:bodyPr>
            <a:normAutofit/>
          </a:bodyPr>
          <a:lstStyle/>
          <a:p>
            <a:r>
              <a:rPr lang="en-US" sz="2400" dirty="0"/>
              <a:t>P</a:t>
            </a:r>
            <a:r>
              <a:rPr lang="en-US" sz="2400" dirty="0" smtClean="0"/>
              <a:t>oor </a:t>
            </a:r>
            <a:r>
              <a:rPr lang="en-US" sz="2400" dirty="0"/>
              <a:t>attendance, excessive or extended absences </a:t>
            </a:r>
          </a:p>
          <a:p>
            <a:r>
              <a:rPr lang="en-US" sz="2400" dirty="0"/>
              <a:t>D</a:t>
            </a:r>
            <a:r>
              <a:rPr lang="en-US" sz="2400" dirty="0" smtClean="0"/>
              <a:t>isability </a:t>
            </a:r>
            <a:r>
              <a:rPr lang="en-US" sz="2400" dirty="0"/>
              <a:t>related to visual or auditory disabilities, emotional-behavioral disabilities, specific learning disabilities, or speech and language impairment </a:t>
            </a:r>
          </a:p>
          <a:p>
            <a:r>
              <a:rPr lang="en-US" sz="2400" dirty="0"/>
              <a:t>L</a:t>
            </a:r>
            <a:r>
              <a:rPr lang="en-US" sz="2400" dirty="0" smtClean="0"/>
              <a:t>ack </a:t>
            </a:r>
            <a:r>
              <a:rPr lang="en-US" sz="2400" dirty="0"/>
              <a:t>of access to quality instruction in core standards </a:t>
            </a:r>
          </a:p>
          <a:p>
            <a:r>
              <a:rPr lang="en-US" sz="2400" dirty="0"/>
              <a:t>S</a:t>
            </a:r>
            <a:r>
              <a:rPr lang="en-US" sz="2400" dirty="0" smtClean="0"/>
              <a:t>ocial</a:t>
            </a:r>
            <a:r>
              <a:rPr lang="en-US" sz="2400" dirty="0"/>
              <a:t>, cultural, linguistic, or economic differences for the WA-AIM; however cultural and linguistic differences should not be used as sole exclusionary factors for eligibility to participate in the WIDA Alternate ACCESS </a:t>
            </a:r>
            <a:r>
              <a:rPr lang="en-US" sz="2400" dirty="0" smtClean="0"/>
              <a:t> </a:t>
            </a:r>
          </a:p>
        </p:txBody>
      </p:sp>
    </p:spTree>
    <p:extLst>
      <p:ext uri="{BB962C8B-B14F-4D97-AF65-F5344CB8AC3E}">
        <p14:creationId xmlns:p14="http://schemas.microsoft.com/office/powerpoint/2010/main" val="2073069773"/>
      </p:ext>
    </p:extLst>
  </p:cSld>
  <p:clrMapOvr>
    <a:masterClrMapping/>
  </p:clrMapOvr>
</p:sld>
</file>

<file path=ppt/theme/theme1.xml><?xml version="1.0" encoding="utf-8"?>
<a:theme xmlns:a="http://schemas.openxmlformats.org/drawingml/2006/main" name="Office Theme">
  <a:themeElements>
    <a:clrScheme name="Custom 1">
      <a:dk1>
        <a:srgbClr val="244A5F"/>
      </a:dk1>
      <a:lt1>
        <a:srgbClr val="06997E"/>
      </a:lt1>
      <a:dk2>
        <a:srgbClr val="3C85C6"/>
      </a:dk2>
      <a:lt2>
        <a:srgbClr val="FFFFFF"/>
      </a:lt2>
      <a:accent1>
        <a:srgbClr val="848382"/>
      </a:accent1>
      <a:accent2>
        <a:srgbClr val="49473B"/>
      </a:accent2>
      <a:accent3>
        <a:srgbClr val="F2C660"/>
      </a:accent3>
      <a:accent4>
        <a:srgbClr val="EF4759"/>
      </a:accent4>
      <a:accent5>
        <a:srgbClr val="FFFFFF"/>
      </a:accent5>
      <a:accent6>
        <a:srgbClr val="FFFFFF"/>
      </a:accent6>
      <a:hlink>
        <a:srgbClr val="3C85C6"/>
      </a:hlink>
      <a:folHlink>
        <a:srgbClr val="F2C66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DE9A79CABB504F9298A94928D08125" ma:contentTypeVersion="1" ma:contentTypeDescription="Create a new document." ma:contentTypeScope="" ma:versionID="7c06e61c39eafb3624237f99f3534577">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8C3029-1FA2-4406-860F-06D2059660F3}">
  <ds:schemaRefs>
    <ds:schemaRef ds:uri="http://schemas.microsoft.com/sharepoint/v3/contenttype/forms"/>
  </ds:schemaRefs>
</ds:datastoreItem>
</file>

<file path=customXml/itemProps2.xml><?xml version="1.0" encoding="utf-8"?>
<ds:datastoreItem xmlns:ds="http://schemas.openxmlformats.org/officeDocument/2006/customXml" ds:itemID="{1CF67784-D90B-4416-9BE5-C88ECF5059A2}">
  <ds:schemaRefs>
    <ds:schemaRef ds:uri="http://schemas.microsoft.com/office/2006/documentManagement/types"/>
    <ds:schemaRef ds:uri="http://schemas.microsoft.com/sharepoint/v3"/>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AB4D3AE-6630-4311-824A-E112BCE65A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1144</TotalTime>
  <Words>1291</Words>
  <Application>Microsoft Office PowerPoint</Application>
  <PresentationFormat>Widescreen</PresentationFormat>
  <Paragraphs>105</Paragraphs>
  <Slides>16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Palatino Linotype</vt:lpstr>
      <vt:lpstr>Segoe UI Historic</vt:lpstr>
      <vt:lpstr>Segoe UI Light</vt:lpstr>
      <vt:lpstr>Office Theme</vt:lpstr>
      <vt:lpstr>WA-AIM 1% Participation Cap</vt:lpstr>
      <vt:lpstr>Topics for Today!</vt:lpstr>
      <vt:lpstr>GOAL of the 1% Participation Cap:</vt:lpstr>
      <vt:lpstr>Alternate Assessment 1% Participation Cap</vt:lpstr>
      <vt:lpstr>ESEA Key Points</vt:lpstr>
      <vt:lpstr>The Formula</vt:lpstr>
      <vt:lpstr>WA-AIM Participation Criteria</vt:lpstr>
      <vt:lpstr>WA-AIM Participation Criteria</vt:lpstr>
      <vt:lpstr>The following criteria may not be used for alternate assessment participation decisions:</vt:lpstr>
      <vt:lpstr>The following criteria may not be used for alternate assessment participation decisions:</vt:lpstr>
      <vt:lpstr>State Results 2017-2018</vt:lpstr>
      <vt:lpstr>Suggestions for analysis</vt:lpstr>
      <vt:lpstr>Recommended data sources</vt:lpstr>
      <vt:lpstr>Justification for exceeding the 1% cap</vt:lpstr>
      <vt:lpstr>Justification for exceeding the 1% cap</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Olson</dc:creator>
  <cp:lastModifiedBy>Toni Wheeler</cp:lastModifiedBy>
  <cp:revision>78</cp:revision>
  <cp:lastPrinted>2018-11-15T17:20:31Z</cp:lastPrinted>
  <dcterms:created xsi:type="dcterms:W3CDTF">2018-07-25T20:53:30Z</dcterms:created>
  <dcterms:modified xsi:type="dcterms:W3CDTF">2019-01-11T17:12:37Z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0x0101002FDE9A79CABB504F9298A94928D08125</vt:lpwstr>
  </property>
</Properties>
</file>