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notesSlides/notesSlide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handoutMasterIdLst>
    <p:handoutMasterId r:id="rId28"/>
  </p:handoutMasterIdLst>
  <p:sldIdLst>
    <p:sldId id="272" r:id="rId5"/>
    <p:sldId id="308" r:id="rId6"/>
    <p:sldId id="271" r:id="rId7"/>
    <p:sldId id="342" r:id="rId8"/>
    <p:sldId id="355" r:id="rId9"/>
    <p:sldId id="354" r:id="rId10"/>
    <p:sldId id="356" r:id="rId11"/>
    <p:sldId id="332" r:id="rId12"/>
    <p:sldId id="333" r:id="rId13"/>
    <p:sldId id="353" r:id="rId14"/>
    <p:sldId id="350" r:id="rId15"/>
    <p:sldId id="334" r:id="rId16"/>
    <p:sldId id="346" r:id="rId17"/>
    <p:sldId id="348" r:id="rId18"/>
    <p:sldId id="335" r:id="rId19"/>
    <p:sldId id="337" r:id="rId20"/>
    <p:sldId id="343" r:id="rId21"/>
    <p:sldId id="359" r:id="rId22"/>
    <p:sldId id="358" r:id="rId23"/>
    <p:sldId id="347" r:id="rId24"/>
    <p:sldId id="326" r:id="rId25"/>
    <p:sldId id="280" r:id="rId2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anie Liden" initials="SL" lastIdx="5" clrIdx="0">
    <p:extLst>
      <p:ext uri="{19B8F6BF-5375-455C-9EA6-DF929625EA0E}">
        <p15:presenceInfo xmlns:p15="http://schemas.microsoft.com/office/powerpoint/2012/main" userId="S-1-5-21-1606980848-1425521274-839522115-211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63C1"/>
    <a:srgbClr val="E1851F"/>
    <a:srgbClr val="DDC0F2"/>
    <a:srgbClr val="BC82E6"/>
    <a:srgbClr val="FFFF8B"/>
    <a:srgbClr val="244A5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00" autoAdjust="0"/>
    <p:restoredTop sz="71533" autoAdjust="0"/>
  </p:normalViewPr>
  <p:slideViewPr>
    <p:cSldViewPr snapToGrid="0">
      <p:cViewPr varScale="1">
        <p:scale>
          <a:sx n="52" d="100"/>
          <a:sy n="52" d="100"/>
        </p:scale>
        <p:origin x="1356" y="72"/>
      </p:cViewPr>
      <p:guideLst/>
    </p:cSldViewPr>
  </p:slideViewPr>
  <p:notesTextViewPr>
    <p:cViewPr>
      <p:scale>
        <a:sx n="3" d="2"/>
        <a:sy n="3" d="2"/>
      </p:scale>
      <p:origin x="0" y="0"/>
    </p:cViewPr>
  </p:notesTextViewPr>
  <p:sorterViewPr>
    <p:cViewPr>
      <p:scale>
        <a:sx n="90" d="100"/>
        <a:sy n="90" d="100"/>
      </p:scale>
      <p:origin x="0" y="0"/>
    </p:cViewPr>
  </p:sorterViewPr>
  <p:notesViewPr>
    <p:cSldViewPr snapToGrid="0">
      <p:cViewPr varScale="1">
        <p:scale>
          <a:sx n="63" d="100"/>
          <a:sy n="63"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SRV-FILE03\Special%20Ed\S%20Drive%20Files\Monitoring\Indicator%20B13%20Planning\Graduation%20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330421927279326E-2"/>
          <c:y val="3.9664243698736376E-2"/>
          <c:w val="0.90949330606626444"/>
          <c:h val="0.67974162630665369"/>
        </c:manualLayout>
      </c:layout>
      <c:lineChart>
        <c:grouping val="standard"/>
        <c:varyColors val="0"/>
        <c:ser>
          <c:idx val="0"/>
          <c:order val="0"/>
          <c:tx>
            <c:strRef>
              <c:f>Sheet1!$A$3</c:f>
              <c:strCache>
                <c:ptCount val="1"/>
                <c:pt idx="0">
                  <c:v>All Students</c:v>
                </c:pt>
              </c:strCache>
            </c:strRef>
          </c:tx>
          <c:spPr>
            <a:ln w="38100" cap="rnd">
              <a:solidFill>
                <a:srgbClr val="0563C1"/>
              </a:solidFill>
              <a:round/>
            </a:ln>
            <a:effectLst/>
          </c:spPr>
          <c:marker>
            <c:symbol val="circle"/>
            <c:size val="5"/>
            <c:spPr>
              <a:solidFill>
                <a:srgbClr val="0563C1"/>
              </a:solidFill>
              <a:ln w="38100">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Sheet1!$B$1:$F$2</c:f>
              <c:strCache>
                <c:ptCount val="4"/>
                <c:pt idx="0">
                  <c:v>4 Year 
(Class of 2018)</c:v>
                </c:pt>
                <c:pt idx="1">
                  <c:v>5 Year 
(Class of 2017)</c:v>
                </c:pt>
                <c:pt idx="2">
                  <c:v>6 Year 
(Class of 2016)</c:v>
                </c:pt>
                <c:pt idx="3">
                  <c:v>7 Year 
(Class of 2015)</c:v>
                </c:pt>
              </c:strCache>
            </c:strRef>
          </c:cat>
          <c:val>
            <c:numRef>
              <c:f>Sheet1!$B$3:$F$3</c:f>
              <c:numCache>
                <c:formatCode>0.0%</c:formatCode>
                <c:ptCount val="5"/>
                <c:pt idx="0">
                  <c:v>0.80900000000000005</c:v>
                </c:pt>
                <c:pt idx="1">
                  <c:v>0.82699999999999996</c:v>
                </c:pt>
                <c:pt idx="2">
                  <c:v>0.83599999999999997</c:v>
                </c:pt>
                <c:pt idx="3">
                  <c:v>0.84</c:v>
                </c:pt>
              </c:numCache>
            </c:numRef>
          </c:val>
          <c:smooth val="0"/>
          <c:extLst>
            <c:ext xmlns:c16="http://schemas.microsoft.com/office/drawing/2014/chart" uri="{C3380CC4-5D6E-409C-BE32-E72D297353CC}">
              <c16:uniqueId val="{00000000-0F93-43A3-A1C5-360ACECAE861}"/>
            </c:ext>
          </c:extLst>
        </c:ser>
        <c:ser>
          <c:idx val="1"/>
          <c:order val="1"/>
          <c:tx>
            <c:strRef>
              <c:f>Sheet1!$A$4</c:f>
              <c:strCache>
                <c:ptCount val="1"/>
                <c:pt idx="0">
                  <c:v>Students with Disabilities</c:v>
                </c:pt>
              </c:strCache>
            </c:strRef>
          </c:tx>
          <c:spPr>
            <a:ln w="38100" cap="rnd">
              <a:solidFill>
                <a:schemeClr val="accent4"/>
              </a:solidFill>
              <a:round/>
            </a:ln>
            <a:effectLst/>
          </c:spPr>
          <c:marker>
            <c:symbol val="circle"/>
            <c:size val="5"/>
            <c:spPr>
              <a:solidFill>
                <a:schemeClr val="accent4"/>
              </a:solidFill>
              <a:ln w="38100">
                <a:solidFill>
                  <a:schemeClr val="accent4"/>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rgbClr val="002060"/>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Sheet1!$B$1:$F$2</c:f>
              <c:strCache>
                <c:ptCount val="4"/>
                <c:pt idx="0">
                  <c:v>4 Year 
(Class of 2018)</c:v>
                </c:pt>
                <c:pt idx="1">
                  <c:v>5 Year 
(Class of 2017)</c:v>
                </c:pt>
                <c:pt idx="2">
                  <c:v>6 Year 
(Class of 2016)</c:v>
                </c:pt>
                <c:pt idx="3">
                  <c:v>7 Year 
(Class of 2015)</c:v>
                </c:pt>
              </c:strCache>
            </c:strRef>
          </c:cat>
          <c:val>
            <c:numRef>
              <c:f>Sheet1!$B$4:$F$4</c:f>
              <c:numCache>
                <c:formatCode>0.0%</c:formatCode>
                <c:ptCount val="5"/>
                <c:pt idx="0">
                  <c:v>0.61699999999999999</c:v>
                </c:pt>
                <c:pt idx="1">
                  <c:v>0.66700000000000004</c:v>
                </c:pt>
                <c:pt idx="2">
                  <c:v>0.70099999999999996</c:v>
                </c:pt>
                <c:pt idx="3">
                  <c:v>0.746</c:v>
                </c:pt>
              </c:numCache>
            </c:numRef>
          </c:val>
          <c:smooth val="0"/>
          <c:extLst>
            <c:ext xmlns:c16="http://schemas.microsoft.com/office/drawing/2014/chart" uri="{C3380CC4-5D6E-409C-BE32-E72D297353CC}">
              <c16:uniqueId val="{00000001-0F93-43A3-A1C5-360ACECAE861}"/>
            </c:ext>
          </c:extLst>
        </c:ser>
        <c:dLbls>
          <c:showLegendKey val="0"/>
          <c:showVal val="0"/>
          <c:showCatName val="0"/>
          <c:showSerName val="0"/>
          <c:showPercent val="0"/>
          <c:showBubbleSize val="0"/>
        </c:dLbls>
        <c:marker val="1"/>
        <c:smooth val="0"/>
        <c:axId val="538200776"/>
        <c:axId val="538192576"/>
      </c:lineChart>
      <c:catAx>
        <c:axId val="538200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2060"/>
                </a:solidFill>
                <a:latin typeface="Segoe UI" panose="020B0502040204020203" pitchFamily="34" charset="0"/>
                <a:ea typeface="+mn-ea"/>
                <a:cs typeface="Segoe UI" panose="020B0502040204020203" pitchFamily="34" charset="0"/>
              </a:defRPr>
            </a:pPr>
            <a:endParaRPr lang="en-US"/>
          </a:p>
        </c:txPr>
        <c:crossAx val="538192576"/>
        <c:crosses val="autoZero"/>
        <c:auto val="1"/>
        <c:lblAlgn val="ctr"/>
        <c:lblOffset val="100"/>
        <c:noMultiLvlLbl val="0"/>
      </c:catAx>
      <c:valAx>
        <c:axId val="538192576"/>
        <c:scaling>
          <c:orientation val="minMax"/>
          <c:max val="1"/>
          <c:min val="0.5"/>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002060"/>
                </a:solidFill>
                <a:latin typeface="Segoe UI" panose="020B0502040204020203" pitchFamily="34" charset="0"/>
                <a:ea typeface="+mn-ea"/>
                <a:cs typeface="Segoe UI" panose="020B0502040204020203" pitchFamily="34" charset="0"/>
              </a:defRPr>
            </a:pPr>
            <a:endParaRPr lang="en-US"/>
          </a:p>
        </c:txPr>
        <c:crossAx val="538200776"/>
        <c:crosses val="autoZero"/>
        <c:crossBetween val="between"/>
        <c:majorUnit val="0.1"/>
      </c:valAx>
      <c:spPr>
        <a:noFill/>
        <a:ln>
          <a:noFill/>
        </a:ln>
        <a:effectLst/>
      </c:spPr>
    </c:plotArea>
    <c:legend>
      <c:legendPos val="b"/>
      <c:layout>
        <c:manualLayout>
          <c:xMode val="edge"/>
          <c:yMode val="edge"/>
          <c:x val="5.6088148257907561E-2"/>
          <c:y val="0.92720787469131605"/>
          <c:w val="0.8512220381377783"/>
          <c:h val="7.2792125308683911E-2"/>
        </c:manualLayout>
      </c:layout>
      <c:overlay val="0"/>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Segoe UI" panose="020B0502040204020203" pitchFamily="34" charset="0"/>
              <a:ea typeface="+mn-ea"/>
              <a:cs typeface="Segoe UI" panose="020B0502040204020203" pitchFamily="34" charset="0"/>
            </a:defRPr>
          </a:pPr>
          <a:endParaRPr lang="en-US"/>
        </a:p>
      </c:txPr>
    </c:legend>
    <c:plotVisOnly val="1"/>
    <c:dispBlanksAs val="gap"/>
    <c:showDLblsOverMax val="0"/>
  </c:chart>
  <c:spPr>
    <a:solidFill>
      <a:schemeClr val="bg2"/>
    </a:soli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4330694363424969E-2"/>
          <c:y val="3.4483101044335045E-2"/>
          <c:w val="0.93347346186140523"/>
          <c:h val="0.71846646965470184"/>
        </c:manualLayout>
      </c:layout>
      <c:barChart>
        <c:barDir val="col"/>
        <c:grouping val="clustered"/>
        <c:varyColors val="0"/>
        <c:ser>
          <c:idx val="0"/>
          <c:order val="0"/>
          <c:tx>
            <c:strRef>
              <c:f>Sheet1!$B$1</c:f>
              <c:strCache>
                <c:ptCount val="1"/>
                <c:pt idx="0">
                  <c:v>Math</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Reg Assmt &amp; 
Other CAA Options</c:v>
                </c:pt>
                <c:pt idx="1">
                  <c:v>WA-AIM (CIA)</c:v>
                </c:pt>
                <c:pt idx="2">
                  <c:v>Other CIA Options</c:v>
                </c:pt>
                <c:pt idx="3">
                  <c:v>Not Yet Met</c:v>
                </c:pt>
              </c:strCache>
            </c:strRef>
          </c:cat>
          <c:val>
            <c:numRef>
              <c:f>Sheet1!$B$2:$B$5</c:f>
              <c:numCache>
                <c:formatCode>0.0%</c:formatCode>
                <c:ptCount val="4"/>
                <c:pt idx="0">
                  <c:v>0.25600000000000001</c:v>
                </c:pt>
                <c:pt idx="1">
                  <c:v>8.5000000000000006E-2</c:v>
                </c:pt>
                <c:pt idx="2">
                  <c:v>0.52</c:v>
                </c:pt>
                <c:pt idx="3">
                  <c:v>0.13800000000000001</c:v>
                </c:pt>
              </c:numCache>
            </c:numRef>
          </c:val>
          <c:extLst>
            <c:ext xmlns:c16="http://schemas.microsoft.com/office/drawing/2014/chart" uri="{C3380CC4-5D6E-409C-BE32-E72D297353CC}">
              <c16:uniqueId val="{00000000-67B2-4C54-94F9-FA9E1838F94A}"/>
            </c:ext>
          </c:extLst>
        </c:ser>
        <c:ser>
          <c:idx val="1"/>
          <c:order val="1"/>
          <c:tx>
            <c:strRef>
              <c:f>Sheet1!$C$1</c:f>
              <c:strCache>
                <c:ptCount val="1"/>
                <c:pt idx="0">
                  <c:v>ELA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Reg Assmt &amp; 
Other CAA Options</c:v>
                </c:pt>
                <c:pt idx="1">
                  <c:v>WA-AIM (CIA)</c:v>
                </c:pt>
                <c:pt idx="2">
                  <c:v>Other CIA Options</c:v>
                </c:pt>
                <c:pt idx="3">
                  <c:v>Not Yet Met</c:v>
                </c:pt>
              </c:strCache>
            </c:strRef>
          </c:cat>
          <c:val>
            <c:numRef>
              <c:f>Sheet1!$C$2:$C$5</c:f>
              <c:numCache>
                <c:formatCode>0.0%</c:formatCode>
                <c:ptCount val="4"/>
                <c:pt idx="0">
                  <c:v>0.28799999999999998</c:v>
                </c:pt>
                <c:pt idx="1">
                  <c:v>8.4000000000000005E-2</c:v>
                </c:pt>
                <c:pt idx="2">
                  <c:v>0.48899999999999999</c:v>
                </c:pt>
                <c:pt idx="3">
                  <c:v>0.14000000000000001</c:v>
                </c:pt>
              </c:numCache>
            </c:numRef>
          </c:val>
          <c:extLst>
            <c:ext xmlns:c16="http://schemas.microsoft.com/office/drawing/2014/chart" uri="{C3380CC4-5D6E-409C-BE32-E72D297353CC}">
              <c16:uniqueId val="{00000001-67B2-4C54-94F9-FA9E1838F94A}"/>
            </c:ext>
          </c:extLst>
        </c:ser>
        <c:dLbls>
          <c:showLegendKey val="0"/>
          <c:showVal val="0"/>
          <c:showCatName val="0"/>
          <c:showSerName val="0"/>
          <c:showPercent val="0"/>
          <c:showBubbleSize val="0"/>
        </c:dLbls>
        <c:gapWidth val="219"/>
        <c:overlap val="-27"/>
        <c:axId val="455082136"/>
        <c:axId val="455082464"/>
      </c:barChart>
      <c:catAx>
        <c:axId val="455082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455082464"/>
        <c:crosses val="autoZero"/>
        <c:auto val="1"/>
        <c:lblAlgn val="ctr"/>
        <c:lblOffset val="100"/>
        <c:noMultiLvlLbl val="0"/>
      </c:catAx>
      <c:valAx>
        <c:axId val="45508246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55082136"/>
        <c:crosses val="autoZero"/>
        <c:crossBetween val="between"/>
      </c:valAx>
      <c:spPr>
        <a:noFill/>
        <a:ln>
          <a:noFill/>
        </a:ln>
        <a:effectLst/>
      </c:spPr>
    </c:plotArea>
    <c:legend>
      <c:legendPos val="b"/>
      <c:layout>
        <c:manualLayout>
          <c:xMode val="edge"/>
          <c:yMode val="edge"/>
          <c:x val="0.15569002896796622"/>
          <c:y val="6.3083243378430312E-2"/>
          <c:w val="0.31498355001544343"/>
          <c:h val="7.0462549030785721E-2"/>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163208975291011"/>
          <c:y val="2.2741906713479601E-2"/>
          <c:w val="0.65452287282107868"/>
          <c:h val="0.94555766561816135"/>
        </c:manualLayout>
      </c:layout>
      <c:barChart>
        <c:barDir val="bar"/>
        <c:grouping val="clustered"/>
        <c:varyColors val="0"/>
        <c:ser>
          <c:idx val="0"/>
          <c:order val="0"/>
          <c:tx>
            <c:strRef>
              <c:f>Sheet1!$B$1</c:f>
              <c:strCache>
                <c:ptCount val="1"/>
                <c:pt idx="0">
                  <c:v>Series 1</c:v>
                </c:pt>
              </c:strCache>
            </c:strRef>
          </c:tx>
          <c:spPr>
            <a:solidFill>
              <a:schemeClr val="accent1"/>
            </a:solidFill>
            <a:ln w="12700">
              <a:solidFill>
                <a:srgbClr val="393839"/>
              </a:solidFill>
            </a:ln>
            <a:effectLst/>
          </c:spPr>
          <c:invertIfNegative val="0"/>
          <c:dPt>
            <c:idx val="0"/>
            <c:invertIfNegative val="0"/>
            <c:bubble3D val="0"/>
            <c:spPr>
              <a:solidFill>
                <a:srgbClr val="FDB913"/>
              </a:solidFill>
              <a:ln w="12700">
                <a:solidFill>
                  <a:srgbClr val="393839"/>
                </a:solidFill>
              </a:ln>
              <a:effectLst/>
            </c:spPr>
            <c:extLst>
              <c:ext xmlns:c16="http://schemas.microsoft.com/office/drawing/2014/chart" uri="{C3380CC4-5D6E-409C-BE32-E72D297353CC}">
                <c16:uniqueId val="{00000001-F759-4762-AEF4-DF66A8649760}"/>
              </c:ext>
            </c:extLst>
          </c:dPt>
          <c:dPt>
            <c:idx val="1"/>
            <c:invertIfNegative val="0"/>
            <c:bubble3D val="0"/>
            <c:spPr>
              <a:solidFill>
                <a:srgbClr val="004C97"/>
              </a:solidFill>
              <a:ln w="12700">
                <a:solidFill>
                  <a:srgbClr val="393839"/>
                </a:solidFill>
              </a:ln>
              <a:effectLst/>
            </c:spPr>
            <c:extLst>
              <c:ext xmlns:c16="http://schemas.microsoft.com/office/drawing/2014/chart" uri="{C3380CC4-5D6E-409C-BE32-E72D297353CC}">
                <c16:uniqueId val="{00000003-F759-4762-AEF4-DF66A8649760}"/>
              </c:ext>
            </c:extLst>
          </c:dPt>
          <c:dPt>
            <c:idx val="2"/>
            <c:invertIfNegative val="0"/>
            <c:bubble3D val="0"/>
            <c:spPr>
              <a:solidFill>
                <a:srgbClr val="6CB33F"/>
              </a:solidFill>
              <a:ln w="12700">
                <a:solidFill>
                  <a:srgbClr val="393839"/>
                </a:solidFill>
              </a:ln>
              <a:effectLst/>
            </c:spPr>
            <c:extLst>
              <c:ext xmlns:c16="http://schemas.microsoft.com/office/drawing/2014/chart" uri="{C3380CC4-5D6E-409C-BE32-E72D297353CC}">
                <c16:uniqueId val="{00000005-F759-4762-AEF4-DF66A8649760}"/>
              </c:ext>
            </c:extLst>
          </c:dPt>
          <c:dPt>
            <c:idx val="3"/>
            <c:invertIfNegative val="0"/>
            <c:bubble3D val="0"/>
            <c:spPr>
              <a:solidFill>
                <a:srgbClr val="AA0000"/>
              </a:solidFill>
              <a:ln w="12700">
                <a:solidFill>
                  <a:srgbClr val="393839"/>
                </a:solidFill>
              </a:ln>
              <a:effectLst/>
            </c:spPr>
            <c:extLst>
              <c:ext xmlns:c16="http://schemas.microsoft.com/office/drawing/2014/chart" uri="{C3380CC4-5D6E-409C-BE32-E72D297353CC}">
                <c16:uniqueId val="{00000007-F759-4762-AEF4-DF66A8649760}"/>
              </c:ext>
            </c:extLst>
          </c:dPt>
          <c:dPt>
            <c:idx val="4"/>
            <c:invertIfNegative val="0"/>
            <c:bubble3D val="0"/>
            <c:spPr>
              <a:solidFill>
                <a:srgbClr val="47C3D3"/>
              </a:solidFill>
              <a:ln w="12700">
                <a:solidFill>
                  <a:srgbClr val="393839"/>
                </a:solidFill>
              </a:ln>
              <a:effectLst/>
            </c:spPr>
            <c:extLst>
              <c:ext xmlns:c16="http://schemas.microsoft.com/office/drawing/2014/chart" uri="{C3380CC4-5D6E-409C-BE32-E72D297353CC}">
                <c16:uniqueId val="{00000009-F759-4762-AEF4-DF66A8649760}"/>
              </c:ext>
            </c:extLst>
          </c:dPt>
          <c:dLbls>
            <c:spPr>
              <a:noFill/>
              <a:ln>
                <a:noFill/>
              </a:ln>
              <a:effectLst/>
            </c:spPr>
            <c:txPr>
              <a:bodyPr rot="0" spcFirstLastPara="1" vertOverflow="ellipsis" vert="horz" wrap="square" anchor="ctr" anchorCtr="1"/>
              <a:lstStyle/>
              <a:p>
                <a:pPr>
                  <a:defRPr sz="2000" b="0"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No Engagement</c:v>
                </c:pt>
                <c:pt idx="1">
                  <c:v>Other Employment</c:v>
                </c:pt>
                <c:pt idx="2">
                  <c:v>Other Education/
Training</c:v>
                </c:pt>
                <c:pt idx="3">
                  <c:v>Competitive Employment</c:v>
                </c:pt>
                <c:pt idx="4">
                  <c:v>Higher Education</c:v>
                </c:pt>
              </c:strCache>
            </c:strRef>
          </c:cat>
          <c:val>
            <c:numRef>
              <c:f>Sheet1!$B$2:$B$6</c:f>
              <c:numCache>
                <c:formatCode>0.0%</c:formatCode>
                <c:ptCount val="5"/>
                <c:pt idx="0">
                  <c:v>0.27800000000000002</c:v>
                </c:pt>
                <c:pt idx="1">
                  <c:v>0.13100000000000001</c:v>
                </c:pt>
                <c:pt idx="2">
                  <c:v>3.1E-2</c:v>
                </c:pt>
                <c:pt idx="3">
                  <c:v>0.34799999999999998</c:v>
                </c:pt>
                <c:pt idx="4">
                  <c:v>0.21299999999999999</c:v>
                </c:pt>
              </c:numCache>
            </c:numRef>
          </c:val>
          <c:extLst>
            <c:ext xmlns:c16="http://schemas.microsoft.com/office/drawing/2014/chart" uri="{C3380CC4-5D6E-409C-BE32-E72D297353CC}">
              <c16:uniqueId val="{0000000A-F759-4762-AEF4-DF66A8649760}"/>
            </c:ext>
          </c:extLst>
        </c:ser>
        <c:dLbls>
          <c:dLblPos val="outEnd"/>
          <c:showLegendKey val="0"/>
          <c:showVal val="1"/>
          <c:showCatName val="0"/>
          <c:showSerName val="0"/>
          <c:showPercent val="0"/>
          <c:showBubbleSize val="0"/>
        </c:dLbls>
        <c:gapWidth val="52"/>
        <c:axId val="421169888"/>
        <c:axId val="426654464"/>
      </c:barChart>
      <c:catAx>
        <c:axId val="4211698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426654464"/>
        <c:crosses val="autoZero"/>
        <c:auto val="1"/>
        <c:lblAlgn val="ctr"/>
        <c:lblOffset val="100"/>
        <c:noMultiLvlLbl val="0"/>
      </c:catAx>
      <c:valAx>
        <c:axId val="426654464"/>
        <c:scaling>
          <c:orientation val="minMax"/>
        </c:scaling>
        <c:delete val="1"/>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421169888"/>
        <c:crosses val="autoZero"/>
        <c:crossBetween val="between"/>
      </c:valAx>
      <c:spPr>
        <a:noFill/>
        <a:ln>
          <a:noFill/>
        </a:ln>
        <a:effectLst/>
      </c:spPr>
    </c:plotArea>
    <c:plotVisOnly val="1"/>
    <c:dispBlanksAs val="gap"/>
    <c:showDLblsOverMax val="0"/>
  </c:chart>
  <c:spPr>
    <a:solidFill>
      <a:schemeClr val="bg2"/>
    </a:solidFill>
    <a:ln>
      <a:noFill/>
    </a:ln>
    <a:effectLst/>
  </c:spPr>
  <c:txPr>
    <a:bodyPr/>
    <a:lstStyle/>
    <a:p>
      <a:pPr>
        <a:defRPr sz="2000">
          <a:solidFill>
            <a:srgbClr val="00206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4412526519137278E-2"/>
          <c:y val="3.7342135899438543E-2"/>
          <c:w val="0.93337326049104286"/>
          <c:h val="0.7613073292275756"/>
        </c:manualLayout>
      </c:layout>
      <c:barChart>
        <c:barDir val="col"/>
        <c:grouping val="clustered"/>
        <c:varyColors val="0"/>
        <c:ser>
          <c:idx val="0"/>
          <c:order val="0"/>
          <c:tx>
            <c:strRef>
              <c:f>Sheet1!$B$1</c:f>
              <c:strCache>
                <c:ptCount val="1"/>
                <c:pt idx="0">
                  <c:v>Total SWD 16-21</c:v>
                </c:pt>
              </c:strCache>
            </c:strRef>
          </c:tx>
          <c:spPr>
            <a:solidFill>
              <a:srgbClr val="0563C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50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Health Impairment</c:v>
                </c:pt>
                <c:pt idx="1">
                  <c:v>SLD</c:v>
                </c:pt>
                <c:pt idx="2">
                  <c:v>Multiple Disabilities</c:v>
                </c:pt>
                <c:pt idx="3">
                  <c:v>Deaf/HoH</c:v>
                </c:pt>
                <c:pt idx="4">
                  <c:v>Autism</c:v>
                </c:pt>
              </c:strCache>
            </c:strRef>
          </c:cat>
          <c:val>
            <c:numRef>
              <c:f>Sheet1!$B$2:$B$6</c:f>
              <c:numCache>
                <c:formatCode>0.0%</c:formatCode>
                <c:ptCount val="5"/>
                <c:pt idx="0">
                  <c:v>0.26390000000000002</c:v>
                </c:pt>
                <c:pt idx="1">
                  <c:v>0.42080000000000001</c:v>
                </c:pt>
                <c:pt idx="2">
                  <c:v>4.4900000000000002E-2</c:v>
                </c:pt>
                <c:pt idx="3">
                  <c:v>8.3000000000000001E-3</c:v>
                </c:pt>
                <c:pt idx="4">
                  <c:v>0.11840000000000001</c:v>
                </c:pt>
              </c:numCache>
            </c:numRef>
          </c:val>
          <c:extLst>
            <c:ext xmlns:c16="http://schemas.microsoft.com/office/drawing/2014/chart" uri="{C3380CC4-5D6E-409C-BE32-E72D297353CC}">
              <c16:uniqueId val="{00000000-FFE1-4CF1-83FE-7C2D7EA6D17F}"/>
            </c:ext>
          </c:extLst>
        </c:ser>
        <c:ser>
          <c:idx val="1"/>
          <c:order val="1"/>
          <c:tx>
            <c:strRef>
              <c:f>Sheet1!$C$1</c:f>
              <c:strCache>
                <c:ptCount val="1"/>
                <c:pt idx="0">
                  <c:v>Safety Net 16-21</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50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Health Impairment</c:v>
                </c:pt>
                <c:pt idx="1">
                  <c:v>SLD</c:v>
                </c:pt>
                <c:pt idx="2">
                  <c:v>Multiple Disabilities</c:v>
                </c:pt>
                <c:pt idx="3">
                  <c:v>Deaf/HoH</c:v>
                </c:pt>
                <c:pt idx="4">
                  <c:v>Autism</c:v>
                </c:pt>
              </c:strCache>
            </c:strRef>
          </c:cat>
          <c:val>
            <c:numRef>
              <c:f>Sheet1!$C$2:$C$6</c:f>
              <c:numCache>
                <c:formatCode>0.0%</c:formatCode>
                <c:ptCount val="5"/>
                <c:pt idx="0">
                  <c:v>0.14699999999999999</c:v>
                </c:pt>
                <c:pt idx="1">
                  <c:v>7.7999999999999996E-3</c:v>
                </c:pt>
                <c:pt idx="2">
                  <c:v>0.3029</c:v>
                </c:pt>
                <c:pt idx="3">
                  <c:v>4.4499999999999998E-2</c:v>
                </c:pt>
                <c:pt idx="4">
                  <c:v>0.31069999999999998</c:v>
                </c:pt>
              </c:numCache>
            </c:numRef>
          </c:val>
          <c:extLst>
            <c:ext xmlns:c16="http://schemas.microsoft.com/office/drawing/2014/chart" uri="{C3380CC4-5D6E-409C-BE32-E72D297353CC}">
              <c16:uniqueId val="{00000001-FFE1-4CF1-83FE-7C2D7EA6D17F}"/>
            </c:ext>
          </c:extLst>
        </c:ser>
        <c:dLbls>
          <c:showLegendKey val="0"/>
          <c:showVal val="0"/>
          <c:showCatName val="0"/>
          <c:showSerName val="0"/>
          <c:showPercent val="0"/>
          <c:showBubbleSize val="0"/>
        </c:dLbls>
        <c:gapWidth val="200"/>
        <c:overlap val="-27"/>
        <c:axId val="232049040"/>
        <c:axId val="232053304"/>
      </c:barChart>
      <c:catAx>
        <c:axId val="232049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50000"/>
                  </a:schemeClr>
                </a:solidFill>
                <a:latin typeface="+mn-lt"/>
                <a:ea typeface="+mn-ea"/>
                <a:cs typeface="+mn-cs"/>
              </a:defRPr>
            </a:pPr>
            <a:endParaRPr lang="en-US"/>
          </a:p>
        </c:txPr>
        <c:crossAx val="232053304"/>
        <c:crosses val="autoZero"/>
        <c:auto val="1"/>
        <c:lblAlgn val="ctr"/>
        <c:lblOffset val="100"/>
        <c:noMultiLvlLbl val="0"/>
      </c:catAx>
      <c:valAx>
        <c:axId val="2320533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50000"/>
                  </a:schemeClr>
                </a:solidFill>
                <a:latin typeface="+mn-lt"/>
                <a:ea typeface="+mn-ea"/>
                <a:cs typeface="+mn-cs"/>
              </a:defRPr>
            </a:pPr>
            <a:endParaRPr lang="en-US"/>
          </a:p>
        </c:txPr>
        <c:crossAx val="232049040"/>
        <c:crosses val="autoZero"/>
        <c:crossBetween val="between"/>
      </c:valAx>
      <c:spPr>
        <a:noFill/>
        <a:ln>
          <a:noFill/>
        </a:ln>
        <a:effectLst/>
      </c:spPr>
    </c:plotArea>
    <c:legend>
      <c:legendPos val="b"/>
      <c:layout>
        <c:manualLayout>
          <c:xMode val="edge"/>
          <c:yMode val="edge"/>
          <c:x val="0.40174426305760136"/>
          <c:y val="3.6410952280623216E-2"/>
          <c:w val="0.50519786019578583"/>
          <c:h val="8.0936106385936193E-2"/>
        </c:manualLayout>
      </c:layout>
      <c:overlay val="0"/>
      <c:spPr>
        <a:noFill/>
        <a:ln>
          <a:noFill/>
        </a:ln>
        <a:effectLst/>
      </c:spPr>
      <c:txPr>
        <a:bodyPr rot="0" spcFirstLastPara="1" vertOverflow="ellipsis" vert="horz" wrap="square" anchor="ctr" anchorCtr="1"/>
        <a:lstStyle/>
        <a:p>
          <a:pPr>
            <a:defRPr sz="2300" b="0" i="0" u="none" strike="noStrike" kern="1200" baseline="0">
              <a:solidFill>
                <a:schemeClr val="tx1">
                  <a:lumMod val="50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27ECC89-5FD7-4AE5-B850-4BB765ACAD6A}" type="datetimeFigureOut">
              <a:rPr lang="en-US" smtClean="0"/>
              <a:t>2/13/2019</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D6B8ACB-F215-46B9-B833-6F5B53EFE9F5}" type="slidenum">
              <a:rPr lang="en-US" smtClean="0"/>
              <a:t>‹#›</a:t>
            </a:fld>
            <a:endParaRPr lang="en-US" dirty="0"/>
          </a:p>
        </p:txBody>
      </p:sp>
    </p:spTree>
    <p:extLst>
      <p:ext uri="{BB962C8B-B14F-4D97-AF65-F5344CB8AC3E}">
        <p14:creationId xmlns:p14="http://schemas.microsoft.com/office/powerpoint/2010/main" val="30100110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12B79E4-ABEE-48B5-934C-A05F18B350D0}" type="datetimeFigureOut">
              <a:rPr lang="en-US" smtClean="0"/>
              <a:t>2/13/2019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881032E-8435-4810-B872-D429860A9133}" type="slidenum">
              <a:rPr lang="en-US" smtClean="0"/>
              <a:t>‹#›</a:t>
            </a:fld>
            <a:endParaRPr lang="en-US" dirty="0"/>
          </a:p>
        </p:txBody>
      </p:sp>
    </p:spTree>
    <p:extLst>
      <p:ext uri="{BB962C8B-B14F-4D97-AF65-F5344CB8AC3E}">
        <p14:creationId xmlns:p14="http://schemas.microsoft.com/office/powerpoint/2010/main" val="1573279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881032E-8435-4810-B872-D429860A9133}" type="slidenum">
              <a:rPr lang="en-US" smtClean="0"/>
              <a:t>1</a:t>
            </a:fld>
            <a:endParaRPr lang="en-US" dirty="0"/>
          </a:p>
        </p:txBody>
      </p:sp>
    </p:spTree>
    <p:extLst>
      <p:ext uri="{BB962C8B-B14F-4D97-AF65-F5344CB8AC3E}">
        <p14:creationId xmlns:p14="http://schemas.microsoft.com/office/powerpoint/2010/main" val="11835301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smtClean="0"/>
          </a:p>
        </p:txBody>
      </p:sp>
      <p:sp>
        <p:nvSpPr>
          <p:cNvPr id="4" name="Slide Number Placeholder 3"/>
          <p:cNvSpPr>
            <a:spLocks noGrp="1"/>
          </p:cNvSpPr>
          <p:nvPr>
            <p:ph type="sldNum" sz="quarter" idx="10"/>
          </p:nvPr>
        </p:nvSpPr>
        <p:spPr/>
        <p:txBody>
          <a:bodyPr/>
          <a:lstStyle/>
          <a:p>
            <a:fld id="{E881032E-8435-4810-B872-D429860A9133}" type="slidenum">
              <a:rPr lang="en-US" smtClean="0"/>
              <a:t>10</a:t>
            </a:fld>
            <a:endParaRPr lang="en-US" dirty="0"/>
          </a:p>
        </p:txBody>
      </p:sp>
    </p:spTree>
    <p:extLst>
      <p:ext uri="{BB962C8B-B14F-4D97-AF65-F5344CB8AC3E}">
        <p14:creationId xmlns:p14="http://schemas.microsoft.com/office/powerpoint/2010/main" val="5108058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aseline="0" dirty="0" smtClean="0"/>
              <a:t>This chart shows the most disproportionate disability categories when comparing the total state child count ages 16-21 and the IEPs that are submitted to Safety Net.</a:t>
            </a:r>
          </a:p>
          <a:p>
            <a:pPr marL="171450" indent="-171450">
              <a:buFont typeface="Arial" panose="020B0604020202020204" pitchFamily="34" charset="0"/>
              <a:buChar char="•"/>
            </a:pPr>
            <a:r>
              <a:rPr lang="en-US" baseline="0" dirty="0" smtClean="0"/>
              <a:t>For example, students with a specific learning disability (SLD) represent over 42% of the state’s population, but less than 1% of Safety Net IEPs.</a:t>
            </a:r>
          </a:p>
          <a:p>
            <a:pPr marL="171450" indent="-171450">
              <a:buFont typeface="Arial" panose="020B0604020202020204" pitchFamily="34" charset="0"/>
              <a:buChar char="•"/>
            </a:pPr>
            <a:r>
              <a:rPr lang="en-US" baseline="0" dirty="0" smtClean="0"/>
              <a:t>Multiple disabilities represent less than 5% of the total population, but more than 30% of Safety Net IEPs.  </a:t>
            </a:r>
          </a:p>
          <a:p>
            <a:pPr marL="171450" indent="-171450">
              <a:buFont typeface="Arial" panose="020B0604020202020204" pitchFamily="34" charset="0"/>
              <a:buChar char="•"/>
            </a:pPr>
            <a:r>
              <a:rPr lang="en-US" baseline="0" dirty="0" smtClean="0"/>
              <a:t>Autism represents less than 12% of the total population, but more than 31% of Safety Net.</a:t>
            </a:r>
          </a:p>
          <a:p>
            <a:pPr marL="171450" indent="-171450">
              <a:buFont typeface="Arial" panose="020B0604020202020204" pitchFamily="34" charset="0"/>
              <a:buChar char="•"/>
            </a:pPr>
            <a:r>
              <a:rPr lang="en-US" baseline="0" dirty="0" smtClean="0"/>
              <a:t>This shows that we have not been getting a representative sample for Indicator B-13 data when using primarily Safety Net data.</a:t>
            </a:r>
            <a:endParaRPr lang="en-US" dirty="0"/>
          </a:p>
        </p:txBody>
      </p:sp>
      <p:sp>
        <p:nvSpPr>
          <p:cNvPr id="4" name="Slide Number Placeholder 3"/>
          <p:cNvSpPr>
            <a:spLocks noGrp="1"/>
          </p:cNvSpPr>
          <p:nvPr>
            <p:ph type="sldNum" sz="quarter" idx="10"/>
          </p:nvPr>
        </p:nvSpPr>
        <p:spPr/>
        <p:txBody>
          <a:bodyPr/>
          <a:lstStyle/>
          <a:p>
            <a:fld id="{E881032E-8435-4810-B872-D429860A9133}" type="slidenum">
              <a:rPr lang="en-US" smtClean="0"/>
              <a:t>11</a:t>
            </a:fld>
            <a:endParaRPr lang="en-US" dirty="0"/>
          </a:p>
        </p:txBody>
      </p:sp>
    </p:spTree>
    <p:extLst>
      <p:ext uri="{BB962C8B-B14F-4D97-AF65-F5344CB8AC3E}">
        <p14:creationId xmlns:p14="http://schemas.microsoft.com/office/powerpoint/2010/main" val="13108530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smtClean="0"/>
              <a:t>Read slide.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Last bullet - A representative sample would enable us to make stronger connections between Indicators B-13 and B-14, as well as other secondary transition data (e.g., pathways, graduation and dropout rates,  attendance, performance on state assessments, etc.).  For example, a student-level correlation could be determined between the quality of a student’s transition plan and that student’s post-school outcome 1 year after leaving high school.  In addition, these changes are in alignment with our OSPI priority of “Growth Mindset” (see slide 2) in that the new data collection would assist in identifying potential concerns with IEP-related decisions that could impact post-school outcomes for students with disabilities.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For these reasons, we have decided</a:t>
            </a:r>
            <a:r>
              <a:rPr lang="en-US" baseline="0" dirty="0" smtClean="0"/>
              <a:t> that a change is needed in the methodology for Indicator B-13 data collection.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p:txBody>
      </p:sp>
      <p:sp>
        <p:nvSpPr>
          <p:cNvPr id="4" name="Slide Number Placeholder 3"/>
          <p:cNvSpPr>
            <a:spLocks noGrp="1"/>
          </p:cNvSpPr>
          <p:nvPr>
            <p:ph type="sldNum" sz="quarter" idx="10"/>
          </p:nvPr>
        </p:nvSpPr>
        <p:spPr/>
        <p:txBody>
          <a:bodyPr/>
          <a:lstStyle/>
          <a:p>
            <a:fld id="{E881032E-8435-4810-B872-D429860A9133}" type="slidenum">
              <a:rPr lang="en-US" smtClean="0"/>
              <a:t>12</a:t>
            </a:fld>
            <a:endParaRPr lang="en-US" dirty="0"/>
          </a:p>
        </p:txBody>
      </p:sp>
    </p:spTree>
    <p:extLst>
      <p:ext uri="{BB962C8B-B14F-4D97-AF65-F5344CB8AC3E}">
        <p14:creationId xmlns:p14="http://schemas.microsoft.com/office/powerpoint/2010/main" val="18544105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baseline="0" dirty="0" smtClean="0"/>
              <a:t>These are the decisions that have already been made: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First bullet: The data collection tool, which is part of CCTS’s online data collection platform (along with the post-school survey data collection), is already in place.  For many years now, districts have had the option to voluntarily use the platform to gather data to assist the district in improvement planning efforts.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Second bullet: This report, similar to the reports submitted by districts for Indicator B-11 (timely initial evaluations) and B-12 (timely C to B transition) will become the district’s B-13 data for calculating the district’s determination level.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Third bullet: We will pilot the new data collection in 2019-20 – the parameters of the pilot have yet to be determined.  It will likely involve a number of districts working with us to test the system, rather than a statewide pilot.  Full implementation will begin no earlier than 2020-21.  </a:t>
            </a:r>
          </a:p>
          <a:p>
            <a:endParaRPr lang="en-US" b="1" i="1" dirty="0" smtClean="0"/>
          </a:p>
        </p:txBody>
      </p:sp>
      <p:sp>
        <p:nvSpPr>
          <p:cNvPr id="4" name="Slide Number Placeholder 3"/>
          <p:cNvSpPr>
            <a:spLocks noGrp="1"/>
          </p:cNvSpPr>
          <p:nvPr>
            <p:ph type="sldNum" sz="quarter" idx="10"/>
          </p:nvPr>
        </p:nvSpPr>
        <p:spPr/>
        <p:txBody>
          <a:bodyPr/>
          <a:lstStyle/>
          <a:p>
            <a:fld id="{E881032E-8435-4810-B872-D429860A9133}" type="slidenum">
              <a:rPr lang="en-US" smtClean="0"/>
              <a:t>13</a:t>
            </a:fld>
            <a:endParaRPr lang="en-US" dirty="0"/>
          </a:p>
        </p:txBody>
      </p:sp>
    </p:spTree>
    <p:extLst>
      <p:ext uri="{BB962C8B-B14F-4D97-AF65-F5344CB8AC3E}">
        <p14:creationId xmlns:p14="http://schemas.microsoft.com/office/powerpoint/2010/main" val="31594208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We</a:t>
            </a:r>
            <a:r>
              <a:rPr lang="en-US" i="0" baseline="0" dirty="0" smtClean="0"/>
              <a:t> would like your input on several items, more information is on the following slides.  This input will be collected using a survey – the link to the survey is in the February 2019 special education monthly update.</a:t>
            </a:r>
          </a:p>
          <a:p>
            <a:endParaRPr lang="en-US" dirty="0"/>
          </a:p>
        </p:txBody>
      </p:sp>
      <p:sp>
        <p:nvSpPr>
          <p:cNvPr id="4" name="Slide Number Placeholder 3"/>
          <p:cNvSpPr>
            <a:spLocks noGrp="1"/>
          </p:cNvSpPr>
          <p:nvPr>
            <p:ph type="sldNum" sz="quarter" idx="10"/>
          </p:nvPr>
        </p:nvSpPr>
        <p:spPr/>
        <p:txBody>
          <a:bodyPr/>
          <a:lstStyle/>
          <a:p>
            <a:fld id="{E881032E-8435-4810-B872-D429860A9133}" type="slidenum">
              <a:rPr lang="en-US" smtClean="0"/>
              <a:t>14</a:t>
            </a:fld>
            <a:endParaRPr lang="en-US" dirty="0"/>
          </a:p>
        </p:txBody>
      </p:sp>
    </p:spTree>
    <p:extLst>
      <p:ext uri="{BB962C8B-B14F-4D97-AF65-F5344CB8AC3E}">
        <p14:creationId xmlns:p14="http://schemas.microsoft.com/office/powerpoint/2010/main" val="26767829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Read through the options (note:</a:t>
            </a:r>
            <a:r>
              <a:rPr lang="en-US" baseline="0" dirty="0" smtClean="0"/>
              <a:t> BEA = total basic education enrollment in the district).</a:t>
            </a:r>
          </a:p>
          <a:p>
            <a:pPr marL="171450" indent="-171450">
              <a:buFont typeface="Arial" panose="020B0604020202020204" pitchFamily="34" charset="0"/>
              <a:buChar char="•"/>
            </a:pPr>
            <a:r>
              <a:rPr lang="en-US" baseline="0" dirty="0" smtClean="0"/>
              <a:t>We anticipate that once the collection process is up and running, it will take approximately 15-20 minutes per IEP and the district will have a window of several months to complete.</a:t>
            </a:r>
            <a:endParaRPr lang="en-US" dirty="0" smtClean="0"/>
          </a:p>
          <a:p>
            <a:endParaRPr lang="en-US" i="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dirty="0" smtClean="0">
                <a:solidFill>
                  <a:schemeClr val="tx1"/>
                </a:solidFill>
                <a:effectLst/>
                <a:latin typeface="+mn-lt"/>
                <a:ea typeface="+mn-ea"/>
                <a:cs typeface="+mn-cs"/>
              </a:rPr>
              <a:t>**For all methodologies, data will be collected from 232 school districts - representing 100% of districts that served students ages 16-21 with IEPs that school year.</a:t>
            </a:r>
            <a:r>
              <a:rPr lang="en-US" dirty="0" smtClean="0"/>
              <a:t> </a:t>
            </a:r>
          </a:p>
          <a:p>
            <a:endParaRPr lang="en-US" i="1" dirty="0" smtClean="0"/>
          </a:p>
          <a:p>
            <a:r>
              <a:rPr lang="en-US" i="0" dirty="0" smtClean="0"/>
              <a:t>For</a:t>
            </a:r>
            <a:r>
              <a:rPr lang="en-US" i="0" baseline="0" dirty="0" smtClean="0"/>
              <a:t> all of these, the sample size is considered to be representative based on sample size calculators </a:t>
            </a:r>
            <a:r>
              <a:rPr lang="en-US" i="1" baseline="0" dirty="0" smtClean="0"/>
              <a:t>(note: if asked, with a confidence level of 99% and a margin of error of 3, the sample size requirement would be 1,720 files.)</a:t>
            </a:r>
          </a:p>
          <a:p>
            <a:endParaRPr lang="en-US" i="0" baseline="0" dirty="0" smtClean="0"/>
          </a:p>
          <a:p>
            <a:r>
              <a:rPr lang="en-US" i="0" dirty="0" smtClean="0"/>
              <a:t>You</a:t>
            </a:r>
            <a:r>
              <a:rPr lang="en-US" i="0" baseline="0" dirty="0" smtClean="0"/>
              <a:t> can click on the survey link in the February 2019 monthly update to let us know which methodology you prefer.</a:t>
            </a:r>
            <a:endParaRPr lang="en-US" i="0" dirty="0" smtClean="0"/>
          </a:p>
          <a:p>
            <a:endParaRPr lang="en-US" i="1" dirty="0" smtClean="0"/>
          </a:p>
        </p:txBody>
      </p:sp>
      <p:sp>
        <p:nvSpPr>
          <p:cNvPr id="4" name="Slide Number Placeholder 3"/>
          <p:cNvSpPr>
            <a:spLocks noGrp="1"/>
          </p:cNvSpPr>
          <p:nvPr>
            <p:ph type="sldNum" sz="quarter" idx="10"/>
          </p:nvPr>
        </p:nvSpPr>
        <p:spPr/>
        <p:txBody>
          <a:bodyPr/>
          <a:lstStyle/>
          <a:p>
            <a:fld id="{E881032E-8435-4810-B872-D429860A9133}" type="slidenum">
              <a:rPr lang="en-US" smtClean="0"/>
              <a:t>15</a:t>
            </a:fld>
            <a:endParaRPr lang="en-US" dirty="0"/>
          </a:p>
        </p:txBody>
      </p:sp>
    </p:spTree>
    <p:extLst>
      <p:ext uri="{BB962C8B-B14F-4D97-AF65-F5344CB8AC3E}">
        <p14:creationId xmlns:p14="http://schemas.microsoft.com/office/powerpoint/2010/main" val="27434704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 these factors</a:t>
            </a:r>
            <a:r>
              <a:rPr lang="en-US" baseline="0" dirty="0" smtClean="0"/>
              <a:t> (which are also part of the survey): </a:t>
            </a:r>
          </a:p>
          <a:p>
            <a:pPr marL="171450" indent="-171450">
              <a:buFont typeface="Arial" panose="020B0604020202020204" pitchFamily="34" charset="0"/>
              <a:buChar char="•"/>
            </a:pPr>
            <a:r>
              <a:rPr lang="en-US" baseline="0" dirty="0" smtClean="0"/>
              <a:t>When during the school year would they prefer the data to be collected/due (i.e., should the report be due at the beginning, middle, or end of the school year)?  Same due date as post-school surveys (November 1) – or avoid having it due at the same time as the surveys?  Same due date as Indicator B-11 (timely initial evaluations) and B-12 (timely C to B transition) – mid-July?  Same date as the form package 442 (March 1</a:t>
            </a:r>
            <a:r>
              <a:rPr lang="en-US" baseline="30000" dirty="0" smtClean="0"/>
              <a:t>st</a:t>
            </a:r>
            <a:r>
              <a:rPr lang="en-US" baseline="0" dirty="0" smtClean="0"/>
              <a:t>)?  We will need to allow some time for data verification reviews by OSPI and/or CCTS to verify the results of the data.</a:t>
            </a:r>
          </a:p>
          <a:p>
            <a:pPr marL="171450" indent="-171450">
              <a:buFont typeface="Arial" panose="020B0604020202020204" pitchFamily="34" charset="0"/>
              <a:buChar char="•"/>
            </a:pPr>
            <a:r>
              <a:rPr lang="en-US" baseline="0" dirty="0" smtClean="0"/>
              <a:t>How long should the data collection window be open?  (Note: The post-school survey platform is open from June 1 to November 1 (5 months)).  We anticipate that knowledgeable staff would need approximately 15-20 minutes per IEP for data entry.  </a:t>
            </a:r>
          </a:p>
          <a:p>
            <a:pPr marL="171450" indent="-171450">
              <a:buFont typeface="Arial" panose="020B0604020202020204"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E881032E-8435-4810-B872-D429860A9133}" type="slidenum">
              <a:rPr lang="en-US" smtClean="0"/>
              <a:t>16</a:t>
            </a:fld>
            <a:endParaRPr lang="en-US" dirty="0"/>
          </a:p>
        </p:txBody>
      </p:sp>
    </p:spTree>
    <p:extLst>
      <p:ext uri="{BB962C8B-B14F-4D97-AF65-F5344CB8AC3E}">
        <p14:creationId xmlns:p14="http://schemas.microsoft.com/office/powerpoint/2010/main" val="22802728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smtClean="0"/>
              <a:t>Review (these are also part of the survey):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Who selects the students that will be reviewed – OSPI?  The Center for Change in Transition Services (CCTS)? The district?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How are they selected?  Should there be a certain number from each school, should specific parameters be required to be filled (e.g., certain number/percentage from disability category, race/ethnicity, LRE code) or should it just be representative of each district’s special education population, etc.?  </a:t>
            </a:r>
          </a:p>
        </p:txBody>
      </p:sp>
      <p:sp>
        <p:nvSpPr>
          <p:cNvPr id="4" name="Slide Number Placeholder 3"/>
          <p:cNvSpPr>
            <a:spLocks noGrp="1"/>
          </p:cNvSpPr>
          <p:nvPr>
            <p:ph type="sldNum" sz="quarter" idx="10"/>
          </p:nvPr>
        </p:nvSpPr>
        <p:spPr/>
        <p:txBody>
          <a:bodyPr/>
          <a:lstStyle/>
          <a:p>
            <a:fld id="{E881032E-8435-4810-B872-D429860A9133}" type="slidenum">
              <a:rPr lang="en-US" smtClean="0"/>
              <a:t>17</a:t>
            </a:fld>
            <a:endParaRPr lang="en-US" dirty="0"/>
          </a:p>
        </p:txBody>
      </p:sp>
    </p:spTree>
    <p:extLst>
      <p:ext uri="{BB962C8B-B14F-4D97-AF65-F5344CB8AC3E}">
        <p14:creationId xmlns:p14="http://schemas.microsoft.com/office/powerpoint/2010/main" val="19286770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also a link to the survey in </a:t>
            </a:r>
            <a:r>
              <a:rPr lang="en-US" smtClean="0"/>
              <a:t>the February</a:t>
            </a:r>
            <a:r>
              <a:rPr lang="en-US" baseline="0" smtClean="0"/>
              <a:t> 2019</a:t>
            </a:r>
            <a:r>
              <a:rPr lang="en-US" smtClean="0"/>
              <a:t> </a:t>
            </a:r>
            <a:r>
              <a:rPr lang="en-US" dirty="0" smtClean="0"/>
              <a:t>special education </a:t>
            </a:r>
            <a:r>
              <a:rPr lang="en-US" smtClean="0"/>
              <a:t>monthly update.</a:t>
            </a:r>
            <a:endParaRPr lang="en-US" dirty="0"/>
          </a:p>
        </p:txBody>
      </p:sp>
      <p:sp>
        <p:nvSpPr>
          <p:cNvPr id="4" name="Slide Number Placeholder 3"/>
          <p:cNvSpPr>
            <a:spLocks noGrp="1"/>
          </p:cNvSpPr>
          <p:nvPr>
            <p:ph type="sldNum" sz="quarter" idx="10"/>
          </p:nvPr>
        </p:nvSpPr>
        <p:spPr/>
        <p:txBody>
          <a:bodyPr/>
          <a:lstStyle/>
          <a:p>
            <a:fld id="{E881032E-8435-4810-B872-D429860A9133}" type="slidenum">
              <a:rPr lang="en-US" smtClean="0"/>
              <a:t>18</a:t>
            </a:fld>
            <a:endParaRPr lang="en-US" dirty="0"/>
          </a:p>
        </p:txBody>
      </p:sp>
    </p:spTree>
    <p:extLst>
      <p:ext uri="{BB962C8B-B14F-4D97-AF65-F5344CB8AC3E}">
        <p14:creationId xmlns:p14="http://schemas.microsoft.com/office/powerpoint/2010/main" val="11545787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First bullet: As mentioned previously, we anticipate that once the data collection process is up and running, knowledgeable staff would need approximately 15-20 minutes per IEP for data entry, and districts will have multiple months to enter the data.  </a:t>
            </a:r>
          </a:p>
          <a:p>
            <a:pPr marL="171450" indent="-171450">
              <a:buFont typeface="Arial" panose="020B0604020202020204" pitchFamily="34" charset="0"/>
              <a:buChar char="•"/>
            </a:pPr>
            <a:r>
              <a:rPr lang="en-US" i="0" baseline="0" dirty="0" smtClean="0"/>
              <a:t>Second bullet: Staff identified for data entry will need to be trained on how to use the data collection platform, and how to identify and enter the data.  The platform is very straightforward and includes multiple prompts for technical assistance purposes.  For example, the inputter will answer whether the IEP contains a measurable postsecondary goal for employment, but will also be required to type in (or copy and paste) the actual employment goal.  This will assist CCTS and/or OSPI in validating the “yes” or “no” response that was entered.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i="0" baseline="0" dirty="0" smtClean="0"/>
              <a:t>Read 3</a:t>
            </a:r>
            <a:r>
              <a:rPr lang="en-US" i="0" baseline="30000" dirty="0" smtClean="0"/>
              <a:t>rd</a:t>
            </a:r>
            <a:r>
              <a:rPr lang="en-US" i="0" baseline="0" dirty="0" smtClean="0"/>
              <a:t> bullet, then: </a:t>
            </a:r>
            <a:r>
              <a:rPr lang="en-US" baseline="0" dirty="0" smtClean="0"/>
              <a:t>Districts who complete the B-13 review at the beginning of the window and identify non-compliance could choose to correct that non-compliance and use the corrected IEP for data submission (if this can be completed prior to the report due date).</a:t>
            </a:r>
          </a:p>
          <a:p>
            <a:pPr marL="171450" indent="-171450">
              <a:buFont typeface="Arial" panose="020B0604020202020204" pitchFamily="34" charset="0"/>
              <a:buChar char="•"/>
            </a:pPr>
            <a:endParaRPr lang="en-US" i="0" baseline="0" dirty="0" smtClean="0"/>
          </a:p>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E881032E-8435-4810-B872-D429860A9133}" type="slidenum">
              <a:rPr lang="en-US" smtClean="0"/>
              <a:t>19</a:t>
            </a:fld>
            <a:endParaRPr lang="en-US" dirty="0"/>
          </a:p>
        </p:txBody>
      </p:sp>
    </p:spTree>
    <p:extLst>
      <p:ext uri="{BB962C8B-B14F-4D97-AF65-F5344CB8AC3E}">
        <p14:creationId xmlns:p14="http://schemas.microsoft.com/office/powerpoint/2010/main" val="3782175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881032E-8435-4810-B872-D429860A9133}" type="slidenum">
              <a:rPr lang="en-US" smtClean="0"/>
              <a:t>2</a:t>
            </a:fld>
            <a:endParaRPr lang="en-US" dirty="0"/>
          </a:p>
        </p:txBody>
      </p:sp>
    </p:spTree>
    <p:extLst>
      <p:ext uri="{BB962C8B-B14F-4D97-AF65-F5344CB8AC3E}">
        <p14:creationId xmlns:p14="http://schemas.microsoft.com/office/powerpoint/2010/main" val="34708114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aseline="0" dirty="0" smtClean="0"/>
              <a:t>These activities will be completed by OSPI during spring 2019 and the pilot phase of the data collection:</a:t>
            </a:r>
          </a:p>
          <a:p>
            <a:pPr marL="171450" indent="-171450">
              <a:buFont typeface="Arial" panose="020B0604020202020204" pitchFamily="34" charset="0"/>
              <a:buChar char="•"/>
            </a:pPr>
            <a:r>
              <a:rPr lang="en-US" baseline="0" dirty="0" smtClean="0"/>
              <a:t>Select a methodology and finalize the timelines – including the window for inputting the data and the final due date of the report.</a:t>
            </a:r>
          </a:p>
          <a:p>
            <a:pPr marL="171450" indent="-171450">
              <a:buFont typeface="Arial" panose="020B0604020202020204" pitchFamily="34" charset="0"/>
              <a:buChar char="•"/>
            </a:pPr>
            <a:r>
              <a:rPr lang="en-US" baseline="0" dirty="0" smtClean="0"/>
              <a:t>Develop and disseminate parameters for selecting files (if appropriate) and instructions for completing the reviews.</a:t>
            </a:r>
          </a:p>
          <a:p>
            <a:pPr marL="171450" indent="-171450">
              <a:buFont typeface="Arial" panose="020B0604020202020204" pitchFamily="34" charset="0"/>
              <a:buChar char="•"/>
            </a:pPr>
            <a:r>
              <a:rPr lang="en-US" baseline="0" dirty="0" smtClean="0"/>
              <a:t>Identify training needs and provide tools to districts.</a:t>
            </a:r>
          </a:p>
          <a:p>
            <a:pPr marL="171450" indent="-171450">
              <a:buFont typeface="Arial" panose="020B0604020202020204" pitchFamily="34" charset="0"/>
              <a:buChar char="•"/>
            </a:pPr>
            <a:r>
              <a:rPr lang="en-US" baseline="0" dirty="0" smtClean="0"/>
              <a:t>Identify what internal control checks will be completed by OSPI and/or CCTS, and how feedback may be provided to districts.</a:t>
            </a:r>
          </a:p>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E881032E-8435-4810-B872-D429860A9133}" type="slidenum">
              <a:rPr lang="en-US" smtClean="0"/>
              <a:t>20</a:t>
            </a:fld>
            <a:endParaRPr lang="en-US" dirty="0"/>
          </a:p>
        </p:txBody>
      </p:sp>
    </p:spTree>
    <p:extLst>
      <p:ext uri="{BB962C8B-B14F-4D97-AF65-F5344CB8AC3E}">
        <p14:creationId xmlns:p14="http://schemas.microsoft.com/office/powerpoint/2010/main" val="28214895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81032E-8435-4810-B872-D429860A9133}" type="slidenum">
              <a:rPr lang="en-US" smtClean="0"/>
              <a:t>21</a:t>
            </a:fld>
            <a:endParaRPr lang="en-US" dirty="0"/>
          </a:p>
        </p:txBody>
      </p:sp>
    </p:spTree>
    <p:extLst>
      <p:ext uri="{BB962C8B-B14F-4D97-AF65-F5344CB8AC3E}">
        <p14:creationId xmlns:p14="http://schemas.microsoft.com/office/powerpoint/2010/main" val="15395812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81032E-8435-4810-B872-D429860A9133}" type="slidenum">
              <a:rPr lang="en-US" smtClean="0"/>
              <a:t>22</a:t>
            </a:fld>
            <a:endParaRPr lang="en-US" dirty="0"/>
          </a:p>
        </p:txBody>
      </p:sp>
    </p:spTree>
    <p:extLst>
      <p:ext uri="{BB962C8B-B14F-4D97-AF65-F5344CB8AC3E}">
        <p14:creationId xmlns:p14="http://schemas.microsoft.com/office/powerpoint/2010/main" val="7827042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000" baseline="0" dirty="0"/>
              <a:t>First, we will review the historical data for indicators </a:t>
            </a:r>
            <a:r>
              <a:rPr lang="en-US" sz="1000" baseline="0" dirty="0" smtClean="0"/>
              <a:t>related to secondary transition, and provide an overview of how </a:t>
            </a:r>
            <a:r>
              <a:rPr lang="en-US" sz="1000" baseline="0" dirty="0"/>
              <a:t>Indicator </a:t>
            </a:r>
            <a:r>
              <a:rPr lang="en-US" sz="1000" baseline="0" dirty="0" smtClean="0"/>
              <a:t>B-13 </a:t>
            </a:r>
            <a:r>
              <a:rPr lang="en-US" sz="1000" baseline="0" dirty="0"/>
              <a:t>have been </a:t>
            </a:r>
            <a:r>
              <a:rPr lang="en-US" sz="1000" baseline="0" dirty="0" smtClean="0"/>
              <a:t>collected up to now.</a:t>
            </a:r>
            <a:endParaRPr lang="en-US" sz="1000" baseline="0" dirty="0"/>
          </a:p>
          <a:p>
            <a:pPr marL="171450" indent="-171450">
              <a:buFont typeface="Arial" panose="020B0604020202020204" pitchFamily="34" charset="0"/>
              <a:buChar char="•"/>
            </a:pPr>
            <a:r>
              <a:rPr lang="en-US" sz="1000" baseline="0" dirty="0"/>
              <a:t>Next, we will talk about the reasons for revising the data collection process for Indicator </a:t>
            </a:r>
            <a:r>
              <a:rPr lang="en-US" sz="1000" baseline="0" dirty="0" smtClean="0"/>
              <a:t>B-13, and some of the decisions that have already been made by OSPI.</a:t>
            </a:r>
            <a:endParaRPr lang="en-US" sz="1000" baseline="0" dirty="0"/>
          </a:p>
          <a:p>
            <a:pPr marL="171450" indent="-171450">
              <a:buFont typeface="Arial" panose="020B0604020202020204" pitchFamily="34" charset="0"/>
              <a:buChar char="•"/>
            </a:pPr>
            <a:r>
              <a:rPr lang="en-US" sz="1000" baseline="0" dirty="0"/>
              <a:t>Then, we </a:t>
            </a:r>
            <a:r>
              <a:rPr lang="en-US" sz="1000" baseline="0" dirty="0" smtClean="0"/>
              <a:t>will discuss areas for which OSPI would like stakeholder input and feedback.</a:t>
            </a:r>
            <a:endParaRPr lang="en-US" sz="1000" baseline="0" dirty="0"/>
          </a:p>
          <a:p>
            <a:pPr marL="171450" indent="-171450">
              <a:buFont typeface="Arial" panose="020B0604020202020204" pitchFamily="34" charset="0"/>
              <a:buChar char="•"/>
            </a:pPr>
            <a:r>
              <a:rPr lang="en-US" sz="1000" baseline="0" dirty="0"/>
              <a:t>Finally, we will discuss </a:t>
            </a:r>
            <a:r>
              <a:rPr lang="en-US" sz="1000" baseline="0" dirty="0" smtClean="0"/>
              <a:t>next steps and respond to any questions participants may have.</a:t>
            </a:r>
            <a:endParaRPr lang="en-US" sz="1000" baseline="0" dirty="0"/>
          </a:p>
          <a:p>
            <a:pPr marL="171450" indent="-171450">
              <a:buFont typeface="Arial" panose="020B0604020202020204" pitchFamily="34" charset="0"/>
              <a:buChar char="•"/>
            </a:pPr>
            <a:endParaRPr lang="en-US" sz="1000" baseline="0" dirty="0"/>
          </a:p>
        </p:txBody>
      </p:sp>
      <p:sp>
        <p:nvSpPr>
          <p:cNvPr id="4" name="Slide Number Placeholder 3"/>
          <p:cNvSpPr>
            <a:spLocks noGrp="1"/>
          </p:cNvSpPr>
          <p:nvPr>
            <p:ph type="sldNum" sz="quarter" idx="10"/>
          </p:nvPr>
        </p:nvSpPr>
        <p:spPr/>
        <p:txBody>
          <a:bodyPr/>
          <a:lstStyle/>
          <a:p>
            <a:fld id="{E881032E-8435-4810-B872-D429860A9133}" type="slidenum">
              <a:rPr lang="en-US" smtClean="0"/>
              <a:t>3</a:t>
            </a:fld>
            <a:endParaRPr lang="en-US" dirty="0"/>
          </a:p>
        </p:txBody>
      </p:sp>
    </p:spTree>
    <p:extLst>
      <p:ext uri="{BB962C8B-B14F-4D97-AF65-F5344CB8AC3E}">
        <p14:creationId xmlns:p14="http://schemas.microsoft.com/office/powerpoint/2010/main" val="1133174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chart shows 2017-18 graduation rates (Indicator B-1) - the percentage of all students (blue line) and students with disabilities (red line) that graduated within 4 years, 5 years, 6 years, and 7 years – which helps to account for those students for whom the IEP team decided the student needed more than 4 years to graduate.  These data are cause for both celebration and concern:</a:t>
            </a:r>
          </a:p>
          <a:p>
            <a:pPr marL="171450" indent="-171450">
              <a:buFont typeface="Arial" panose="020B0604020202020204" pitchFamily="34" charset="0"/>
              <a:buChar char="•"/>
            </a:pPr>
            <a:r>
              <a:rPr lang="en-US" baseline="0" dirty="0" smtClean="0"/>
              <a:t>[Celebration] - The gap gets narrower the more years the student has to graduate.   </a:t>
            </a:r>
          </a:p>
          <a:p>
            <a:pPr marL="171450" indent="-171450">
              <a:buFont typeface="Arial" panose="020B0604020202020204" pitchFamily="34" charset="0"/>
              <a:buChar char="•"/>
            </a:pPr>
            <a:r>
              <a:rPr lang="en-US" baseline="0" dirty="0" smtClean="0"/>
              <a:t>[Concern] - There is still a gap between the two groups.  Note: all students includes students with disabilities, so if you remove students with disabilities from the all students group, the gap would be wider. </a:t>
            </a:r>
          </a:p>
          <a:p>
            <a:endParaRPr lang="en-US" baseline="0" dirty="0" smtClean="0"/>
          </a:p>
        </p:txBody>
      </p:sp>
      <p:sp>
        <p:nvSpPr>
          <p:cNvPr id="4" name="Slide Number Placeholder 3"/>
          <p:cNvSpPr>
            <a:spLocks noGrp="1"/>
          </p:cNvSpPr>
          <p:nvPr>
            <p:ph type="sldNum" sz="quarter" idx="10"/>
          </p:nvPr>
        </p:nvSpPr>
        <p:spPr/>
        <p:txBody>
          <a:bodyPr/>
          <a:lstStyle/>
          <a:p>
            <a:fld id="{E881032E-8435-4810-B872-D429860A9133}" type="slidenum">
              <a:rPr lang="en-US" smtClean="0"/>
              <a:t>4</a:t>
            </a:fld>
            <a:endParaRPr lang="en-US" dirty="0"/>
          </a:p>
        </p:txBody>
      </p:sp>
    </p:spTree>
    <p:extLst>
      <p:ext uri="{BB962C8B-B14F-4D97-AF65-F5344CB8AC3E}">
        <p14:creationId xmlns:p14="http://schemas.microsoft.com/office/powerpoint/2010/main" val="3744810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latin typeface="Segoe UI Light" panose="020B0502040204020203" pitchFamily="34" charset="0"/>
                <a:cs typeface="Segoe UI Light" panose="020B0502040204020203" pitchFamily="34" charset="0"/>
              </a:rPr>
              <a:t>In 2016-17, only about one-fourth of students with disabilities earned a diploma by taking the required regular state tests or one of the Certificate of Academic Achievement (CAA) options.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latin typeface="Segoe UI Light" panose="020B0502040204020203" pitchFamily="34" charset="0"/>
                <a:cs typeface="Segoe UI Light" panose="020B0502040204020203" pitchFamily="34" charset="0"/>
              </a:rPr>
              <a:t>There is a general tendency to use graduation pathways that hold lower expectations for students with disabilities compared to their peers.</a:t>
            </a:r>
          </a:p>
        </p:txBody>
      </p:sp>
      <p:sp>
        <p:nvSpPr>
          <p:cNvPr id="4" name="Slide Number Placeholder 3"/>
          <p:cNvSpPr>
            <a:spLocks noGrp="1"/>
          </p:cNvSpPr>
          <p:nvPr>
            <p:ph type="sldNum" sz="quarter" idx="10"/>
          </p:nvPr>
        </p:nvSpPr>
        <p:spPr/>
        <p:txBody>
          <a:bodyPr/>
          <a:lstStyle/>
          <a:p>
            <a:fld id="{E881032E-8435-4810-B872-D429860A9133}" type="slidenum">
              <a:rPr lang="en-US" smtClean="0"/>
              <a:t>5</a:t>
            </a:fld>
            <a:endParaRPr lang="en-US" dirty="0"/>
          </a:p>
        </p:txBody>
      </p:sp>
    </p:spTree>
    <p:extLst>
      <p:ext uri="{BB962C8B-B14F-4D97-AF65-F5344CB8AC3E}">
        <p14:creationId xmlns:p14="http://schemas.microsoft.com/office/powerpoint/2010/main" val="23342771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78113" y="449263"/>
            <a:ext cx="4344987" cy="2443162"/>
          </a:xfrm>
        </p:spPr>
      </p:sp>
      <p:sp>
        <p:nvSpPr>
          <p:cNvPr id="3" name="Notes Placeholder 2"/>
          <p:cNvSpPr>
            <a:spLocks noGrp="1"/>
          </p:cNvSpPr>
          <p:nvPr>
            <p:ph type="body" idx="1"/>
          </p:nvPr>
        </p:nvSpPr>
        <p:spPr/>
        <p:txBody>
          <a:bodyPr/>
          <a:lstStyle/>
          <a:p>
            <a:r>
              <a:rPr lang="en-US" baseline="0" dirty="0" smtClean="0"/>
              <a:t>One year after students with IEPs leave high school, district staff contact them to complete the post-school survey (through the Center for Change in Transition Services website).  The survey measures whether the student is engaged in post-secondary education or employment, which is our State Performance Plan (SPP) Indicator B-14.</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most current data available are for the 2016-17 “leavers”, who completed the survey on or before November 1, 2018: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Yellow is the not engaged – those students who are not employed or involved in any sort of postsecondary education or training.  This is the area we would want to be the smallest.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Light blue = participating in higher education (full or part time in a 2-year community college or 4-year university program for at least one complete term).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Red = competitively employed (20 hours or more a week at minimum wage for at least 90 total days).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Green = other education training (e.g. Job Corps, vocational/technical school, on the job training, apprenticeships) for at least one complete term.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Dark blue = other employment (less than 20 hours or less than minimum wage – student has worked for pay for at least 90 total days).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smtClean="0"/>
              <a:t>These data show that more than ¼ of students with IEPs are not participating in any form of education, training, or employment one year after leaving high school.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FE46E3-F50B-40B7-A854-E3050C9E6CD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panose="020F0502020204030204"/>
                <a:ea typeface="+mn-ea"/>
                <a:cs typeface="+mn-cs"/>
              </a:rPr>
              <a:t>Center for Change in Transition Services | 20181002</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5836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t>
            </a:r>
            <a:r>
              <a:rPr lang="en-US" dirty="0" smtClean="0"/>
              <a:t>are</a:t>
            </a:r>
            <a:r>
              <a:rPr lang="en-US" baseline="0" dirty="0" smtClean="0"/>
              <a:t> the components of</a:t>
            </a:r>
            <a:r>
              <a:rPr lang="en-US" dirty="0" smtClean="0"/>
              <a:t> </a:t>
            </a:r>
            <a:r>
              <a:rPr lang="en-US" dirty="0"/>
              <a:t>Indicator</a:t>
            </a:r>
            <a:r>
              <a:rPr lang="en-US" baseline="0" dirty="0"/>
              <a:t> </a:t>
            </a:r>
            <a:r>
              <a:rPr lang="en-US" baseline="0" dirty="0" smtClean="0"/>
              <a:t>B-13 </a:t>
            </a:r>
            <a:r>
              <a:rPr lang="en-US" baseline="0" dirty="0"/>
              <a:t>from our state performance plan.  In bold font are t</a:t>
            </a:r>
            <a:r>
              <a:rPr lang="en-US" dirty="0"/>
              <a:t>he primary requirements that all IEPs of students turning 16 or older</a:t>
            </a:r>
            <a:r>
              <a:rPr lang="en-US" baseline="0" dirty="0"/>
              <a:t> must include.</a:t>
            </a:r>
          </a:p>
          <a:p>
            <a:endParaRPr lang="en-US" baseline="0" dirty="0"/>
          </a:p>
          <a:p>
            <a:r>
              <a:rPr lang="en-US" baseline="0" dirty="0"/>
              <a:t>This is a compliance indicator, meaning that there is a federally-mandated target of 100% compliance – 100% of IEPs of students turning 16 or older will include all of these components.</a:t>
            </a:r>
            <a:endParaRPr lang="en-US" dirty="0"/>
          </a:p>
        </p:txBody>
      </p:sp>
      <p:sp>
        <p:nvSpPr>
          <p:cNvPr id="4" name="Slide Number Placeholder 3"/>
          <p:cNvSpPr>
            <a:spLocks noGrp="1"/>
          </p:cNvSpPr>
          <p:nvPr>
            <p:ph type="sldNum" sz="quarter" idx="10"/>
          </p:nvPr>
        </p:nvSpPr>
        <p:spPr/>
        <p:txBody>
          <a:bodyPr/>
          <a:lstStyle/>
          <a:p>
            <a:fld id="{E881032E-8435-4810-B872-D429860A9133}" type="slidenum">
              <a:rPr lang="en-US" smtClean="0"/>
              <a:t>7</a:t>
            </a:fld>
            <a:endParaRPr lang="en-US" dirty="0"/>
          </a:p>
        </p:txBody>
      </p:sp>
    </p:spTree>
    <p:extLst>
      <p:ext uri="{BB962C8B-B14F-4D97-AF65-F5344CB8AC3E}">
        <p14:creationId xmlns:p14="http://schemas.microsoft.com/office/powerpoint/2010/main" val="8827931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Read</a:t>
            </a:r>
            <a:r>
              <a:rPr lang="en-US" i="1" baseline="0" dirty="0" smtClean="0"/>
              <a:t> both bullets</a:t>
            </a:r>
            <a:r>
              <a:rPr lang="en-US" dirty="0" smtClean="0"/>
              <a:t>. </a:t>
            </a:r>
            <a:r>
              <a:rPr lang="en-US" i="1" dirty="0" smtClean="0"/>
              <a:t>Then</a:t>
            </a:r>
            <a:r>
              <a:rPr lang="en-US" dirty="0" smtClean="0"/>
              <a:t>:  </a:t>
            </a:r>
          </a:p>
          <a:p>
            <a:pPr marL="171450" indent="-171450">
              <a:buFont typeface="Arial" panose="020B0604020202020204" pitchFamily="34" charset="0"/>
              <a:buChar char="•"/>
            </a:pPr>
            <a:r>
              <a:rPr lang="en-US" dirty="0" smtClean="0"/>
              <a:t>Approximately</a:t>
            </a:r>
            <a:r>
              <a:rPr lang="en-US" baseline="0" dirty="0" smtClean="0"/>
              <a:t> ¾ of annual Indicator B-13 data come from Safety Net, and ¼ come from monitoring.</a:t>
            </a:r>
          </a:p>
          <a:p>
            <a:pPr marL="171450" indent="-171450">
              <a:buFont typeface="Arial" panose="020B0604020202020204" pitchFamily="34" charset="0"/>
              <a:buChar char="•"/>
            </a:pP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E881032E-8435-4810-B872-D429860A9133}" type="slidenum">
              <a:rPr lang="en-US" smtClean="0"/>
              <a:t>8</a:t>
            </a:fld>
            <a:endParaRPr lang="en-US" dirty="0"/>
          </a:p>
        </p:txBody>
      </p:sp>
    </p:spTree>
    <p:extLst>
      <p:ext uri="{BB962C8B-B14F-4D97-AF65-F5344CB8AC3E}">
        <p14:creationId xmlns:p14="http://schemas.microsoft.com/office/powerpoint/2010/main" val="20076755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There are currently</a:t>
            </a:r>
            <a:r>
              <a:rPr lang="en-US" baseline="0" dirty="0"/>
              <a:t> close to 25,000 students with IEPs aged 16-21 in the state.  Historically, we have reviewed around 4% of those IEPs as part of Indicator </a:t>
            </a:r>
            <a:r>
              <a:rPr lang="en-US" baseline="0" dirty="0" smtClean="0"/>
              <a:t>B-13.</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These IEPs were from approximately 40% of the districts in the state who served students with IEPs ages 16-21 during that school year.</a:t>
            </a:r>
            <a:endParaRPr lang="en-US" baseline="0" dirty="0"/>
          </a:p>
          <a:p>
            <a:pPr marL="171450" indent="-171450">
              <a:buFont typeface="Arial" panose="020B0604020202020204" pitchFamily="34" charset="0"/>
              <a:buChar char="•"/>
            </a:pPr>
            <a:r>
              <a:rPr lang="en-US" baseline="0" dirty="0" smtClean="0"/>
              <a:t>It is </a:t>
            </a:r>
            <a:r>
              <a:rPr lang="en-US" baseline="0" dirty="0"/>
              <a:t>important to note that most of these districts are the same set of districts each year, as districts who submit for Safety Net tend to do so each year</a:t>
            </a:r>
            <a:r>
              <a:rPr lang="en-US" baseline="0" dirty="0" smtClean="0"/>
              <a:t>.  So, most of the 40% is the same 40% of districts year after year.</a:t>
            </a:r>
          </a:p>
          <a:p>
            <a:pPr marL="171450" indent="-171450">
              <a:buFont typeface="Arial" panose="020B0604020202020204" pitchFamily="34" charset="0"/>
              <a:buChar char="•"/>
            </a:pPr>
            <a:r>
              <a:rPr lang="en-US" baseline="0" dirty="0" smtClean="0"/>
              <a:t>OSEP (the federal Office of Special Education Programs) requires states to collect Indicator 13 data from every district at least once during each State Performance Plan (SPP) Cycle (typically 6 years).  We are in the last year of this SPP cycle, and there are 116 districts that we do not have any Indicator B-13 data for due to how we are currently collecting the data.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It is also important to note that a majority of the IEPs reviewed for B-13 are from Safety Net, and with the revisions to the Safety Net process, the number of files reviewed for secondary transition will likely drop in the coming years.</a:t>
            </a:r>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E881032E-8435-4810-B872-D429860A9133}" type="slidenum">
              <a:rPr lang="en-US" smtClean="0"/>
              <a:t>9</a:t>
            </a:fld>
            <a:endParaRPr lang="en-US" dirty="0"/>
          </a:p>
        </p:txBody>
      </p:sp>
    </p:spTree>
    <p:extLst>
      <p:ext uri="{BB962C8B-B14F-4D97-AF65-F5344CB8AC3E}">
        <p14:creationId xmlns:p14="http://schemas.microsoft.com/office/powerpoint/2010/main" val="38370263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2"/>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833E1F-3E66-524D-A1B0-BF899242A82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9995" t="11124" r="4517" b="6048"/>
          <a:stretch/>
        </p:blipFill>
        <p:spPr>
          <a:xfrm>
            <a:off x="0" y="0"/>
            <a:ext cx="12192000" cy="6868909"/>
          </a:xfrm>
          <a:prstGeom prst="rect">
            <a:avLst/>
          </a:prstGeom>
        </p:spPr>
      </p:pic>
      <p:sp>
        <p:nvSpPr>
          <p:cNvPr id="2" name="Title 1"/>
          <p:cNvSpPr>
            <a:spLocks noGrp="1"/>
          </p:cNvSpPr>
          <p:nvPr>
            <p:ph type="ctrTitle"/>
          </p:nvPr>
        </p:nvSpPr>
        <p:spPr>
          <a:xfrm>
            <a:off x="1524000" y="704353"/>
            <a:ext cx="9144000" cy="2387600"/>
          </a:xfrm>
        </p:spPr>
        <p:txBody>
          <a:bodyPr anchor="b"/>
          <a:lstStyle>
            <a:lvl1pPr algn="ctr">
              <a:defRPr sz="6000" b="1"/>
            </a:lvl1pPr>
          </a:lstStyle>
          <a:p>
            <a:r>
              <a:rPr lang="en-US" dirty="0"/>
              <a:t>Click to edit Master title</a:t>
            </a:r>
          </a:p>
        </p:txBody>
      </p:sp>
      <p:sp>
        <p:nvSpPr>
          <p:cNvPr id="3" name="Subtitle 2"/>
          <p:cNvSpPr>
            <a:spLocks noGrp="1"/>
          </p:cNvSpPr>
          <p:nvPr>
            <p:ph type="subTitle" idx="1" hasCustomPrompt="1"/>
          </p:nvPr>
        </p:nvSpPr>
        <p:spPr>
          <a:xfrm>
            <a:off x="1524000" y="318402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for subtitle here</a:t>
            </a:r>
          </a:p>
        </p:txBody>
      </p:sp>
      <p:pic>
        <p:nvPicPr>
          <p:cNvPr id="6" name="Picture 5">
            <a:extLst>
              <a:ext uri="{FF2B5EF4-FFF2-40B4-BE49-F238E27FC236}">
                <a16:creationId xmlns:a16="http://schemas.microsoft.com/office/drawing/2014/main" id="{AAC01360-7CB3-A644-AE82-50D615F347C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689262" y="74431"/>
            <a:ext cx="1428307" cy="1428307"/>
          </a:xfrm>
          <a:prstGeom prst="rect">
            <a:avLst/>
          </a:prstGeom>
        </p:spPr>
      </p:pic>
    </p:spTree>
    <p:extLst>
      <p:ext uri="{BB962C8B-B14F-4D97-AF65-F5344CB8AC3E}">
        <p14:creationId xmlns:p14="http://schemas.microsoft.com/office/powerpoint/2010/main" val="2574991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hasCustomPrompt="1"/>
          </p:nvPr>
        </p:nvSpPr>
        <p:spPr>
          <a:xfrm>
            <a:off x="838200" y="422275"/>
            <a:ext cx="10515600" cy="1325563"/>
          </a:xfrm>
        </p:spPr>
        <p:txBody>
          <a:bodyPr/>
          <a:lstStyle>
            <a:lvl1pPr>
              <a:defRPr baseline="0">
                <a:latin typeface="Segoe UI Light" panose="020B0502040204020203" pitchFamily="34" charset="0"/>
                <a:cs typeface="Segoe UI Light" panose="020B0502040204020203" pitchFamily="34" charset="0"/>
              </a:defRPr>
            </a:lvl1pPr>
          </a:lstStyle>
          <a:p>
            <a:r>
              <a:rPr lang="en-US" dirty="0"/>
              <a:t>Click to edit Master title style but no more than two lines max </a:t>
            </a:r>
            <a:r>
              <a:rPr lang="en-US" dirty="0" err="1"/>
              <a:t>hgh</a:t>
            </a:r>
            <a:endParaRPr lang="en-US" dirty="0"/>
          </a:p>
        </p:txBody>
      </p:sp>
      <p:sp>
        <p:nvSpPr>
          <p:cNvPr id="3" name="Content Placeholder 2"/>
          <p:cNvSpPr>
            <a:spLocks noGrp="1"/>
          </p:cNvSpPr>
          <p:nvPr>
            <p:ph idx="1"/>
          </p:nvPr>
        </p:nvSpPr>
        <p:spPr>
          <a:xfrm>
            <a:off x="838200" y="1882775"/>
            <a:ext cx="10515600" cy="3927475"/>
          </a:xfrm>
        </p:spPr>
        <p:txBody>
          <a:bodyPr/>
          <a:lstStyle>
            <a:lvl1pPr>
              <a:defRPr>
                <a:latin typeface="Palatino Linotype" panose="02040502050505030304" pitchFamily="18" charset="0"/>
              </a:defRPr>
            </a:lvl1pPr>
            <a:lvl2pPr>
              <a:defRPr>
                <a:latin typeface="Palatino Linotype" panose="02040502050505030304" pitchFamily="18" charset="0"/>
              </a:defRPr>
            </a:lvl2pPr>
            <a:lvl3pPr>
              <a:defRPr>
                <a:latin typeface="Palatino Linotype" panose="02040502050505030304" pitchFamily="18" charset="0"/>
              </a:defRPr>
            </a:lvl3pPr>
            <a:lvl4pPr>
              <a:defRPr>
                <a:latin typeface="Palatino Linotype" panose="02040502050505030304" pitchFamily="18" charset="0"/>
              </a:defRPr>
            </a:lvl4pPr>
            <a:lvl5pPr>
              <a:defRPr>
                <a:latin typeface="Palatino Linotype" panose="02040502050505030304"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Box 10">
            <a:extLst>
              <a:ext uri="{FF2B5EF4-FFF2-40B4-BE49-F238E27FC236}">
                <a16:creationId xmlns:a16="http://schemas.microsoft.com/office/drawing/2014/main" id="{FBF7FD54-69B1-F147-9B2B-1E9F4A800D2E}"/>
              </a:ext>
            </a:extLst>
          </p:cNvPr>
          <p:cNvSpPr txBox="1"/>
          <p:nvPr userDrawn="1"/>
        </p:nvSpPr>
        <p:spPr>
          <a:xfrm>
            <a:off x="9972431" y="6339391"/>
            <a:ext cx="2091192" cy="276999"/>
          </a:xfrm>
          <a:prstGeom prst="rect">
            <a:avLst/>
          </a:prstGeom>
          <a:noFill/>
        </p:spPr>
        <p:txBody>
          <a:bodyPr wrap="square" rtlCol="0">
            <a:spAutoFit/>
          </a:bodyPr>
          <a:lstStyle/>
          <a:p>
            <a:pPr algn="r"/>
            <a:r>
              <a:rPr lang="en-US" sz="1200" baseline="0" dirty="0" smtClean="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January 2019   </a:t>
            </a:r>
            <a:r>
              <a:rPr lang="en-US" sz="1200" dirty="0" smtClean="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a:t>
            </a:r>
            <a:fld id="{3C001E99-0A0D-EE42-8F0D-DFB068775785}" type="slidenum">
              <a:rPr lang="en-US" sz="1200" smtClean="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a:t>
            </a:fld>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Tree>
    <p:extLst>
      <p:ext uri="{BB962C8B-B14F-4D97-AF65-F5344CB8AC3E}">
        <p14:creationId xmlns:p14="http://schemas.microsoft.com/office/powerpoint/2010/main" val="2568852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CF5A732-E668-BA40-A6A8-7647447DF2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6496" b="40177"/>
          <a:stretch/>
        </p:blipFill>
        <p:spPr>
          <a:xfrm>
            <a:off x="9505506" y="0"/>
            <a:ext cx="2686493" cy="4072270"/>
          </a:xfrm>
          <a:prstGeom prst="rect">
            <a:avLst/>
          </a:prstGeom>
        </p:spPr>
      </p:pic>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636351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Box 9">
            <a:extLst>
              <a:ext uri="{FF2B5EF4-FFF2-40B4-BE49-F238E27FC236}">
                <a16:creationId xmlns:a16="http://schemas.microsoft.com/office/drawing/2014/main" id="{A9713F64-B8B6-ED40-B25E-73F92316E07E}"/>
              </a:ext>
            </a:extLst>
          </p:cNvPr>
          <p:cNvSpPr txBox="1"/>
          <p:nvPr userDrawn="1"/>
        </p:nvSpPr>
        <p:spPr>
          <a:xfrm>
            <a:off x="10377377" y="6339391"/>
            <a:ext cx="1686246" cy="461665"/>
          </a:xfrm>
          <a:prstGeom prst="rect">
            <a:avLst/>
          </a:prstGeom>
          <a:noFill/>
        </p:spPr>
        <p:txBody>
          <a:bodyPr wrap="square" rtlCol="0">
            <a:spAutoFit/>
          </a:bodyPr>
          <a:lstStyle/>
          <a:p>
            <a:pPr algn="r"/>
            <a:r>
              <a:rPr lang="en-US" sz="1200" baseline="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November 6, 2018</a:t>
            </a:r>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   </a:t>
            </a:r>
            <a:fld id="{3C001E99-0A0D-EE42-8F0D-DFB068775785}" type="slidenum">
              <a:rPr lang="en-US" sz="1200" smtClean="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a:t>
            </a:fld>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Tree>
    <p:extLst>
      <p:ext uri="{BB962C8B-B14F-4D97-AF65-F5344CB8AC3E}">
        <p14:creationId xmlns:p14="http://schemas.microsoft.com/office/powerpoint/2010/main" val="3406748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Box 10">
            <a:extLst>
              <a:ext uri="{FF2B5EF4-FFF2-40B4-BE49-F238E27FC236}">
                <a16:creationId xmlns:a16="http://schemas.microsoft.com/office/drawing/2014/main" id="{67A46D28-35EF-334C-A58A-82335A4938D1}"/>
              </a:ext>
            </a:extLst>
          </p:cNvPr>
          <p:cNvSpPr txBox="1"/>
          <p:nvPr userDrawn="1"/>
        </p:nvSpPr>
        <p:spPr>
          <a:xfrm>
            <a:off x="10377377" y="6339391"/>
            <a:ext cx="1686246" cy="461665"/>
          </a:xfrm>
          <a:prstGeom prst="rect">
            <a:avLst/>
          </a:prstGeom>
          <a:noFill/>
        </p:spPr>
        <p:txBody>
          <a:bodyPr wrap="square" rtlCol="0">
            <a:spAutoFit/>
          </a:bodyPr>
          <a:lstStyle/>
          <a:p>
            <a:pPr algn="r"/>
            <a:r>
              <a:rPr lang="en-US" sz="1200" baseline="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November 6, 2018</a:t>
            </a:r>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   </a:t>
            </a:r>
            <a:fld id="{3C001E99-0A0D-EE42-8F0D-DFB068775785}" type="slidenum">
              <a:rPr lang="en-US" sz="1200" smtClean="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a:t>
            </a:fld>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Tree>
    <p:extLst>
      <p:ext uri="{BB962C8B-B14F-4D97-AF65-F5344CB8AC3E}">
        <p14:creationId xmlns:p14="http://schemas.microsoft.com/office/powerpoint/2010/main" val="1006062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_BLANK">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48" y="226422"/>
            <a:ext cx="12182052" cy="6620944"/>
          </a:xfrm>
          <a:prstGeom prst="rect">
            <a:avLst/>
          </a:prstGeom>
        </p:spPr>
      </p:pic>
      <p:sp>
        <p:nvSpPr>
          <p:cNvPr id="9" name="TextBox 8">
            <a:extLst>
              <a:ext uri="{FF2B5EF4-FFF2-40B4-BE49-F238E27FC236}">
                <a16:creationId xmlns:a16="http://schemas.microsoft.com/office/drawing/2014/main" id="{FBF7FD54-69B1-F147-9B2B-1E9F4A800D2E}"/>
              </a:ext>
            </a:extLst>
          </p:cNvPr>
          <p:cNvSpPr txBox="1"/>
          <p:nvPr userDrawn="1"/>
        </p:nvSpPr>
        <p:spPr>
          <a:xfrm>
            <a:off x="10178040" y="6321973"/>
            <a:ext cx="1904031" cy="276999"/>
          </a:xfrm>
          <a:prstGeom prst="rect">
            <a:avLst/>
          </a:prstGeom>
          <a:noFill/>
        </p:spPr>
        <p:txBody>
          <a:bodyPr wrap="square" rtlCol="0">
            <a:spAutoFit/>
          </a:bodyPr>
          <a:lstStyle/>
          <a:p>
            <a:pPr algn="r"/>
            <a:r>
              <a:rPr lang="en-US" sz="1200" dirty="0" smtClean="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January 2019 |   </a:t>
            </a:r>
            <a:fld id="{3C001E99-0A0D-EE42-8F0D-DFB068775785}" type="slidenum">
              <a:rPr lang="en-US" sz="1200" smtClean="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a:t>
            </a:fld>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Tree>
    <p:extLst>
      <p:ext uri="{BB962C8B-B14F-4D97-AF65-F5344CB8AC3E}">
        <p14:creationId xmlns:p14="http://schemas.microsoft.com/office/powerpoint/2010/main" val="281525488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TextBox 8">
            <a:extLst>
              <a:ext uri="{FF2B5EF4-FFF2-40B4-BE49-F238E27FC236}">
                <a16:creationId xmlns:a16="http://schemas.microsoft.com/office/drawing/2014/main" id="{67A46D28-35EF-334C-A58A-82335A4938D1}"/>
              </a:ext>
            </a:extLst>
          </p:cNvPr>
          <p:cNvSpPr txBox="1"/>
          <p:nvPr userDrawn="1"/>
        </p:nvSpPr>
        <p:spPr>
          <a:xfrm>
            <a:off x="10377377" y="6339391"/>
            <a:ext cx="1686246" cy="461665"/>
          </a:xfrm>
          <a:prstGeom prst="rect">
            <a:avLst/>
          </a:prstGeom>
          <a:noFill/>
        </p:spPr>
        <p:txBody>
          <a:bodyPr wrap="square" rtlCol="0">
            <a:spAutoFit/>
          </a:bodyPr>
          <a:lstStyle/>
          <a:p>
            <a:pPr algn="r"/>
            <a:r>
              <a:rPr lang="en-US" sz="1200" baseline="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November 6, 2018</a:t>
            </a:r>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   </a:t>
            </a:r>
            <a:fld id="{3C001E99-0A0D-EE42-8F0D-DFB068775785}" type="slidenum">
              <a:rPr lang="en-US" sz="1200" smtClean="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a:t>
            </a:fld>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Tree>
    <p:extLst>
      <p:ext uri="{BB962C8B-B14F-4D97-AF65-F5344CB8AC3E}">
        <p14:creationId xmlns:p14="http://schemas.microsoft.com/office/powerpoint/2010/main" val="176316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TextBox 8">
            <a:extLst>
              <a:ext uri="{FF2B5EF4-FFF2-40B4-BE49-F238E27FC236}">
                <a16:creationId xmlns:a16="http://schemas.microsoft.com/office/drawing/2014/main" id="{67A46D28-35EF-334C-A58A-82335A4938D1}"/>
              </a:ext>
            </a:extLst>
          </p:cNvPr>
          <p:cNvSpPr txBox="1"/>
          <p:nvPr userDrawn="1"/>
        </p:nvSpPr>
        <p:spPr>
          <a:xfrm>
            <a:off x="10377377" y="6339391"/>
            <a:ext cx="1686246" cy="461665"/>
          </a:xfrm>
          <a:prstGeom prst="rect">
            <a:avLst/>
          </a:prstGeom>
          <a:noFill/>
        </p:spPr>
        <p:txBody>
          <a:bodyPr wrap="square" rtlCol="0">
            <a:spAutoFit/>
          </a:bodyPr>
          <a:lstStyle/>
          <a:p>
            <a:pPr algn="r"/>
            <a:r>
              <a:rPr lang="en-US" sz="1200" baseline="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November 6, 2018</a:t>
            </a:r>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   </a:t>
            </a:r>
            <a:fld id="{3C001E99-0A0D-EE42-8F0D-DFB068775785}" type="slidenum">
              <a:rPr lang="en-US" sz="1200" smtClean="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a:t>
            </a:fld>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Tree>
    <p:extLst>
      <p:ext uri="{BB962C8B-B14F-4D97-AF65-F5344CB8AC3E}">
        <p14:creationId xmlns:p14="http://schemas.microsoft.com/office/powerpoint/2010/main" val="4017656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9763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6" r:id="rId6"/>
    <p:sldLayoutId id="2147483654" r:id="rId7"/>
    <p:sldLayoutId id="2147483655" r:id="rId8"/>
  </p:sldLayoutIdLst>
  <p:hf hdr="0" ftr="0" dt="0"/>
  <p:txStyles>
    <p:titleStyle>
      <a:lvl1pPr algn="l" defTabSz="914400" rtl="0" eaLnBrk="1" latinLnBrk="0" hangingPunct="1">
        <a:lnSpc>
          <a:spcPct val="90000"/>
        </a:lnSpc>
        <a:spcBef>
          <a:spcPct val="0"/>
        </a:spcBef>
        <a:buNone/>
        <a:defRPr sz="4400" kern="1200">
          <a:solidFill>
            <a:schemeClr val="tx1"/>
          </a:solidFill>
          <a:latin typeface="Segoe UI Light" panose="020B0502040204020203" pitchFamily="34" charset="0"/>
          <a:ea typeface="+mj-ea"/>
          <a:cs typeface="Segoe UI Light"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surveygizmo.com/s3/4805951/Indicator-B-13-Data-Collection-Changes"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www.seattleu.edu/ccts/tools/quist/" TargetMode="External"/><Relationship Id="rId5" Type="http://schemas.openxmlformats.org/officeDocument/2006/relationships/hyperlink" Target="https://transitionta.org/sites/default/files/news/NTACT-I-13%20FAQ%20Update.2018.pdf" TargetMode="External"/><Relationship Id="rId4" Type="http://schemas.openxmlformats.org/officeDocument/2006/relationships/hyperlink" Target="https://www.seattleu.edu/ccts/"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hyperlink" Target="https://creativecommons.org/licenses/by/4.0/" TargetMode="External"/><Relationship Id="rId4" Type="http://schemas.openxmlformats.org/officeDocument/2006/relationships/hyperlink" Target="http://www.k12.wa.u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2CC3E-C3A0-D741-A1E4-9C41C6248D05}"/>
              </a:ext>
            </a:extLst>
          </p:cNvPr>
          <p:cNvSpPr>
            <a:spLocks noGrp="1"/>
          </p:cNvSpPr>
          <p:nvPr>
            <p:ph type="ctrTitle"/>
          </p:nvPr>
        </p:nvSpPr>
        <p:spPr>
          <a:xfrm>
            <a:off x="1524000" y="667777"/>
            <a:ext cx="9144000" cy="2387600"/>
          </a:xfrm>
        </p:spPr>
        <p:txBody>
          <a:bodyPr/>
          <a:lstStyle/>
          <a:p>
            <a:r>
              <a:rPr lang="en-US" dirty="0"/>
              <a:t>Indicator </a:t>
            </a:r>
            <a:r>
              <a:rPr lang="en-US" dirty="0" smtClean="0"/>
              <a:t>B-13 </a:t>
            </a:r>
            <a:br>
              <a:rPr lang="en-US" dirty="0" smtClean="0"/>
            </a:br>
            <a:r>
              <a:rPr lang="en-US" dirty="0" smtClean="0"/>
              <a:t>Data Collection Changes</a:t>
            </a:r>
            <a:endParaRPr lang="en-US" dirty="0"/>
          </a:p>
        </p:txBody>
      </p:sp>
      <p:sp>
        <p:nvSpPr>
          <p:cNvPr id="3" name="Subtitle 2">
            <a:extLst>
              <a:ext uri="{FF2B5EF4-FFF2-40B4-BE49-F238E27FC236}">
                <a16:creationId xmlns:a16="http://schemas.microsoft.com/office/drawing/2014/main" id="{2F70EFD7-1A35-414B-9579-82D9296B813E}"/>
              </a:ext>
            </a:extLst>
          </p:cNvPr>
          <p:cNvSpPr>
            <a:spLocks noGrp="1"/>
          </p:cNvSpPr>
          <p:nvPr>
            <p:ph type="subTitle" idx="1"/>
          </p:nvPr>
        </p:nvSpPr>
        <p:spPr>
          <a:xfrm>
            <a:off x="1524000" y="3477718"/>
            <a:ext cx="9144000" cy="1362072"/>
          </a:xfrm>
        </p:spPr>
        <p:txBody>
          <a:bodyPr>
            <a:normAutofit/>
          </a:bodyPr>
          <a:lstStyle/>
          <a:p>
            <a:r>
              <a:rPr lang="en-US" sz="4000" dirty="0" smtClean="0"/>
              <a:t>Special Education Division</a:t>
            </a:r>
          </a:p>
          <a:p>
            <a:r>
              <a:rPr lang="en-US" sz="4000" dirty="0" smtClean="0"/>
              <a:t>February 2019</a:t>
            </a:r>
            <a:endParaRPr lang="en-US" sz="4000" dirty="0"/>
          </a:p>
        </p:txBody>
      </p:sp>
      <p:sp>
        <p:nvSpPr>
          <p:cNvPr id="4" name="Title 4">
            <a:extLst>
              <a:ext uri="{FF2B5EF4-FFF2-40B4-BE49-F238E27FC236}">
                <a16:creationId xmlns:a16="http://schemas.microsoft.com/office/drawing/2014/main" id="{EEC2653B-09B9-2F4B-BFD1-78702681655A}"/>
              </a:ext>
            </a:extLst>
          </p:cNvPr>
          <p:cNvSpPr txBox="1">
            <a:spLocks/>
          </p:cNvSpPr>
          <p:nvPr/>
        </p:nvSpPr>
        <p:spPr>
          <a:xfrm>
            <a:off x="0" y="5822335"/>
            <a:ext cx="12192000" cy="56454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0" kern="1200">
                <a:solidFill>
                  <a:schemeClr val="tx1"/>
                </a:solidFill>
                <a:latin typeface="Segoe UI Light" panose="020B0502040204020203" pitchFamily="34" charset="0"/>
                <a:ea typeface="+mj-ea"/>
                <a:cs typeface="Segoe UI Light" panose="020B0502040204020203" pitchFamily="34" charset="0"/>
              </a:defRPr>
            </a:lvl1pPr>
          </a:lstStyle>
          <a:p>
            <a:r>
              <a:rPr lang="en-US" sz="3200" b="1" dirty="0"/>
              <a:t>Office of Superintendent of Public Instruction</a:t>
            </a:r>
          </a:p>
        </p:txBody>
      </p:sp>
      <p:sp>
        <p:nvSpPr>
          <p:cNvPr id="5" name="Subtitle 5">
            <a:extLst>
              <a:ext uri="{FF2B5EF4-FFF2-40B4-BE49-F238E27FC236}">
                <a16:creationId xmlns:a16="http://schemas.microsoft.com/office/drawing/2014/main" id="{564D0AD3-C11C-FE46-A133-7DBA0BD9443F}"/>
              </a:ext>
            </a:extLst>
          </p:cNvPr>
          <p:cNvSpPr txBox="1">
            <a:spLocks/>
          </p:cNvSpPr>
          <p:nvPr/>
        </p:nvSpPr>
        <p:spPr>
          <a:xfrm>
            <a:off x="1524000" y="6426195"/>
            <a:ext cx="9144000" cy="42301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Palatino Linotype" panose="02040502050505030304" pitchFamily="18"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Palatino Linotype" panose="02040502050505030304" pitchFamily="18"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Palatino Linotype" panose="02040502050505030304" pitchFamily="18"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Palatino Linotype" panose="02040502050505030304" pitchFamily="18"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Palatino Linotype" panose="02040502050505030304" pitchFamily="18"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Chris Reykdal, State Superintendent</a:t>
            </a:r>
          </a:p>
        </p:txBody>
      </p:sp>
    </p:spTree>
    <p:extLst>
      <p:ext uri="{BB962C8B-B14F-4D97-AF65-F5344CB8AC3E}">
        <p14:creationId xmlns:p14="http://schemas.microsoft.com/office/powerpoint/2010/main" val="28418054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674" y="439430"/>
            <a:ext cx="10515600" cy="1325563"/>
          </a:xfrm>
        </p:spPr>
        <p:txBody>
          <a:bodyPr/>
          <a:lstStyle/>
          <a:p>
            <a:r>
              <a:rPr lang="en-US" b="1" dirty="0"/>
              <a:t>Current </a:t>
            </a:r>
            <a:r>
              <a:rPr lang="en-US" b="1" dirty="0" smtClean="0"/>
              <a:t>B-13 </a:t>
            </a:r>
            <a:r>
              <a:rPr lang="en-US" b="1" dirty="0"/>
              <a:t>Data </a:t>
            </a:r>
            <a:r>
              <a:rPr lang="en-US" b="1" dirty="0" smtClean="0"/>
              <a:t>Collection</a:t>
            </a:r>
            <a:endParaRPr lang="en-US" b="1" dirty="0"/>
          </a:p>
        </p:txBody>
      </p:sp>
      <p:sp>
        <p:nvSpPr>
          <p:cNvPr id="3" name="Content Placeholder 2"/>
          <p:cNvSpPr>
            <a:spLocks noGrp="1"/>
          </p:cNvSpPr>
          <p:nvPr>
            <p:ph idx="1"/>
          </p:nvPr>
        </p:nvSpPr>
        <p:spPr>
          <a:xfrm>
            <a:off x="494674" y="1648919"/>
            <a:ext cx="10635521" cy="4161332"/>
          </a:xfrm>
        </p:spPr>
        <p:txBody>
          <a:bodyPr>
            <a:noAutofit/>
          </a:bodyPr>
          <a:lstStyle/>
          <a:p>
            <a:pPr marL="404813" indent="-404813">
              <a:lnSpc>
                <a:spcPct val="100000"/>
              </a:lnSpc>
              <a:spcBef>
                <a:spcPts val="0"/>
              </a:spcBef>
              <a:spcAft>
                <a:spcPts val="1200"/>
              </a:spcAft>
            </a:pPr>
            <a:r>
              <a:rPr lang="en-US" sz="3200" dirty="0" smtClean="0">
                <a:latin typeface="Segoe UI Light" panose="020B0502040204020203" pitchFamily="34" charset="0"/>
                <a:cs typeface="Segoe UI Light" panose="020B0502040204020203" pitchFamily="34" charset="0"/>
              </a:rPr>
              <a:t>Indicator B-13 is part of the calculation of annual district determination levels, so some districts are impacted by Indicator B-13 every year, while other districts go years without Indicator B-13 as part of their determination level.</a:t>
            </a:r>
          </a:p>
          <a:p>
            <a:pPr marL="404813" indent="-404813">
              <a:lnSpc>
                <a:spcPct val="100000"/>
              </a:lnSpc>
              <a:spcBef>
                <a:spcPts val="0"/>
              </a:spcBef>
              <a:spcAft>
                <a:spcPts val="1200"/>
              </a:spcAft>
            </a:pPr>
            <a:r>
              <a:rPr lang="en-US" sz="3200" dirty="0">
                <a:latin typeface="Segoe UI Light" panose="020B0502040204020203" pitchFamily="34" charset="0"/>
                <a:cs typeface="Segoe UI Light" panose="020B0502040204020203" pitchFamily="34" charset="0"/>
              </a:rPr>
              <a:t>The majority of files reviewed for B-13 each year (over 75%) are those submitted to Safety Net. </a:t>
            </a:r>
            <a:r>
              <a:rPr lang="en-US" sz="3200" dirty="0" smtClean="0">
                <a:latin typeface="Segoe UI Light" panose="020B0502040204020203" pitchFamily="34" charset="0"/>
                <a:cs typeface="Segoe UI Light" panose="020B0502040204020203" pitchFamily="34" charset="0"/>
              </a:rPr>
              <a:t>IEPs submitted to Safety Net are not representative of students with IEPs in the state, as shown on the following slide.</a:t>
            </a:r>
            <a:endParaRPr lang="en-US" sz="3200" dirty="0">
              <a:latin typeface="Segoe UI Light" panose="020B0502040204020203" pitchFamily="34" charset="0"/>
              <a:cs typeface="Segoe UI Light" panose="020B0502040204020203" pitchFamily="34" charset="0"/>
            </a:endParaRPr>
          </a:p>
          <a:p>
            <a:endParaRPr lang="en-US" sz="3200"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9523274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389744" y="359764"/>
            <a:ext cx="11437495" cy="886424"/>
          </a:xfrm>
        </p:spPr>
        <p:txBody>
          <a:bodyPr/>
          <a:lstStyle/>
          <a:p>
            <a:pPr algn="ctr"/>
            <a:r>
              <a:rPr lang="en-US" dirty="0" smtClean="0">
                <a:solidFill>
                  <a:schemeClr val="accent1">
                    <a:lumMod val="50000"/>
                  </a:schemeClr>
                </a:solidFill>
              </a:rPr>
              <a:t>Disability Categories – Total vs Safety Net</a:t>
            </a:r>
            <a:endParaRPr lang="en-US" dirty="0">
              <a:solidFill>
                <a:schemeClr val="accent1">
                  <a:lumMod val="50000"/>
                </a:schemeClr>
              </a:solidFill>
            </a:endParaRPr>
          </a:p>
        </p:txBody>
      </p:sp>
      <p:graphicFrame>
        <p:nvGraphicFramePr>
          <p:cNvPr id="5" name="Chart 4" descr="Bar chart showing total percent of the disability categories versus the percen of files reviewed through safety net.&#10;&#10;Health Impairment:&#10;Total SWD: 26.4%&#10;Safety Net: 14.7%&#10;&#10;SLD:&#10;Total SWD: 42.1%&#10;Safety Net: 0.8%&#10;&#10;Multiple Disabilities:&#10;Total SWD: 4.5%&#10;Safety Net: 30.3%&#10;&#10;Deah/Hard of Hearing&#10;Total SWD: 0.8%&#10;Safety Net: 4.5%&#10;&#10;Autism&#10;Total SWD: 11.8%&#10;Safety Net: 31.1%"/>
          <p:cNvGraphicFramePr/>
          <p:nvPr>
            <p:extLst>
              <p:ext uri="{D42A27DB-BD31-4B8C-83A1-F6EECF244321}">
                <p14:modId xmlns:p14="http://schemas.microsoft.com/office/powerpoint/2010/main" val="4104561064"/>
              </p:ext>
            </p:extLst>
          </p:nvPr>
        </p:nvGraphicFramePr>
        <p:xfrm>
          <a:off x="389744" y="1246188"/>
          <a:ext cx="11437495" cy="5021566"/>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6542119" y="5898671"/>
            <a:ext cx="5533309" cy="307777"/>
          </a:xfrm>
          <a:prstGeom prst="rect">
            <a:avLst/>
          </a:prstGeom>
          <a:noFill/>
        </p:spPr>
        <p:txBody>
          <a:bodyPr wrap="square" rtlCol="0">
            <a:spAutoFit/>
          </a:bodyPr>
          <a:lstStyle/>
          <a:p>
            <a:r>
              <a:rPr lang="en-US" sz="1400" i="1" dirty="0" smtClean="0"/>
              <a:t>Source: November 2017 Child Count; Spring 2018 Safety Net Submissions</a:t>
            </a:r>
            <a:endParaRPr lang="en-US" sz="1400" i="1" dirty="0"/>
          </a:p>
        </p:txBody>
      </p:sp>
    </p:spTree>
    <p:extLst>
      <p:ext uri="{BB962C8B-B14F-4D97-AF65-F5344CB8AC3E}">
        <p14:creationId xmlns:p14="http://schemas.microsoft.com/office/powerpoint/2010/main" val="25769785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498" y="141315"/>
            <a:ext cx="10515600" cy="1082820"/>
          </a:xfrm>
        </p:spPr>
        <p:txBody>
          <a:bodyPr>
            <a:normAutofit/>
          </a:bodyPr>
          <a:lstStyle/>
          <a:p>
            <a:r>
              <a:rPr lang="en-US" sz="4300" b="1" dirty="0"/>
              <a:t>Purpose for </a:t>
            </a:r>
            <a:r>
              <a:rPr lang="en-US" sz="4300" b="1" dirty="0" smtClean="0"/>
              <a:t>Revising B-13 Data Collection</a:t>
            </a:r>
            <a:endParaRPr lang="en-US" sz="4300" dirty="0"/>
          </a:p>
        </p:txBody>
      </p:sp>
      <p:sp>
        <p:nvSpPr>
          <p:cNvPr id="3" name="Content Placeholder 2"/>
          <p:cNvSpPr>
            <a:spLocks noGrp="1"/>
          </p:cNvSpPr>
          <p:nvPr>
            <p:ph idx="1"/>
          </p:nvPr>
        </p:nvSpPr>
        <p:spPr>
          <a:xfrm>
            <a:off x="473826" y="1238598"/>
            <a:ext cx="10690168" cy="4688032"/>
          </a:xfrm>
        </p:spPr>
        <p:txBody>
          <a:bodyPr>
            <a:normAutofit fontScale="92500" lnSpcReduction="20000"/>
          </a:bodyPr>
          <a:lstStyle/>
          <a:p>
            <a:pPr marL="344488" indent="-344488">
              <a:lnSpc>
                <a:spcPct val="110000"/>
              </a:lnSpc>
              <a:spcBef>
                <a:spcPts val="0"/>
              </a:spcBef>
              <a:spcAft>
                <a:spcPts val="1200"/>
              </a:spcAft>
            </a:pPr>
            <a:r>
              <a:rPr lang="en-US" dirty="0" smtClean="0">
                <a:latin typeface="Segoe UI Light" panose="020B0502040204020203" pitchFamily="34" charset="0"/>
                <a:cs typeface="Segoe UI Light" panose="020B0502040204020203" pitchFamily="34" charset="0"/>
              </a:rPr>
              <a:t>We are collecting data from the same districts year after year.</a:t>
            </a:r>
          </a:p>
          <a:p>
            <a:pPr marL="344488" indent="-344488">
              <a:lnSpc>
                <a:spcPct val="110000"/>
              </a:lnSpc>
              <a:spcBef>
                <a:spcPts val="0"/>
              </a:spcBef>
              <a:spcAft>
                <a:spcPts val="1200"/>
              </a:spcAft>
            </a:pPr>
            <a:r>
              <a:rPr lang="en-US" dirty="0" smtClean="0">
                <a:latin typeface="Segoe UI Light" panose="020B0502040204020203" pitchFamily="34" charset="0"/>
                <a:cs typeface="Segoe UI Light" panose="020B0502040204020203" pitchFamily="34" charset="0"/>
              </a:rPr>
              <a:t>The IEPs reviewed are not representative of SWD in the state.</a:t>
            </a:r>
          </a:p>
          <a:p>
            <a:pPr marL="344488" indent="-344488">
              <a:lnSpc>
                <a:spcPct val="110000"/>
              </a:lnSpc>
              <a:spcBef>
                <a:spcPts val="0"/>
              </a:spcBef>
              <a:spcAft>
                <a:spcPts val="1200"/>
              </a:spcAft>
            </a:pPr>
            <a:r>
              <a:rPr lang="en-US" dirty="0">
                <a:latin typeface="Segoe UI Light" panose="020B0502040204020203" pitchFamily="34" charset="0"/>
                <a:cs typeface="Segoe UI Light" panose="020B0502040204020203" pitchFamily="34" charset="0"/>
              </a:rPr>
              <a:t>Indicator B-13 is a compliance indicator, and the state is required to </a:t>
            </a:r>
            <a:r>
              <a:rPr lang="en-US" dirty="0" smtClean="0">
                <a:latin typeface="Segoe UI Light" panose="020B0502040204020203" pitchFamily="34" charset="0"/>
                <a:cs typeface="Segoe UI Light" panose="020B0502040204020203" pitchFamily="34" charset="0"/>
              </a:rPr>
              <a:t>collect </a:t>
            </a:r>
            <a:r>
              <a:rPr lang="en-US" dirty="0">
                <a:latin typeface="Segoe UI Light" panose="020B0502040204020203" pitchFamily="34" charset="0"/>
                <a:cs typeface="Segoe UI Light" panose="020B0502040204020203" pitchFamily="34" charset="0"/>
              </a:rPr>
              <a:t>data from every district within the state at least once during each State Performance Plan cycle (typically a 6-year cycle</a:t>
            </a:r>
            <a:r>
              <a:rPr lang="en-US" dirty="0" smtClean="0">
                <a:latin typeface="Segoe UI Light" panose="020B0502040204020203" pitchFamily="34" charset="0"/>
                <a:cs typeface="Segoe UI Light" panose="020B0502040204020203" pitchFamily="34" charset="0"/>
              </a:rPr>
              <a:t>).</a:t>
            </a:r>
          </a:p>
          <a:p>
            <a:pPr marL="344488" indent="-344488">
              <a:lnSpc>
                <a:spcPct val="110000"/>
              </a:lnSpc>
              <a:spcBef>
                <a:spcPts val="0"/>
              </a:spcBef>
              <a:spcAft>
                <a:spcPts val="1200"/>
              </a:spcAft>
            </a:pPr>
            <a:r>
              <a:rPr lang="en-US" dirty="0">
                <a:latin typeface="Segoe UI Light" panose="020B0502040204020203" pitchFamily="34" charset="0"/>
                <a:cs typeface="Segoe UI Light" panose="020B0502040204020203" pitchFamily="34" charset="0"/>
              </a:rPr>
              <a:t>Districts </a:t>
            </a:r>
            <a:r>
              <a:rPr lang="en-US" dirty="0" smtClean="0">
                <a:latin typeface="Segoe UI Light" panose="020B0502040204020203" pitchFamily="34" charset="0"/>
                <a:cs typeface="Segoe UI Light" panose="020B0502040204020203" pitchFamily="34" charset="0"/>
              </a:rPr>
              <a:t>that </a:t>
            </a:r>
            <a:r>
              <a:rPr lang="en-US" dirty="0">
                <a:latin typeface="Segoe UI Light" panose="020B0502040204020203" pitchFamily="34" charset="0"/>
                <a:cs typeface="Segoe UI Light" panose="020B0502040204020203" pitchFamily="34" charset="0"/>
              </a:rPr>
              <a:t>do not submit </a:t>
            </a:r>
            <a:r>
              <a:rPr lang="en-US" dirty="0" smtClean="0">
                <a:latin typeface="Segoe UI Light" panose="020B0502040204020203" pitchFamily="34" charset="0"/>
                <a:cs typeface="Segoe UI Light" panose="020B0502040204020203" pitchFamily="34" charset="0"/>
              </a:rPr>
              <a:t>for </a:t>
            </a:r>
            <a:r>
              <a:rPr lang="en-US" dirty="0">
                <a:latin typeface="Segoe UI Light" panose="020B0502040204020203" pitchFamily="34" charset="0"/>
                <a:cs typeface="Segoe UI Light" panose="020B0502040204020203" pitchFamily="34" charset="0"/>
              </a:rPr>
              <a:t>Safety Net and are not part of a monitoring review go years without having their Indicator </a:t>
            </a:r>
            <a:r>
              <a:rPr lang="en-US" dirty="0" smtClean="0">
                <a:latin typeface="Segoe UI Light" panose="020B0502040204020203" pitchFamily="34" charset="0"/>
                <a:cs typeface="Segoe UI Light" panose="020B0502040204020203" pitchFamily="34" charset="0"/>
              </a:rPr>
              <a:t>B-13 </a:t>
            </a:r>
            <a:r>
              <a:rPr lang="en-US" dirty="0">
                <a:latin typeface="Segoe UI Light" panose="020B0502040204020203" pitchFamily="34" charset="0"/>
                <a:cs typeface="Segoe UI Light" panose="020B0502040204020203" pitchFamily="34" charset="0"/>
              </a:rPr>
              <a:t>performance measured</a:t>
            </a:r>
            <a:r>
              <a:rPr lang="en-US" dirty="0" smtClean="0">
                <a:latin typeface="Segoe UI Light" panose="020B0502040204020203" pitchFamily="34" charset="0"/>
                <a:cs typeface="Segoe UI Light" panose="020B0502040204020203" pitchFamily="34" charset="0"/>
              </a:rPr>
              <a:t>.</a:t>
            </a:r>
          </a:p>
          <a:p>
            <a:pPr marL="0" indent="0">
              <a:lnSpc>
                <a:spcPct val="110000"/>
              </a:lnSpc>
              <a:spcBef>
                <a:spcPts val="0"/>
              </a:spcBef>
              <a:spcAft>
                <a:spcPts val="1200"/>
              </a:spcAft>
              <a:buNone/>
            </a:pPr>
            <a:r>
              <a:rPr lang="en-US" b="1" dirty="0" smtClean="0">
                <a:latin typeface="Segoe UI Light" panose="020B0502040204020203" pitchFamily="34" charset="0"/>
                <a:cs typeface="Segoe UI Light" panose="020B0502040204020203" pitchFamily="34" charset="0"/>
              </a:rPr>
              <a:t>Collecting B-13 data that are representative of the state as a whole would allow for additional data analyses, which in turn would enable us to identify areas in which to focus improvement efforts, technical assistance &amp; training.</a:t>
            </a:r>
          </a:p>
        </p:txBody>
      </p:sp>
    </p:spTree>
    <p:extLst>
      <p:ext uri="{BB962C8B-B14F-4D97-AF65-F5344CB8AC3E}">
        <p14:creationId xmlns:p14="http://schemas.microsoft.com/office/powerpoint/2010/main" val="20310702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447" y="272645"/>
            <a:ext cx="10996353" cy="1325563"/>
          </a:xfrm>
        </p:spPr>
        <p:txBody>
          <a:bodyPr>
            <a:normAutofit/>
          </a:bodyPr>
          <a:lstStyle/>
          <a:p>
            <a:r>
              <a:rPr lang="en-US" sz="4300" b="1" dirty="0" smtClean="0"/>
              <a:t>Planned Revisions to the Data Collection Process</a:t>
            </a:r>
            <a:endParaRPr lang="en-US" sz="4300" b="1" dirty="0"/>
          </a:p>
        </p:txBody>
      </p:sp>
      <p:sp>
        <p:nvSpPr>
          <p:cNvPr id="3" name="Content Placeholder 2"/>
          <p:cNvSpPr>
            <a:spLocks noGrp="1"/>
          </p:cNvSpPr>
          <p:nvPr>
            <p:ph idx="1"/>
          </p:nvPr>
        </p:nvSpPr>
        <p:spPr>
          <a:xfrm>
            <a:off x="430877" y="1974217"/>
            <a:ext cx="10515600" cy="3927475"/>
          </a:xfrm>
        </p:spPr>
        <p:txBody>
          <a:bodyPr>
            <a:normAutofit/>
          </a:bodyPr>
          <a:lstStyle/>
          <a:p>
            <a:pPr marL="404813" indent="-404813">
              <a:lnSpc>
                <a:spcPct val="100000"/>
              </a:lnSpc>
              <a:spcBef>
                <a:spcPts val="0"/>
              </a:spcBef>
              <a:spcAft>
                <a:spcPts val="1400"/>
              </a:spcAft>
            </a:pPr>
            <a:r>
              <a:rPr lang="en-US" sz="3300" dirty="0" smtClean="0">
                <a:latin typeface="Segoe UI Light" panose="020B0502040204020203" pitchFamily="34" charset="0"/>
                <a:cs typeface="Segoe UI Light" panose="020B0502040204020203" pitchFamily="34" charset="0"/>
              </a:rPr>
              <a:t>The data collection process will include a district self-assessment completed annually through the CCTS data collection platform.</a:t>
            </a:r>
          </a:p>
          <a:p>
            <a:pPr marL="404813" indent="-404813">
              <a:lnSpc>
                <a:spcPct val="100000"/>
              </a:lnSpc>
              <a:spcBef>
                <a:spcPts val="0"/>
              </a:spcBef>
              <a:spcAft>
                <a:spcPts val="1400"/>
              </a:spcAft>
            </a:pPr>
            <a:r>
              <a:rPr lang="en-US" sz="3300" dirty="0" smtClean="0">
                <a:latin typeface="Segoe UI Light" panose="020B0502040204020203" pitchFamily="34" charset="0"/>
                <a:cs typeface="Segoe UI Light" panose="020B0502040204020203" pitchFamily="34" charset="0"/>
              </a:rPr>
              <a:t>The data collected through this tool will be factored into district determination levels.</a:t>
            </a:r>
          </a:p>
          <a:p>
            <a:pPr marL="404813" indent="-404813">
              <a:lnSpc>
                <a:spcPct val="100000"/>
              </a:lnSpc>
              <a:spcBef>
                <a:spcPts val="0"/>
              </a:spcBef>
              <a:spcAft>
                <a:spcPts val="1400"/>
              </a:spcAft>
            </a:pPr>
            <a:r>
              <a:rPr lang="en-US" sz="3300" dirty="0" smtClean="0">
                <a:latin typeface="Segoe UI Light" panose="020B0502040204020203" pitchFamily="34" charset="0"/>
                <a:cs typeface="Segoe UI Light" panose="020B0502040204020203" pitchFamily="34" charset="0"/>
              </a:rPr>
              <a:t>The revised process will be piloted in 2019-20.</a:t>
            </a:r>
            <a:endParaRPr lang="en-US" sz="3300" dirty="0">
              <a:latin typeface="Segoe UI Light" panose="020B0502040204020203" pitchFamily="34" charset="0"/>
              <a:cs typeface="Segoe UI Light" panose="020B0502040204020203" pitchFamily="34" charset="0"/>
            </a:endParaRPr>
          </a:p>
          <a:p>
            <a:pPr>
              <a:lnSpc>
                <a:spcPct val="100000"/>
              </a:lnSpc>
              <a:spcBef>
                <a:spcPts val="0"/>
              </a:spcBef>
              <a:spcAft>
                <a:spcPts val="1400"/>
              </a:spcAft>
            </a:pPr>
            <a:endParaRPr lang="en-US" sz="3300" dirty="0" smtClean="0">
              <a:latin typeface="Segoe UI Light" panose="020B0502040204020203" pitchFamily="34" charset="0"/>
              <a:cs typeface="Segoe UI Light" panose="020B0502040204020203" pitchFamily="34" charset="0"/>
            </a:endParaRPr>
          </a:p>
          <a:p>
            <a:pPr>
              <a:lnSpc>
                <a:spcPct val="100000"/>
              </a:lnSpc>
              <a:spcBef>
                <a:spcPts val="0"/>
              </a:spcBef>
              <a:spcAft>
                <a:spcPts val="1400"/>
              </a:spcAft>
            </a:pPr>
            <a:endParaRPr lang="en-US" sz="3300" dirty="0" smtClean="0">
              <a:latin typeface="Segoe UI Light" panose="020B0502040204020203" pitchFamily="34" charset="0"/>
              <a:cs typeface="Segoe UI Light" panose="020B0502040204020203" pitchFamily="34" charset="0"/>
            </a:endParaRPr>
          </a:p>
          <a:p>
            <a:pPr>
              <a:lnSpc>
                <a:spcPct val="100000"/>
              </a:lnSpc>
              <a:spcBef>
                <a:spcPts val="0"/>
              </a:spcBef>
              <a:spcAft>
                <a:spcPts val="1400"/>
              </a:spcAft>
            </a:pPr>
            <a:endParaRPr lang="en-US" sz="3300"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4068677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368" y="247708"/>
            <a:ext cx="10784174" cy="1325563"/>
          </a:xfrm>
        </p:spPr>
        <p:txBody>
          <a:bodyPr/>
          <a:lstStyle/>
          <a:p>
            <a:r>
              <a:rPr lang="en-US" b="1" dirty="0" smtClean="0"/>
              <a:t>OSPI is requesting your input on…</a:t>
            </a:r>
            <a:endParaRPr lang="en-US" b="1" dirty="0"/>
          </a:p>
        </p:txBody>
      </p:sp>
      <p:sp>
        <p:nvSpPr>
          <p:cNvPr id="3" name="Content Placeholder 2"/>
          <p:cNvSpPr>
            <a:spLocks noGrp="1"/>
          </p:cNvSpPr>
          <p:nvPr>
            <p:ph idx="1"/>
          </p:nvPr>
        </p:nvSpPr>
        <p:spPr/>
        <p:txBody>
          <a:bodyPr>
            <a:normAutofit/>
          </a:bodyPr>
          <a:lstStyle/>
          <a:p>
            <a:pPr marL="404813" indent="-404813">
              <a:lnSpc>
                <a:spcPct val="100000"/>
              </a:lnSpc>
              <a:spcBef>
                <a:spcPts val="0"/>
              </a:spcBef>
              <a:spcAft>
                <a:spcPts val="1800"/>
              </a:spcAft>
            </a:pPr>
            <a:r>
              <a:rPr lang="en-US" sz="4800" dirty="0" smtClean="0">
                <a:latin typeface="Segoe UI Light" panose="020B0502040204020203" pitchFamily="34" charset="0"/>
                <a:cs typeface="Segoe UI Light" panose="020B0502040204020203" pitchFamily="34" charset="0"/>
              </a:rPr>
              <a:t>Methodologies</a:t>
            </a:r>
          </a:p>
          <a:p>
            <a:pPr marL="404813" indent="-404813">
              <a:lnSpc>
                <a:spcPct val="100000"/>
              </a:lnSpc>
              <a:spcBef>
                <a:spcPts val="0"/>
              </a:spcBef>
              <a:spcAft>
                <a:spcPts val="1800"/>
              </a:spcAft>
            </a:pPr>
            <a:r>
              <a:rPr lang="en-US" sz="4800" dirty="0" smtClean="0">
                <a:latin typeface="Segoe UI Light" panose="020B0502040204020203" pitchFamily="34" charset="0"/>
                <a:cs typeface="Segoe UI Light" panose="020B0502040204020203" pitchFamily="34" charset="0"/>
              </a:rPr>
              <a:t>Report timelines</a:t>
            </a:r>
          </a:p>
          <a:p>
            <a:pPr marL="404813" indent="-404813">
              <a:lnSpc>
                <a:spcPct val="100000"/>
              </a:lnSpc>
              <a:spcBef>
                <a:spcPts val="0"/>
              </a:spcBef>
              <a:spcAft>
                <a:spcPts val="1800"/>
              </a:spcAft>
            </a:pPr>
            <a:r>
              <a:rPr lang="en-US" sz="4800" dirty="0" smtClean="0">
                <a:latin typeface="Segoe UI Light" panose="020B0502040204020203" pitchFamily="34" charset="0"/>
                <a:cs typeface="Segoe UI Light" panose="020B0502040204020203" pitchFamily="34" charset="0"/>
              </a:rPr>
              <a:t>File selection parameters</a:t>
            </a:r>
          </a:p>
          <a:p>
            <a:pPr>
              <a:lnSpc>
                <a:spcPct val="100000"/>
              </a:lnSpc>
              <a:spcBef>
                <a:spcPts val="0"/>
              </a:spcBef>
              <a:spcAft>
                <a:spcPts val="1800"/>
              </a:spcAft>
            </a:pPr>
            <a:endParaRPr lang="en-US" sz="4800" dirty="0" smtClean="0">
              <a:latin typeface="Segoe UI Light" panose="020B0502040204020203" pitchFamily="34" charset="0"/>
              <a:cs typeface="Segoe UI Light" panose="020B0502040204020203" pitchFamily="34" charset="0"/>
            </a:endParaRPr>
          </a:p>
          <a:p>
            <a:pPr>
              <a:lnSpc>
                <a:spcPct val="100000"/>
              </a:lnSpc>
              <a:spcBef>
                <a:spcPts val="0"/>
              </a:spcBef>
              <a:spcAft>
                <a:spcPts val="1800"/>
              </a:spcAft>
            </a:pPr>
            <a:endParaRPr lang="en-US" sz="4800"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10613929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877" y="97422"/>
            <a:ext cx="10515600" cy="1089824"/>
          </a:xfrm>
        </p:spPr>
        <p:txBody>
          <a:bodyPr/>
          <a:lstStyle/>
          <a:p>
            <a:r>
              <a:rPr lang="en-US" b="1" dirty="0"/>
              <a:t>Proposed </a:t>
            </a:r>
            <a:r>
              <a:rPr lang="en-US" b="1" dirty="0" smtClean="0"/>
              <a:t>Methodologies</a:t>
            </a:r>
            <a:endParaRPr lang="en-US" b="1" dirty="0"/>
          </a:p>
        </p:txBody>
      </p:sp>
      <p:graphicFrame>
        <p:nvGraphicFramePr>
          <p:cNvPr id="5" name="Table 4" descr="Table outlines the three proposed methodologies for collecting indicator B-13 data."/>
          <p:cNvGraphicFramePr>
            <a:graphicFrameLocks noGrp="1"/>
          </p:cNvGraphicFramePr>
          <p:nvPr>
            <p:extLst>
              <p:ext uri="{D42A27DB-BD31-4B8C-83A1-F6EECF244321}">
                <p14:modId xmlns:p14="http://schemas.microsoft.com/office/powerpoint/2010/main" val="2509502574"/>
              </p:ext>
            </p:extLst>
          </p:nvPr>
        </p:nvGraphicFramePr>
        <p:xfrm>
          <a:off x="838198" y="1044019"/>
          <a:ext cx="9909750" cy="4937760"/>
        </p:xfrm>
        <a:graphic>
          <a:graphicData uri="http://schemas.openxmlformats.org/drawingml/2006/table">
            <a:tbl>
              <a:tblPr firstRow="1" bandRow="1">
                <a:tableStyleId>{22838BEF-8BB2-4498-84A7-C5851F593DF1}</a:tableStyleId>
              </a:tblPr>
              <a:tblGrid>
                <a:gridCol w="1086855">
                  <a:extLst>
                    <a:ext uri="{9D8B030D-6E8A-4147-A177-3AD203B41FA5}">
                      <a16:colId xmlns:a16="http://schemas.microsoft.com/office/drawing/2014/main" val="851027899"/>
                    </a:ext>
                  </a:extLst>
                </a:gridCol>
                <a:gridCol w="4573183">
                  <a:extLst>
                    <a:ext uri="{9D8B030D-6E8A-4147-A177-3AD203B41FA5}">
                      <a16:colId xmlns:a16="http://schemas.microsoft.com/office/drawing/2014/main" val="2285370357"/>
                    </a:ext>
                  </a:extLst>
                </a:gridCol>
                <a:gridCol w="2375941">
                  <a:extLst>
                    <a:ext uri="{9D8B030D-6E8A-4147-A177-3AD203B41FA5}">
                      <a16:colId xmlns:a16="http://schemas.microsoft.com/office/drawing/2014/main" val="723944893"/>
                    </a:ext>
                  </a:extLst>
                </a:gridCol>
                <a:gridCol w="1873771">
                  <a:extLst>
                    <a:ext uri="{9D8B030D-6E8A-4147-A177-3AD203B41FA5}">
                      <a16:colId xmlns:a16="http://schemas.microsoft.com/office/drawing/2014/main" val="982200156"/>
                    </a:ext>
                  </a:extLst>
                </a:gridCol>
              </a:tblGrid>
              <a:tr h="763309">
                <a:tc>
                  <a:txBody>
                    <a:bodyPr/>
                    <a:lstStyle/>
                    <a:p>
                      <a:pPr algn="ctr" fontAlgn="ctr"/>
                      <a:r>
                        <a:rPr lang="en-US" sz="1800" b="1" i="0" u="none" strike="noStrike" dirty="0">
                          <a:effectLst/>
                          <a:latin typeface="Segoe UI" panose="020B0502040204020203" pitchFamily="34" charset="0"/>
                        </a:rPr>
                        <a:t>Method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sz="1800" b="1" i="0" u="none" strike="noStrike" dirty="0" smtClean="0">
                          <a:effectLst/>
                          <a:latin typeface="Segoe UI" panose="020B0502040204020203" pitchFamily="34" charset="0"/>
                        </a:rPr>
                        <a:t>Number</a:t>
                      </a:r>
                      <a:r>
                        <a:rPr lang="en-US" sz="1800" b="1" i="0" u="none" strike="noStrike" baseline="0" dirty="0" smtClean="0">
                          <a:effectLst/>
                          <a:latin typeface="Segoe UI" panose="020B0502040204020203" pitchFamily="34" charset="0"/>
                        </a:rPr>
                        <a:t> of Transition IEPs </a:t>
                      </a:r>
                    </a:p>
                    <a:p>
                      <a:pPr algn="ctr" fontAlgn="ctr"/>
                      <a:r>
                        <a:rPr lang="en-US" sz="1800" b="1" i="0" u="none" strike="noStrike" baseline="0" dirty="0" smtClean="0">
                          <a:effectLst/>
                          <a:latin typeface="Segoe UI" panose="020B0502040204020203" pitchFamily="34" charset="0"/>
                        </a:rPr>
                        <a:t>to be Reviewed by District</a:t>
                      </a:r>
                      <a:endParaRPr lang="en-US" sz="1800" b="1" i="0" u="none" strike="noStrike" dirty="0">
                        <a:effectLst/>
                        <a:latin typeface="Segoe UI" panose="020B0502040204020203"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sz="1800" b="1" i="0" u="none" strike="noStrike" dirty="0">
                          <a:effectLst/>
                          <a:latin typeface="Segoe UI" panose="020B0502040204020203" pitchFamily="34" charset="0"/>
                        </a:rPr>
                        <a:t>Projected Statewide Total # of files reviewed**                                        </a:t>
                      </a:r>
                      <a:br>
                        <a:rPr lang="en-US" sz="1800" b="1" i="0" u="none" strike="noStrike" dirty="0">
                          <a:effectLst/>
                          <a:latin typeface="Segoe UI" panose="020B0502040204020203" pitchFamily="34" charset="0"/>
                        </a:rPr>
                      </a:br>
                      <a:r>
                        <a:rPr lang="en-US" sz="1400" b="1" i="0" u="none" strike="noStrike" dirty="0">
                          <a:effectLst/>
                          <a:latin typeface="Segoe UI" panose="020B0502040204020203" pitchFamily="34" charset="0"/>
                        </a:rPr>
                        <a:t>(based on 2017-18 data)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sz="1800" b="1" i="0" u="none" strike="noStrike" dirty="0">
                          <a:effectLst/>
                          <a:latin typeface="Segoe UI" panose="020B0502040204020203" pitchFamily="34" charset="0"/>
                        </a:rPr>
                        <a:t>Highest # by any one district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959317970"/>
                  </a:ext>
                </a:extLst>
              </a:tr>
              <a:tr h="652830">
                <a:tc>
                  <a:txBody>
                    <a:bodyPr/>
                    <a:lstStyle/>
                    <a:p>
                      <a:pPr algn="ctr"/>
                      <a:r>
                        <a:rPr lang="en-US" sz="2000" dirty="0">
                          <a:latin typeface="Segoe UI" panose="020B0502040204020203" pitchFamily="34" charset="0"/>
                          <a:cs typeface="Segoe UI" panose="020B0502040204020203" pitchFamily="34"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b="0" i="1" u="none" strike="noStrike" dirty="0" smtClean="0">
                          <a:effectLst/>
                          <a:latin typeface="Segoe UI" panose="020B0502040204020203" pitchFamily="34" charset="0"/>
                        </a:rPr>
                        <a:t>Based on percentage</a:t>
                      </a:r>
                      <a:r>
                        <a:rPr lang="en-US" sz="1600" b="0" i="1" u="none" strike="noStrike" baseline="0" dirty="0" smtClean="0">
                          <a:effectLst/>
                          <a:latin typeface="Segoe UI" panose="020B0502040204020203" pitchFamily="34" charset="0"/>
                        </a:rPr>
                        <a:t> of enrollment, with cap:</a:t>
                      </a:r>
                      <a:endParaRPr lang="en-US" sz="1600" b="0" i="1" u="none" strike="noStrike" dirty="0" smtClean="0">
                        <a:effectLst/>
                        <a:latin typeface="Segoe UI" panose="020B0502040204020203" pitchFamily="34" charset="0"/>
                      </a:endParaRPr>
                    </a:p>
                    <a:p>
                      <a:pPr algn="ctr" fontAlgn="ctr"/>
                      <a:r>
                        <a:rPr lang="en-US" sz="1600" b="0" i="0" u="none" strike="noStrike" dirty="0" smtClean="0">
                          <a:effectLst/>
                          <a:latin typeface="Segoe UI" panose="020B0502040204020203" pitchFamily="34" charset="0"/>
                        </a:rPr>
                        <a:t>&lt;</a:t>
                      </a:r>
                      <a:r>
                        <a:rPr lang="en-US" sz="1600" b="0" i="0" u="none" strike="noStrike" dirty="0">
                          <a:effectLst/>
                          <a:latin typeface="Segoe UI" panose="020B0502040204020203" pitchFamily="34" charset="0"/>
                        </a:rPr>
                        <a:t>10 students 16-21 = review all;                                                                                                                         </a:t>
                      </a:r>
                      <a:br>
                        <a:rPr lang="en-US" sz="1600" b="0" i="0" u="none" strike="noStrike" dirty="0">
                          <a:effectLst/>
                          <a:latin typeface="Segoe UI" panose="020B0502040204020203" pitchFamily="34" charset="0"/>
                        </a:rPr>
                      </a:br>
                      <a:r>
                        <a:rPr lang="en-US" sz="1600" b="0" i="0" u="none" strike="noStrike" dirty="0">
                          <a:effectLst/>
                          <a:latin typeface="Segoe UI" panose="020B0502040204020203" pitchFamily="34" charset="0"/>
                        </a:rPr>
                        <a:t>10-49 = review 10 or 25% (biggest #);                                                     </a:t>
                      </a:r>
                      <a:br>
                        <a:rPr lang="en-US" sz="1600" b="0" i="0" u="none" strike="noStrike" dirty="0">
                          <a:effectLst/>
                          <a:latin typeface="Segoe UI" panose="020B0502040204020203" pitchFamily="34" charset="0"/>
                        </a:rPr>
                      </a:br>
                      <a:r>
                        <a:rPr lang="en-US" sz="1600" b="0" i="0" u="none" strike="noStrike" dirty="0">
                          <a:effectLst/>
                          <a:latin typeface="Segoe UI" panose="020B0502040204020203" pitchFamily="34" charset="0"/>
                        </a:rPr>
                        <a:t>50-99 = review 15 or 25% (biggest #);                                                         </a:t>
                      </a:r>
                      <a:br>
                        <a:rPr lang="en-US" sz="1600" b="0" i="0" u="none" strike="noStrike" dirty="0">
                          <a:effectLst/>
                          <a:latin typeface="Segoe UI" panose="020B0502040204020203" pitchFamily="34" charset="0"/>
                        </a:rPr>
                      </a:br>
                      <a:r>
                        <a:rPr lang="en-US" sz="1600" b="0" i="0" u="none" strike="noStrike" dirty="0">
                          <a:effectLst/>
                          <a:latin typeface="Segoe UI" panose="020B0502040204020203" pitchFamily="34" charset="0"/>
                        </a:rPr>
                        <a:t>100+ = review 25 or 10% (biggest #, max of 50)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b="0" i="0" u="none" strike="noStrike" dirty="0">
                          <a:effectLst/>
                          <a:latin typeface="Segoe UI" panose="020B0502040204020203" pitchFamily="34" charset="0"/>
                        </a:rPr>
                        <a:t>3,919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b="0" i="0" u="none" strike="noStrike" dirty="0">
                          <a:effectLst/>
                          <a:latin typeface="Segoe UI" panose="020B0502040204020203" pitchFamily="34" charset="0"/>
                        </a:rPr>
                        <a:t>50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4349352"/>
                  </a:ext>
                </a:extLst>
              </a:tr>
              <a:tr h="652830">
                <a:tc>
                  <a:txBody>
                    <a:bodyPr/>
                    <a:lstStyle/>
                    <a:p>
                      <a:pPr algn="ctr"/>
                      <a:r>
                        <a:rPr lang="en-US" sz="2000" dirty="0">
                          <a:latin typeface="Segoe UI" panose="020B0502040204020203" pitchFamily="34" charset="0"/>
                          <a:cs typeface="Segoe UI" panose="020B0502040204020203" pitchFamily="34"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b="0" i="1" u="none" strike="noStrike" dirty="0">
                          <a:effectLst/>
                          <a:latin typeface="Segoe UI" panose="020B0502040204020203" pitchFamily="34" charset="0"/>
                        </a:rPr>
                        <a:t>Method </a:t>
                      </a:r>
                      <a:r>
                        <a:rPr lang="en-US" sz="1600" b="0" i="1" u="none" strike="noStrike" dirty="0" smtClean="0">
                          <a:effectLst/>
                          <a:latin typeface="Segoe UI" panose="020B0502040204020203" pitchFamily="34" charset="0"/>
                        </a:rPr>
                        <a:t>1 </a:t>
                      </a:r>
                      <a:r>
                        <a:rPr lang="en-US" sz="1600" b="0" i="1" u="none" strike="noStrike" dirty="0">
                          <a:effectLst/>
                          <a:latin typeface="Segoe UI" panose="020B0502040204020203" pitchFamily="34" charset="0"/>
                        </a:rPr>
                        <a:t>- with no cap:  </a:t>
                      </a:r>
                      <a:r>
                        <a:rPr lang="en-US" sz="1600" b="0" i="0" u="none" strike="noStrike" dirty="0">
                          <a:effectLst/>
                          <a:latin typeface="Segoe UI" panose="020B0502040204020203" pitchFamily="34" charset="0"/>
                        </a:rPr>
                        <a:t/>
                      </a:r>
                      <a:br>
                        <a:rPr lang="en-US" sz="1600" b="0" i="0" u="none" strike="noStrike" dirty="0">
                          <a:effectLst/>
                          <a:latin typeface="Segoe UI" panose="020B0502040204020203" pitchFamily="34" charset="0"/>
                        </a:rPr>
                      </a:br>
                      <a:r>
                        <a:rPr lang="en-US" sz="1600" b="0" i="0" u="none" strike="noStrike" dirty="0">
                          <a:effectLst/>
                          <a:latin typeface="Segoe UI" panose="020B0502040204020203" pitchFamily="34" charset="0"/>
                        </a:rPr>
                        <a:t> &lt;10 students 16-21 = review all;                                                                                                                         </a:t>
                      </a:r>
                      <a:br>
                        <a:rPr lang="en-US" sz="1600" b="0" i="0" u="none" strike="noStrike" dirty="0">
                          <a:effectLst/>
                          <a:latin typeface="Segoe UI" panose="020B0502040204020203" pitchFamily="34" charset="0"/>
                        </a:rPr>
                      </a:br>
                      <a:r>
                        <a:rPr lang="en-US" sz="1600" b="0" i="0" u="none" strike="noStrike" dirty="0">
                          <a:effectLst/>
                          <a:latin typeface="Segoe UI" panose="020B0502040204020203" pitchFamily="34" charset="0"/>
                        </a:rPr>
                        <a:t>10-49 = review 10 or 25% (biggest #);                                                     </a:t>
                      </a:r>
                      <a:br>
                        <a:rPr lang="en-US" sz="1600" b="0" i="0" u="none" strike="noStrike" dirty="0">
                          <a:effectLst/>
                          <a:latin typeface="Segoe UI" panose="020B0502040204020203" pitchFamily="34" charset="0"/>
                        </a:rPr>
                      </a:br>
                      <a:r>
                        <a:rPr lang="en-US" sz="1600" b="0" i="0" u="none" strike="noStrike" dirty="0">
                          <a:effectLst/>
                          <a:latin typeface="Segoe UI" panose="020B0502040204020203" pitchFamily="34" charset="0"/>
                        </a:rPr>
                        <a:t>50-99 = review 15 or 25% (biggest #);                                                         </a:t>
                      </a:r>
                      <a:br>
                        <a:rPr lang="en-US" sz="1600" b="0" i="0" u="none" strike="noStrike" dirty="0">
                          <a:effectLst/>
                          <a:latin typeface="Segoe UI" panose="020B0502040204020203" pitchFamily="34" charset="0"/>
                        </a:rPr>
                      </a:br>
                      <a:r>
                        <a:rPr lang="en-US" sz="1600" b="0" i="0" u="none" strike="noStrike" dirty="0">
                          <a:effectLst/>
                          <a:latin typeface="Segoe UI" panose="020B0502040204020203" pitchFamily="34" charset="0"/>
                        </a:rPr>
                        <a:t>100+ = review 25 or 10% (biggest #)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b="0" i="0" u="none" strike="noStrike" dirty="0">
                          <a:effectLst/>
                          <a:latin typeface="Segoe UI" panose="020B0502040204020203" pitchFamily="34" charset="0"/>
                        </a:rPr>
                        <a:t>4,058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b="0" i="0" u="none" strike="noStrike" dirty="0">
                          <a:effectLst/>
                          <a:latin typeface="Segoe UI" panose="020B0502040204020203" pitchFamily="34" charset="0"/>
                        </a:rPr>
                        <a:t>116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6061039"/>
                  </a:ext>
                </a:extLst>
              </a:tr>
              <a:tr h="652830">
                <a:tc>
                  <a:txBody>
                    <a:bodyPr/>
                    <a:lstStyle/>
                    <a:p>
                      <a:pPr algn="ctr"/>
                      <a:r>
                        <a:rPr lang="en-US" sz="2000" dirty="0">
                          <a:latin typeface="Segoe UI" panose="020B0502040204020203" pitchFamily="34" charset="0"/>
                          <a:cs typeface="Segoe UI" panose="020B0502040204020203" pitchFamily="34"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b="0" i="1" u="none" strike="noStrike" dirty="0" smtClean="0">
                          <a:effectLst/>
                          <a:latin typeface="Segoe UI" panose="020B0502040204020203" pitchFamily="34" charset="0"/>
                        </a:rPr>
                        <a:t>Based on district size grouping:</a:t>
                      </a:r>
                      <a:r>
                        <a:rPr lang="en-US" sz="1600" b="0" i="0" u="none" strike="noStrike" dirty="0">
                          <a:effectLst/>
                          <a:latin typeface="Segoe UI" panose="020B0502040204020203" pitchFamily="34" charset="0"/>
                        </a:rPr>
                        <a:t/>
                      </a:r>
                      <a:br>
                        <a:rPr lang="en-US" sz="1600" b="0" i="0" u="none" strike="noStrike" dirty="0">
                          <a:effectLst/>
                          <a:latin typeface="Segoe UI" panose="020B0502040204020203" pitchFamily="34" charset="0"/>
                        </a:rPr>
                      </a:br>
                      <a:r>
                        <a:rPr lang="en-US" sz="1600" b="0" i="0" u="none" strike="noStrike" dirty="0">
                          <a:effectLst/>
                          <a:latin typeface="Segoe UI" panose="020B0502040204020203" pitchFamily="34" charset="0"/>
                        </a:rPr>
                        <a:t>Small </a:t>
                      </a:r>
                      <a:r>
                        <a:rPr lang="en-US" sz="1600" b="0" i="0" u="none" strike="noStrike" dirty="0" smtClean="0">
                          <a:effectLst/>
                          <a:latin typeface="Segoe UI" panose="020B0502040204020203" pitchFamily="34" charset="0"/>
                        </a:rPr>
                        <a:t>(1-500 BEA) = </a:t>
                      </a:r>
                      <a:r>
                        <a:rPr lang="en-US" sz="1600" b="0" i="0" u="none" strike="noStrike" dirty="0">
                          <a:effectLst/>
                          <a:latin typeface="Segoe UI" panose="020B0502040204020203" pitchFamily="34" charset="0"/>
                        </a:rPr>
                        <a:t>5 students (or all if &lt;5);                                                                </a:t>
                      </a:r>
                      <a:br>
                        <a:rPr lang="en-US" sz="1600" b="0" i="0" u="none" strike="noStrike" dirty="0">
                          <a:effectLst/>
                          <a:latin typeface="Segoe UI" panose="020B0502040204020203" pitchFamily="34" charset="0"/>
                        </a:rPr>
                      </a:br>
                      <a:r>
                        <a:rPr lang="en-US" sz="1600" b="0" i="0" u="none" strike="noStrike" dirty="0">
                          <a:effectLst/>
                          <a:latin typeface="Segoe UI" panose="020B0502040204020203" pitchFamily="34" charset="0"/>
                        </a:rPr>
                        <a:t>Medium </a:t>
                      </a:r>
                      <a:r>
                        <a:rPr lang="en-US" sz="1600" b="0" i="0" u="none" strike="noStrike" dirty="0" smtClean="0">
                          <a:effectLst/>
                          <a:latin typeface="Segoe UI" panose="020B0502040204020203" pitchFamily="34" charset="0"/>
                        </a:rPr>
                        <a:t>(501-2,000 BEA) = </a:t>
                      </a:r>
                      <a:r>
                        <a:rPr lang="en-US" sz="1600" b="0" i="0" u="none" strike="noStrike" dirty="0">
                          <a:effectLst/>
                          <a:latin typeface="Segoe UI" panose="020B0502040204020203" pitchFamily="34" charset="0"/>
                        </a:rPr>
                        <a:t>10;  </a:t>
                      </a:r>
                      <a:endParaRPr lang="en-US" sz="1600" b="0" i="0" u="none" strike="noStrike" dirty="0" smtClean="0">
                        <a:effectLst/>
                        <a:latin typeface="Segoe UI" panose="020B0502040204020203" pitchFamily="34" charset="0"/>
                      </a:endParaRPr>
                    </a:p>
                    <a:p>
                      <a:pPr algn="ctr" fontAlgn="ctr"/>
                      <a:r>
                        <a:rPr lang="en-US" sz="1600" b="0" i="0" u="none" strike="noStrike" dirty="0" smtClean="0">
                          <a:effectLst/>
                          <a:latin typeface="Segoe UI" panose="020B0502040204020203" pitchFamily="34" charset="0"/>
                        </a:rPr>
                        <a:t>Large (2,001-10,000 BEA) = </a:t>
                      </a:r>
                      <a:r>
                        <a:rPr lang="en-US" sz="1600" b="0" i="0" u="none" strike="noStrike" dirty="0">
                          <a:effectLst/>
                          <a:latin typeface="Segoe UI" panose="020B0502040204020203" pitchFamily="34" charset="0"/>
                        </a:rPr>
                        <a:t>15;  </a:t>
                      </a:r>
                      <a:endParaRPr lang="en-US" sz="1600" b="0" i="0" u="none" strike="noStrike" dirty="0" smtClean="0">
                        <a:effectLst/>
                        <a:latin typeface="Segoe UI" panose="020B0502040204020203" pitchFamily="34" charset="0"/>
                      </a:endParaRPr>
                    </a:p>
                    <a:p>
                      <a:pPr algn="ctr" fontAlgn="ctr"/>
                      <a:r>
                        <a:rPr lang="en-US" sz="1600" b="0" i="0" u="none" strike="noStrike" dirty="0" smtClean="0">
                          <a:effectLst/>
                          <a:latin typeface="Segoe UI" panose="020B0502040204020203" pitchFamily="34" charset="0"/>
                        </a:rPr>
                        <a:t>Extra-large (&gt;10,000 BEA) </a:t>
                      </a:r>
                      <a:r>
                        <a:rPr lang="en-US" sz="1600" b="0" i="0" u="none" strike="noStrike" dirty="0">
                          <a:effectLst/>
                          <a:latin typeface="Segoe UI" panose="020B0502040204020203" pitchFamily="34" charset="0"/>
                        </a:rPr>
                        <a:t>= </a:t>
                      </a:r>
                      <a:r>
                        <a:rPr lang="en-US" sz="1600" b="0" i="0" u="none" strike="noStrike" dirty="0" smtClean="0">
                          <a:effectLst/>
                          <a:latin typeface="Segoe UI" panose="020B0502040204020203" pitchFamily="34" charset="0"/>
                        </a:rPr>
                        <a:t>20;                                                               </a:t>
                      </a:r>
                      <a:r>
                        <a:rPr lang="en-US" sz="1600" b="0" i="0" u="none" strike="noStrike" dirty="0">
                          <a:effectLst/>
                          <a:latin typeface="Segoe UI" panose="020B0502040204020203" pitchFamily="34" charset="0"/>
                        </a:rPr>
                        <a:t/>
                      </a:r>
                      <a:br>
                        <a:rPr lang="en-US" sz="1600" b="0" i="0" u="none" strike="noStrike" dirty="0">
                          <a:effectLst/>
                          <a:latin typeface="Segoe UI" panose="020B0502040204020203" pitchFamily="34" charset="0"/>
                        </a:rPr>
                      </a:br>
                      <a:r>
                        <a:rPr lang="en-US" sz="1600" b="0" i="0" u="none" strike="noStrike" dirty="0">
                          <a:effectLst/>
                          <a:latin typeface="Segoe UI" panose="020B0502040204020203" pitchFamily="34" charset="0"/>
                        </a:rPr>
                        <a:t>Largest 6 districts = </a:t>
                      </a:r>
                      <a:r>
                        <a:rPr lang="en-US" sz="1600" b="0" i="0" u="none" strike="noStrike" dirty="0" smtClean="0">
                          <a:effectLst/>
                          <a:latin typeface="Segoe UI" panose="020B0502040204020203" pitchFamily="34" charset="0"/>
                        </a:rPr>
                        <a:t>30</a:t>
                      </a:r>
                      <a:endParaRPr lang="en-US" sz="1600" b="0" i="0" u="none" strike="noStrike" dirty="0">
                        <a:effectLst/>
                        <a:latin typeface="Segoe UI" panose="020B0502040204020203"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b="0" i="0" u="none" strike="noStrike" dirty="0">
                          <a:effectLst/>
                          <a:latin typeface="Segoe UI" panose="020B0502040204020203" pitchFamily="34" charset="0"/>
                        </a:rPr>
                        <a:t>2,791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b="0" i="0" u="none" strike="noStrike" dirty="0">
                          <a:effectLst/>
                          <a:latin typeface="Segoe UI" panose="020B0502040204020203" pitchFamily="34" charset="0"/>
                        </a:rPr>
                        <a:t>30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4925611"/>
                  </a:ext>
                </a:extLst>
              </a:tr>
            </a:tbl>
          </a:graphicData>
        </a:graphic>
      </p:graphicFrame>
    </p:spTree>
    <p:extLst>
      <p:ext uri="{BB962C8B-B14F-4D97-AF65-F5344CB8AC3E}">
        <p14:creationId xmlns:p14="http://schemas.microsoft.com/office/powerpoint/2010/main" val="939188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746" y="61321"/>
            <a:ext cx="10515600" cy="1325563"/>
          </a:xfrm>
        </p:spPr>
        <p:txBody>
          <a:bodyPr/>
          <a:lstStyle/>
          <a:p>
            <a:r>
              <a:rPr lang="en-US" b="1" dirty="0" smtClean="0"/>
              <a:t>Timelines</a:t>
            </a:r>
            <a:r>
              <a:rPr lang="en-US" dirty="0"/>
              <a:t>	</a:t>
            </a:r>
          </a:p>
        </p:txBody>
      </p:sp>
      <p:sp>
        <p:nvSpPr>
          <p:cNvPr id="3" name="Content Placeholder 2"/>
          <p:cNvSpPr>
            <a:spLocks noGrp="1"/>
          </p:cNvSpPr>
          <p:nvPr>
            <p:ph idx="1"/>
          </p:nvPr>
        </p:nvSpPr>
        <p:spPr>
          <a:xfrm>
            <a:off x="621634" y="1455826"/>
            <a:ext cx="10515600" cy="4896852"/>
          </a:xfrm>
        </p:spPr>
        <p:txBody>
          <a:bodyPr>
            <a:normAutofit/>
          </a:bodyPr>
          <a:lstStyle/>
          <a:p>
            <a:r>
              <a:rPr lang="en-US" sz="3600" dirty="0" smtClean="0">
                <a:latin typeface="Segoe UI Light" panose="020B0502040204020203" pitchFamily="34" charset="0"/>
                <a:cs typeface="Segoe UI Light" panose="020B0502040204020203" pitchFamily="34" charset="0"/>
              </a:rPr>
              <a:t>What time of year should the report be due? </a:t>
            </a:r>
          </a:p>
          <a:p>
            <a:pPr marL="0" indent="0">
              <a:buNone/>
            </a:pPr>
            <a:r>
              <a:rPr lang="en-US" sz="3600" dirty="0" smtClean="0">
                <a:latin typeface="Segoe UI Light" panose="020B0502040204020203" pitchFamily="34" charset="0"/>
                <a:cs typeface="Segoe UI Light" panose="020B0502040204020203" pitchFamily="34" charset="0"/>
              </a:rPr>
              <a:t> </a:t>
            </a:r>
          </a:p>
          <a:p>
            <a:r>
              <a:rPr lang="en-US" sz="3600" dirty="0" smtClean="0">
                <a:latin typeface="Segoe UI Light" panose="020B0502040204020203" pitchFamily="34" charset="0"/>
                <a:cs typeface="Segoe UI Light" panose="020B0502040204020203" pitchFamily="34" charset="0"/>
              </a:rPr>
              <a:t>How long should the data collection window be open?</a:t>
            </a:r>
            <a:endParaRPr lang="en-US" sz="3600" dirty="0">
              <a:latin typeface="Segoe UI Light" panose="020B0502040204020203" pitchFamily="34" charset="0"/>
              <a:cs typeface="Segoe UI Light" panose="020B0502040204020203" pitchFamily="34" charset="0"/>
            </a:endParaRPr>
          </a:p>
          <a:p>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8785737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746" y="61321"/>
            <a:ext cx="10515600" cy="1325563"/>
          </a:xfrm>
        </p:spPr>
        <p:txBody>
          <a:bodyPr/>
          <a:lstStyle/>
          <a:p>
            <a:r>
              <a:rPr lang="en-US" b="1" dirty="0" smtClean="0"/>
              <a:t>File Selection</a:t>
            </a:r>
            <a:r>
              <a:rPr lang="en-US" dirty="0"/>
              <a:t>	</a:t>
            </a:r>
          </a:p>
        </p:txBody>
      </p:sp>
      <p:sp>
        <p:nvSpPr>
          <p:cNvPr id="3" name="Content Placeholder 2"/>
          <p:cNvSpPr>
            <a:spLocks noGrp="1"/>
          </p:cNvSpPr>
          <p:nvPr>
            <p:ph idx="1"/>
          </p:nvPr>
        </p:nvSpPr>
        <p:spPr>
          <a:xfrm>
            <a:off x="621634" y="1456410"/>
            <a:ext cx="10515600" cy="3287974"/>
          </a:xfrm>
        </p:spPr>
        <p:txBody>
          <a:bodyPr>
            <a:normAutofit/>
          </a:bodyPr>
          <a:lstStyle/>
          <a:p>
            <a:r>
              <a:rPr lang="en-US" sz="3600" dirty="0">
                <a:latin typeface="Segoe UI Light" panose="020B0502040204020203" pitchFamily="34" charset="0"/>
                <a:cs typeface="Segoe UI Light" panose="020B0502040204020203" pitchFamily="34" charset="0"/>
              </a:rPr>
              <a:t>Who selects the students </a:t>
            </a:r>
            <a:r>
              <a:rPr lang="en-US" sz="3600" dirty="0" smtClean="0">
                <a:latin typeface="Segoe UI Light" panose="020B0502040204020203" pitchFamily="34" charset="0"/>
                <a:cs typeface="Segoe UI Light" panose="020B0502040204020203" pitchFamily="34" charset="0"/>
              </a:rPr>
              <a:t>to be reviewed? </a:t>
            </a:r>
          </a:p>
          <a:p>
            <a:endParaRPr lang="en-US" sz="3600" dirty="0" smtClean="0">
              <a:latin typeface="Segoe UI Light" panose="020B0502040204020203" pitchFamily="34" charset="0"/>
              <a:cs typeface="Segoe UI Light" panose="020B0502040204020203" pitchFamily="34" charset="0"/>
            </a:endParaRPr>
          </a:p>
          <a:p>
            <a:r>
              <a:rPr lang="en-US" sz="3600" dirty="0" smtClean="0">
                <a:latin typeface="Segoe UI Light" panose="020B0502040204020203" pitchFamily="34" charset="0"/>
                <a:cs typeface="Segoe UI Light" panose="020B0502040204020203" pitchFamily="34" charset="0"/>
              </a:rPr>
              <a:t>How should the files be selected?  </a:t>
            </a:r>
            <a:endParaRPr lang="en-US" sz="3600" dirty="0">
              <a:latin typeface="Segoe UI Light" panose="020B0502040204020203" pitchFamily="34" charset="0"/>
              <a:cs typeface="Segoe UI Light" panose="020B0502040204020203" pitchFamily="34" charset="0"/>
            </a:endParaRPr>
          </a:p>
          <a:p>
            <a:endParaRPr lang="en-US" sz="3600"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5016108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Give us your feedback…</a:t>
            </a:r>
            <a:endParaRPr lang="en-US" dirty="0"/>
          </a:p>
        </p:txBody>
      </p:sp>
      <p:sp>
        <p:nvSpPr>
          <p:cNvPr id="3" name="Content Placeholder 2"/>
          <p:cNvSpPr>
            <a:spLocks noGrp="1"/>
          </p:cNvSpPr>
          <p:nvPr>
            <p:ph idx="1"/>
          </p:nvPr>
        </p:nvSpPr>
        <p:spPr/>
        <p:txBody>
          <a:bodyPr/>
          <a:lstStyle/>
          <a:p>
            <a:endParaRPr lang="en-US" u="sng" dirty="0" smtClean="0">
              <a:hlinkClick r:id="rId3"/>
            </a:endParaRPr>
          </a:p>
          <a:p>
            <a:r>
              <a:rPr lang="en-US" sz="3200" b="1" dirty="0" smtClean="0">
                <a:latin typeface="Segoe UI Light" panose="020B0502040204020203" pitchFamily="34" charset="0"/>
                <a:cs typeface="Segoe UI Light" panose="020B0502040204020203" pitchFamily="34" charset="0"/>
                <a:hlinkClick r:id="rId3"/>
              </a:rPr>
              <a:t>Take the survey</a:t>
            </a:r>
            <a:endParaRPr lang="en-US" sz="3200" b="1" dirty="0">
              <a:latin typeface="Segoe UI Light" panose="020B0502040204020203" pitchFamily="34" charset="0"/>
              <a:cs typeface="Segoe UI Light" panose="020B0502040204020203" pitchFamily="34" charset="0"/>
              <a:hlinkClick r:id="rId3"/>
            </a:endParaRPr>
          </a:p>
          <a:p>
            <a:endParaRPr lang="en-US" sz="3000" b="1" u="sng" dirty="0" smtClean="0">
              <a:latin typeface="Segoe UI Light" panose="020B0502040204020203" pitchFamily="34" charset="0"/>
              <a:cs typeface="Segoe UI Light" panose="020B0502040204020203" pitchFamily="34" charset="0"/>
              <a:hlinkClick r:id="rId3"/>
            </a:endParaRPr>
          </a:p>
          <a:p>
            <a:endParaRPr lang="en-US" dirty="0" smtClean="0"/>
          </a:p>
          <a:p>
            <a:r>
              <a:rPr lang="en-US" b="1" dirty="0" smtClean="0">
                <a:latin typeface="Segoe UI Light" panose="020B0502040204020203" pitchFamily="34" charset="0"/>
                <a:cs typeface="Segoe UI Light" panose="020B0502040204020203" pitchFamily="34" charset="0"/>
              </a:rPr>
              <a:t>The survey will be open through March 31, 2019</a:t>
            </a:r>
            <a:endParaRPr lang="en-US" dirty="0"/>
          </a:p>
        </p:txBody>
      </p:sp>
    </p:spTree>
    <p:extLst>
      <p:ext uri="{BB962C8B-B14F-4D97-AF65-F5344CB8AC3E}">
        <p14:creationId xmlns:p14="http://schemas.microsoft.com/office/powerpoint/2010/main" val="22833577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How the revisions may affect districts…</a:t>
            </a:r>
            <a:endParaRPr lang="en-US" dirty="0"/>
          </a:p>
        </p:txBody>
      </p:sp>
      <p:sp>
        <p:nvSpPr>
          <p:cNvPr id="6" name="Content Placeholder 2"/>
          <p:cNvSpPr txBox="1">
            <a:spLocks/>
          </p:cNvSpPr>
          <p:nvPr/>
        </p:nvSpPr>
        <p:spPr>
          <a:xfrm>
            <a:off x="598516" y="1512918"/>
            <a:ext cx="10432470" cy="438911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4488" indent="-344488">
              <a:lnSpc>
                <a:spcPct val="100000"/>
              </a:lnSpc>
              <a:spcBef>
                <a:spcPts val="0"/>
              </a:spcBef>
              <a:spcAft>
                <a:spcPts val="1200"/>
              </a:spcAft>
            </a:pPr>
            <a:r>
              <a:rPr lang="en-US" sz="3600" dirty="0" smtClean="0">
                <a:latin typeface="Segoe UI Light" panose="020B0502040204020203" pitchFamily="34" charset="0"/>
                <a:cs typeface="Segoe UI Light" panose="020B0502040204020203" pitchFamily="34" charset="0"/>
              </a:rPr>
              <a:t>Staff time for reviewing, collecting &amp; entering the data.</a:t>
            </a:r>
          </a:p>
          <a:p>
            <a:pPr marL="344488" indent="-344488">
              <a:lnSpc>
                <a:spcPct val="100000"/>
              </a:lnSpc>
              <a:spcBef>
                <a:spcPts val="0"/>
              </a:spcBef>
              <a:spcAft>
                <a:spcPts val="1200"/>
              </a:spcAft>
            </a:pPr>
            <a:r>
              <a:rPr lang="en-US" sz="3600" dirty="0" smtClean="0">
                <a:latin typeface="Segoe UI Light" panose="020B0502040204020203" pitchFamily="34" charset="0"/>
                <a:cs typeface="Segoe UI Light" panose="020B0502040204020203" pitchFamily="34" charset="0"/>
              </a:rPr>
              <a:t>Training and guidance for data-entry personnel.</a:t>
            </a:r>
          </a:p>
          <a:p>
            <a:pPr marL="344488" indent="-344488">
              <a:lnSpc>
                <a:spcPct val="100000"/>
              </a:lnSpc>
              <a:spcBef>
                <a:spcPts val="0"/>
              </a:spcBef>
              <a:spcAft>
                <a:spcPts val="1200"/>
              </a:spcAft>
            </a:pPr>
            <a:r>
              <a:rPr lang="en-US" sz="3600" dirty="0" smtClean="0">
                <a:latin typeface="Segoe UI Light" panose="020B0502040204020203" pitchFamily="34" charset="0"/>
                <a:cs typeface="Segoe UI Light" panose="020B0502040204020203" pitchFamily="34" charset="0"/>
              </a:rPr>
              <a:t>Similar to other compliance indicators, non-compliance identified through the B-13 data collection will be subject to correction through the IDEA Compliance Package (iGrants Form Package 442).</a:t>
            </a:r>
            <a:endParaRPr lang="en-US" sz="3600"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40844525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OSPI Priorities</a:t>
            </a:r>
            <a:endParaRPr lang="en-US" dirty="0">
              <a:solidFill>
                <a:schemeClr val="accent6"/>
              </a:solidFill>
            </a:endParaRPr>
          </a:p>
        </p:txBody>
      </p:sp>
      <p:grpSp>
        <p:nvGrpSpPr>
          <p:cNvPr id="4" name="Group 3" descr="OSPI Priorities for Improving Outcomes for Students with Disabilities. 6 areas are: Leadership, Growth Mindset, Evidence-Based Practices, Professional Development, Resource ALlocation, Recruitment &amp; Retention."/>
          <p:cNvGrpSpPr/>
          <p:nvPr/>
        </p:nvGrpSpPr>
        <p:grpSpPr>
          <a:xfrm>
            <a:off x="890885" y="209862"/>
            <a:ext cx="10561599" cy="6603167"/>
            <a:chOff x="1587260" y="155274"/>
            <a:chExt cx="8876582" cy="5657964"/>
          </a:xfrm>
        </p:grpSpPr>
        <p:pic>
          <p:nvPicPr>
            <p:cNvPr id="5" name="Picture 4" descr="&quot;&quot;"/>
            <p:cNvPicPr>
              <a:picLocks noChangeAspect="1"/>
            </p:cNvPicPr>
            <p:nvPr/>
          </p:nvPicPr>
          <p:blipFill rotWithShape="1">
            <a:blip r:embed="rId3">
              <a:extLst>
                <a:ext uri="{28A0092B-C50C-407E-A947-70E740481C1C}">
                  <a14:useLocalDpi xmlns:a14="http://schemas.microsoft.com/office/drawing/2010/main" val="0"/>
                </a:ext>
              </a:extLst>
            </a:blip>
            <a:srcRect l="13034" t="6541" r="11143" b="32327"/>
            <a:stretch/>
          </p:blipFill>
          <p:spPr>
            <a:xfrm>
              <a:off x="1587260" y="155274"/>
              <a:ext cx="8876582" cy="4192439"/>
            </a:xfrm>
            <a:prstGeom prst="rect">
              <a:avLst/>
            </a:prstGeom>
          </p:spPr>
        </p:pic>
        <p:sp>
          <p:nvSpPr>
            <p:cNvPr id="6" name="TextBox 5"/>
            <p:cNvSpPr txBox="1"/>
            <p:nvPr/>
          </p:nvSpPr>
          <p:spPr>
            <a:xfrm>
              <a:off x="3485072" y="392708"/>
              <a:ext cx="5236234" cy="804596"/>
            </a:xfrm>
            <a:prstGeom prst="rect">
              <a:avLst/>
            </a:prstGeom>
            <a:noFill/>
          </p:spPr>
          <p:txBody>
            <a:bodyPr wrap="square" rtlCol="0">
              <a:spAutoFit/>
            </a:bodyPr>
            <a:lstStyle/>
            <a:p>
              <a:pPr algn="ctr">
                <a:lnSpc>
                  <a:spcPts val="1800"/>
                </a:lnSpc>
                <a:spcAft>
                  <a:spcPts val="600"/>
                </a:spcAft>
              </a:pPr>
              <a:r>
                <a:rPr lang="en-US" sz="3200" b="1" dirty="0">
                  <a:solidFill>
                    <a:schemeClr val="bg2"/>
                  </a:solidFill>
                  <a:latin typeface="Segoe UI" panose="020B0502040204020203" pitchFamily="34" charset="0"/>
                  <a:cs typeface="Segoe UI" panose="020B0502040204020203" pitchFamily="34" charset="0"/>
                </a:rPr>
                <a:t>OSPI Priorities:</a:t>
              </a:r>
            </a:p>
            <a:p>
              <a:pPr algn="ctr">
                <a:lnSpc>
                  <a:spcPts val="1800"/>
                </a:lnSpc>
                <a:spcAft>
                  <a:spcPts val="600"/>
                </a:spcAft>
              </a:pPr>
              <a:r>
                <a:rPr lang="en-US" sz="2400" dirty="0">
                  <a:solidFill>
                    <a:schemeClr val="bg2"/>
                  </a:solidFill>
                  <a:latin typeface="Segoe UI" panose="020B0502040204020203" pitchFamily="34" charset="0"/>
                  <a:cs typeface="Segoe UI" panose="020B0502040204020203" pitchFamily="34" charset="0"/>
                </a:rPr>
                <a:t>Improving Outcomes for Students </a:t>
              </a:r>
            </a:p>
            <a:p>
              <a:pPr algn="ctr">
                <a:lnSpc>
                  <a:spcPts val="1800"/>
                </a:lnSpc>
              </a:pPr>
              <a:r>
                <a:rPr lang="en-US" sz="2400" dirty="0">
                  <a:solidFill>
                    <a:schemeClr val="bg2"/>
                  </a:solidFill>
                  <a:latin typeface="Segoe UI" panose="020B0502040204020203" pitchFamily="34" charset="0"/>
                  <a:cs typeface="Segoe UI" panose="020B0502040204020203" pitchFamily="34" charset="0"/>
                </a:rPr>
                <a:t>with Disabilities</a:t>
              </a:r>
            </a:p>
          </p:txBody>
        </p:sp>
        <p:sp>
          <p:nvSpPr>
            <p:cNvPr id="7" name="TextBox 6"/>
            <p:cNvSpPr txBox="1"/>
            <p:nvPr/>
          </p:nvSpPr>
          <p:spPr>
            <a:xfrm>
              <a:off x="1656270" y="4146345"/>
              <a:ext cx="1561381" cy="1446550"/>
            </a:xfrm>
            <a:prstGeom prst="rect">
              <a:avLst/>
            </a:prstGeom>
            <a:noFill/>
          </p:spPr>
          <p:txBody>
            <a:bodyPr wrap="square" rtlCol="0">
              <a:spAutoFit/>
            </a:bodyPr>
            <a:lstStyle/>
            <a:p>
              <a:pPr algn="ctr"/>
              <a:r>
                <a:rPr lang="en-US" sz="1600" b="1" dirty="0">
                  <a:latin typeface="Segoe UI" panose="020B0502040204020203" pitchFamily="34" charset="0"/>
                  <a:cs typeface="Segoe UI" panose="020B0502040204020203" pitchFamily="34" charset="0"/>
                </a:rPr>
                <a:t>Leadership</a:t>
              </a:r>
              <a:endParaRPr lang="en-US" b="1" dirty="0">
                <a:latin typeface="Segoe UI" panose="020B0502040204020203" pitchFamily="34" charset="0"/>
                <a:cs typeface="Segoe UI" panose="020B0502040204020203" pitchFamily="34" charset="0"/>
              </a:endParaRPr>
            </a:p>
            <a:p>
              <a:pPr algn="ctr"/>
              <a:r>
                <a:rPr lang="en-US" sz="800" dirty="0">
                  <a:latin typeface="Segoe UI" panose="020B0502040204020203" pitchFamily="34" charset="0"/>
                  <a:cs typeface="Segoe UI" panose="020B0502040204020203" pitchFamily="34" charset="0"/>
                </a:rPr>
                <a:t>Support students with disabilities (including increased collaboration and ownership of school administrators and staff) and coordinated efforts with community organizations to improve results and reduce disproportionality.</a:t>
              </a:r>
            </a:p>
          </p:txBody>
        </p:sp>
        <p:sp>
          <p:nvSpPr>
            <p:cNvPr id="8" name="TextBox 7"/>
            <p:cNvSpPr txBox="1"/>
            <p:nvPr/>
          </p:nvSpPr>
          <p:spPr>
            <a:xfrm>
              <a:off x="3111258" y="3436106"/>
              <a:ext cx="1561381" cy="1446550"/>
            </a:xfrm>
            <a:prstGeom prst="rect">
              <a:avLst/>
            </a:prstGeom>
            <a:noFill/>
          </p:spPr>
          <p:txBody>
            <a:bodyPr wrap="square" rtlCol="0">
              <a:spAutoFit/>
            </a:bodyPr>
            <a:lstStyle/>
            <a:p>
              <a:pPr algn="ctr"/>
              <a:r>
                <a:rPr lang="en-US" sz="1600" b="1" dirty="0">
                  <a:latin typeface="Segoe UI" panose="020B0502040204020203" pitchFamily="34" charset="0"/>
                  <a:cs typeface="Segoe UI" panose="020B0502040204020203" pitchFamily="34" charset="0"/>
                </a:rPr>
                <a:t>Growth Mindset</a:t>
              </a:r>
            </a:p>
            <a:p>
              <a:pPr algn="ctr"/>
              <a:r>
                <a:rPr lang="en-US" sz="800" dirty="0">
                  <a:latin typeface="Segoe UI" panose="020B0502040204020203" pitchFamily="34" charset="0"/>
                  <a:cs typeface="Segoe UI" panose="020B0502040204020203" pitchFamily="34" charset="0"/>
                </a:rPr>
                <a:t>Increased expectations of</a:t>
              </a:r>
            </a:p>
            <a:p>
              <a:pPr algn="ctr"/>
              <a:r>
                <a:rPr lang="en-US" sz="800" dirty="0">
                  <a:latin typeface="Segoe UI" panose="020B0502040204020203" pitchFamily="34" charset="0"/>
                  <a:cs typeface="Segoe UI" panose="020B0502040204020203" pitchFamily="34" charset="0"/>
                </a:rPr>
                <a:t>students with disabilities</a:t>
              </a:r>
            </a:p>
            <a:p>
              <a:pPr algn="ctr"/>
              <a:r>
                <a:rPr lang="en-US" sz="800" dirty="0">
                  <a:latin typeface="Segoe UI" panose="020B0502040204020203" pitchFamily="34" charset="0"/>
                  <a:cs typeface="Segoe UI" panose="020B0502040204020203" pitchFamily="34" charset="0"/>
                </a:rPr>
                <a:t>(e.g., standards, instruction,</a:t>
              </a:r>
            </a:p>
            <a:p>
              <a:pPr algn="ctr"/>
              <a:r>
                <a:rPr lang="en-US" sz="800" dirty="0">
                  <a:latin typeface="Segoe UI" panose="020B0502040204020203" pitchFamily="34" charset="0"/>
                  <a:cs typeface="Segoe UI" panose="020B0502040204020203" pitchFamily="34" charset="0"/>
                </a:rPr>
                <a:t>graduation, assessments,</a:t>
              </a:r>
            </a:p>
            <a:p>
              <a:pPr algn="ctr"/>
              <a:r>
                <a:rPr lang="en-US" sz="800" dirty="0">
                  <a:latin typeface="Segoe UI" panose="020B0502040204020203" pitchFamily="34" charset="0"/>
                  <a:cs typeface="Segoe UI" panose="020B0502040204020203" pitchFamily="34" charset="0"/>
                </a:rPr>
                <a:t>attendance, IEP-related</a:t>
              </a:r>
            </a:p>
            <a:p>
              <a:pPr algn="ctr"/>
              <a:r>
                <a:rPr lang="en-US" sz="800" dirty="0">
                  <a:latin typeface="Segoe UI" panose="020B0502040204020203" pitchFamily="34" charset="0"/>
                  <a:cs typeface="Segoe UI" panose="020B0502040204020203" pitchFamily="34" charset="0"/>
                </a:rPr>
                <a:t>Decisions, and post-school outcomes).</a:t>
              </a:r>
            </a:p>
          </p:txBody>
        </p:sp>
        <p:sp>
          <p:nvSpPr>
            <p:cNvPr id="9" name="TextBox 8"/>
            <p:cNvSpPr txBox="1"/>
            <p:nvPr/>
          </p:nvSpPr>
          <p:spPr>
            <a:xfrm>
              <a:off x="4566246" y="4120467"/>
              <a:ext cx="1561381" cy="1692771"/>
            </a:xfrm>
            <a:prstGeom prst="rect">
              <a:avLst/>
            </a:prstGeom>
            <a:noFill/>
          </p:spPr>
          <p:txBody>
            <a:bodyPr wrap="square" rtlCol="0">
              <a:spAutoFit/>
            </a:bodyPr>
            <a:lstStyle/>
            <a:p>
              <a:pPr algn="ctr"/>
              <a:r>
                <a:rPr lang="en-US" sz="1600" b="1" dirty="0">
                  <a:latin typeface="Segoe UI" panose="020B0502040204020203" pitchFamily="34" charset="0"/>
                  <a:cs typeface="Segoe UI" panose="020B0502040204020203" pitchFamily="34" charset="0"/>
                </a:rPr>
                <a:t>Evidence-Based Practices</a:t>
              </a:r>
            </a:p>
            <a:p>
              <a:pPr algn="ctr"/>
              <a:r>
                <a:rPr lang="en-US" sz="800" dirty="0">
                  <a:latin typeface="Segoe UI" panose="020B0502040204020203" pitchFamily="34" charset="0"/>
                  <a:cs typeface="Segoe UI" panose="020B0502040204020203" pitchFamily="34" charset="0"/>
                </a:rPr>
                <a:t>Instruction and interventions</a:t>
              </a:r>
            </a:p>
            <a:p>
              <a:pPr algn="ctr"/>
              <a:r>
                <a:rPr lang="en-US" sz="800" dirty="0">
                  <a:latin typeface="Segoe UI" panose="020B0502040204020203" pitchFamily="34" charset="0"/>
                  <a:cs typeface="Segoe UI" panose="020B0502040204020203" pitchFamily="34" charset="0"/>
                </a:rPr>
                <a:t>within an MTSS framework and inclusionary practices</a:t>
              </a:r>
            </a:p>
            <a:p>
              <a:pPr algn="ctr"/>
              <a:r>
                <a:rPr lang="en-US" sz="800" dirty="0">
                  <a:latin typeface="Segoe UI" panose="020B0502040204020203" pitchFamily="34" charset="0"/>
                  <a:cs typeface="Segoe UI" panose="020B0502040204020203" pitchFamily="34" charset="0"/>
                </a:rPr>
                <a:t>leading to increased access</a:t>
              </a:r>
            </a:p>
            <a:p>
              <a:pPr algn="ctr"/>
              <a:r>
                <a:rPr lang="en-US" sz="800" dirty="0">
                  <a:latin typeface="Segoe UI" panose="020B0502040204020203" pitchFamily="34" charset="0"/>
                  <a:cs typeface="Segoe UI" panose="020B0502040204020203" pitchFamily="34" charset="0"/>
                </a:rPr>
                <a:t>and progress in Washington</a:t>
              </a:r>
            </a:p>
            <a:p>
              <a:pPr algn="ctr"/>
              <a:r>
                <a:rPr lang="en-US" sz="800" dirty="0">
                  <a:latin typeface="Segoe UI" panose="020B0502040204020203" pitchFamily="34" charset="0"/>
                  <a:cs typeface="Segoe UI" panose="020B0502040204020203" pitchFamily="34" charset="0"/>
                </a:rPr>
                <a:t>grade-level learning standards.</a:t>
              </a:r>
            </a:p>
          </p:txBody>
        </p:sp>
        <p:sp>
          <p:nvSpPr>
            <p:cNvPr id="10" name="TextBox 9"/>
            <p:cNvSpPr txBox="1"/>
            <p:nvPr/>
          </p:nvSpPr>
          <p:spPr>
            <a:xfrm>
              <a:off x="6012608" y="3453358"/>
              <a:ext cx="1561381" cy="1028827"/>
            </a:xfrm>
            <a:prstGeom prst="rect">
              <a:avLst/>
            </a:prstGeom>
            <a:noFill/>
          </p:spPr>
          <p:txBody>
            <a:bodyPr wrap="square" rtlCol="0">
              <a:spAutoFit/>
            </a:bodyPr>
            <a:lstStyle/>
            <a:p>
              <a:pPr algn="ctr"/>
              <a:r>
                <a:rPr lang="en-US" sz="1600" b="1" dirty="0">
                  <a:latin typeface="Segoe UI" panose="020B0502040204020203" pitchFamily="34" charset="0"/>
                  <a:cs typeface="Segoe UI" panose="020B0502040204020203" pitchFamily="34" charset="0"/>
                </a:rPr>
                <a:t>Professional Development</a:t>
              </a:r>
            </a:p>
            <a:p>
              <a:pPr algn="ctr"/>
              <a:r>
                <a:rPr lang="en-US" sz="800" dirty="0">
                  <a:latin typeface="Segoe UI" panose="020B0502040204020203" pitchFamily="34" charset="0"/>
                  <a:cs typeface="Segoe UI" panose="020B0502040204020203" pitchFamily="34" charset="0"/>
                </a:rPr>
                <a:t>Joint training for general</a:t>
              </a:r>
            </a:p>
            <a:p>
              <a:pPr algn="ctr"/>
              <a:r>
                <a:rPr lang="en-US" sz="800" dirty="0">
                  <a:latin typeface="Segoe UI" panose="020B0502040204020203" pitchFamily="34" charset="0"/>
                  <a:cs typeface="Segoe UI" panose="020B0502040204020203" pitchFamily="34" charset="0"/>
                </a:rPr>
                <a:t>educators, special educators,</a:t>
              </a:r>
            </a:p>
            <a:p>
              <a:pPr algn="ctr"/>
              <a:r>
                <a:rPr lang="en-US" sz="800" dirty="0">
                  <a:latin typeface="Segoe UI" panose="020B0502040204020203" pitchFamily="34" charset="0"/>
                  <a:cs typeface="Segoe UI" panose="020B0502040204020203" pitchFamily="34" charset="0"/>
                </a:rPr>
                <a:t>, administrators,</a:t>
              </a:r>
            </a:p>
            <a:p>
              <a:pPr algn="ctr"/>
              <a:r>
                <a:rPr lang="en-US" sz="800" dirty="0">
                  <a:latin typeface="Segoe UI" panose="020B0502040204020203" pitchFamily="34" charset="0"/>
                  <a:cs typeface="Segoe UI" panose="020B0502040204020203" pitchFamily="34" charset="0"/>
                </a:rPr>
                <a:t>and parents/families (e.g., IEP</a:t>
              </a:r>
            </a:p>
            <a:p>
              <a:pPr algn="ctr"/>
              <a:r>
                <a:rPr lang="en-US" sz="800" dirty="0">
                  <a:latin typeface="Segoe UI" panose="020B0502040204020203" pitchFamily="34" charset="0"/>
                  <a:cs typeface="Segoe UI" panose="020B0502040204020203" pitchFamily="34" charset="0"/>
                </a:rPr>
                <a:t>team members).</a:t>
              </a:r>
            </a:p>
          </p:txBody>
        </p:sp>
        <p:sp>
          <p:nvSpPr>
            <p:cNvPr id="11" name="TextBox 10"/>
            <p:cNvSpPr txBox="1"/>
            <p:nvPr/>
          </p:nvSpPr>
          <p:spPr>
            <a:xfrm>
              <a:off x="7444138" y="4163597"/>
              <a:ext cx="1561381" cy="1323439"/>
            </a:xfrm>
            <a:prstGeom prst="rect">
              <a:avLst/>
            </a:prstGeom>
            <a:noFill/>
          </p:spPr>
          <p:txBody>
            <a:bodyPr wrap="square" rtlCol="0">
              <a:spAutoFit/>
            </a:bodyPr>
            <a:lstStyle/>
            <a:p>
              <a:pPr algn="ctr"/>
              <a:r>
                <a:rPr lang="en-US" sz="1600" b="1" dirty="0">
                  <a:latin typeface="Segoe UI" panose="020B0502040204020203" pitchFamily="34" charset="0"/>
                  <a:cs typeface="Segoe UI" panose="020B0502040204020203" pitchFamily="34" charset="0"/>
                </a:rPr>
                <a:t>Resource Allocation</a:t>
              </a:r>
            </a:p>
            <a:p>
              <a:pPr algn="ctr"/>
              <a:r>
                <a:rPr lang="en-US" sz="800" dirty="0">
                  <a:latin typeface="Segoe UI" panose="020B0502040204020203" pitchFamily="34" charset="0"/>
                  <a:cs typeface="Segoe UI" panose="020B0502040204020203" pitchFamily="34" charset="0"/>
                </a:rPr>
                <a:t>Braided funding, consolidated grant application, reducing costs for administrative tasks, increasing direct support to students, and data-based decision making.</a:t>
              </a:r>
            </a:p>
          </p:txBody>
        </p:sp>
        <p:sp>
          <p:nvSpPr>
            <p:cNvPr id="12" name="TextBox 11"/>
            <p:cNvSpPr txBox="1"/>
            <p:nvPr/>
          </p:nvSpPr>
          <p:spPr>
            <a:xfrm>
              <a:off x="8890500" y="3453358"/>
              <a:ext cx="1561381" cy="1446550"/>
            </a:xfrm>
            <a:prstGeom prst="rect">
              <a:avLst/>
            </a:prstGeom>
            <a:noFill/>
          </p:spPr>
          <p:txBody>
            <a:bodyPr wrap="square" rtlCol="0">
              <a:spAutoFit/>
            </a:bodyPr>
            <a:lstStyle/>
            <a:p>
              <a:pPr algn="ctr"/>
              <a:r>
                <a:rPr lang="en-US" sz="1600" b="1" dirty="0">
                  <a:latin typeface="Segoe UI" panose="020B0502040204020203" pitchFamily="34" charset="0"/>
                  <a:cs typeface="Segoe UI" panose="020B0502040204020203" pitchFamily="34" charset="0"/>
                </a:rPr>
                <a:t>Recruitment &amp; Retention</a:t>
              </a:r>
            </a:p>
            <a:p>
              <a:pPr algn="ctr"/>
              <a:r>
                <a:rPr lang="en-US" sz="800" dirty="0">
                  <a:latin typeface="Segoe UI" panose="020B0502040204020203" pitchFamily="34" charset="0"/>
                  <a:cs typeface="Segoe UI" panose="020B0502040204020203" pitchFamily="34" charset="0"/>
                </a:rPr>
                <a:t>Preparation programs for administrators, general educators, special educators, related service providers, and paraeducators focused around instruction and support for students with disabilities.</a:t>
              </a:r>
            </a:p>
          </p:txBody>
        </p:sp>
      </p:grpSp>
    </p:spTree>
    <p:extLst>
      <p:ext uri="{BB962C8B-B14F-4D97-AF65-F5344CB8AC3E}">
        <p14:creationId xmlns:p14="http://schemas.microsoft.com/office/powerpoint/2010/main" val="18942429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746" y="61321"/>
            <a:ext cx="10515600" cy="1325563"/>
          </a:xfrm>
        </p:spPr>
        <p:txBody>
          <a:bodyPr/>
          <a:lstStyle/>
          <a:p>
            <a:r>
              <a:rPr lang="en-US" b="1" dirty="0" smtClean="0"/>
              <a:t>Next Steps</a:t>
            </a:r>
            <a:r>
              <a:rPr lang="en-US" b="1" dirty="0"/>
              <a:t> </a:t>
            </a:r>
            <a:r>
              <a:rPr lang="en-US" b="1" dirty="0" smtClean="0"/>
              <a:t>– OSPI will…</a:t>
            </a:r>
            <a:endParaRPr lang="en-US" b="1" dirty="0"/>
          </a:p>
        </p:txBody>
      </p:sp>
      <p:sp>
        <p:nvSpPr>
          <p:cNvPr id="3" name="Content Placeholder 2"/>
          <p:cNvSpPr>
            <a:spLocks noGrp="1"/>
          </p:cNvSpPr>
          <p:nvPr>
            <p:ph idx="1"/>
          </p:nvPr>
        </p:nvSpPr>
        <p:spPr>
          <a:xfrm>
            <a:off x="621634" y="1551481"/>
            <a:ext cx="10515600" cy="4524465"/>
          </a:xfrm>
        </p:spPr>
        <p:txBody>
          <a:bodyPr>
            <a:normAutofit/>
          </a:bodyPr>
          <a:lstStyle/>
          <a:p>
            <a:r>
              <a:rPr lang="en-US" sz="3600" dirty="0" smtClean="0">
                <a:latin typeface="Segoe UI Light" panose="020B0502040204020203" pitchFamily="34" charset="0"/>
                <a:cs typeface="Segoe UI Light" panose="020B0502040204020203" pitchFamily="34" charset="0"/>
              </a:rPr>
              <a:t>Select methodology and report timelines.</a:t>
            </a:r>
          </a:p>
          <a:p>
            <a:r>
              <a:rPr lang="en-US" sz="3600" dirty="0" smtClean="0">
                <a:latin typeface="Segoe UI Light" panose="020B0502040204020203" pitchFamily="34" charset="0"/>
                <a:cs typeface="Segoe UI Light" panose="020B0502040204020203" pitchFamily="34" charset="0"/>
              </a:rPr>
              <a:t>Develop instructions/parameters for conducting the data collection.</a:t>
            </a:r>
          </a:p>
          <a:p>
            <a:r>
              <a:rPr lang="en-US" sz="3600" dirty="0" smtClean="0">
                <a:latin typeface="Segoe UI Light" panose="020B0502040204020203" pitchFamily="34" charset="0"/>
                <a:cs typeface="Segoe UI Light" panose="020B0502040204020203" pitchFamily="34" charset="0"/>
              </a:rPr>
              <a:t>Identify and provide training/guidance to districts.</a:t>
            </a:r>
          </a:p>
          <a:p>
            <a:r>
              <a:rPr lang="en-US" sz="3600" dirty="0">
                <a:latin typeface="Segoe UI Light" panose="020B0502040204020203" pitchFamily="34" charset="0"/>
                <a:cs typeface="Segoe UI Light" panose="020B0502040204020203" pitchFamily="34" charset="0"/>
              </a:rPr>
              <a:t>Identify the data verification checks that will be conducted by OSPI and/or </a:t>
            </a:r>
            <a:r>
              <a:rPr lang="en-US" sz="3600" dirty="0" smtClean="0">
                <a:latin typeface="Segoe UI Light" panose="020B0502040204020203" pitchFamily="34" charset="0"/>
                <a:cs typeface="Segoe UI Light" panose="020B0502040204020203" pitchFamily="34" charset="0"/>
              </a:rPr>
              <a:t>CCTS.</a:t>
            </a:r>
            <a:endParaRPr lang="en-US" sz="3600" dirty="0">
              <a:latin typeface="Segoe UI Light" panose="020B0502040204020203" pitchFamily="34" charset="0"/>
              <a:cs typeface="Segoe UI Light" panose="020B0502040204020203" pitchFamily="34" charset="0"/>
            </a:endParaRPr>
          </a:p>
          <a:p>
            <a:endParaRPr lang="en-US" dirty="0">
              <a:latin typeface="Segoe UI Light" panose="020B0502040204020203" pitchFamily="34" charset="0"/>
              <a:cs typeface="Segoe UI Light" panose="020B0502040204020203" pitchFamily="34" charset="0"/>
            </a:endParaRPr>
          </a:p>
          <a:p>
            <a:endParaRPr lang="en-US" dirty="0">
              <a:latin typeface="Segoe UI Light" panose="020B0502040204020203" pitchFamily="34" charset="0"/>
              <a:cs typeface="Segoe UI Light" panose="020B0502040204020203" pitchFamily="34" charset="0"/>
            </a:endParaRPr>
          </a:p>
          <a:p>
            <a:endParaRPr lang="en-US"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8714839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hidden="1"/>
          <p:cNvSpPr>
            <a:spLocks noGrp="1"/>
          </p:cNvSpPr>
          <p:nvPr>
            <p:ph type="title"/>
          </p:nvPr>
        </p:nvSpPr>
        <p:spPr/>
        <p:txBody>
          <a:bodyPr/>
          <a:lstStyle/>
          <a:p>
            <a:r>
              <a:rPr lang="en-US" dirty="0" smtClean="0">
                <a:solidFill>
                  <a:schemeClr val="accent6"/>
                </a:solidFill>
              </a:rPr>
              <a:t>Resources</a:t>
            </a:r>
            <a:endParaRPr lang="en-US" dirty="0">
              <a:solidFill>
                <a:schemeClr val="accent6"/>
              </a:solidFill>
            </a:endParaRPr>
          </a:p>
        </p:txBody>
      </p:sp>
      <p:pic>
        <p:nvPicPr>
          <p:cNvPr id="2" name="Picture 2" descr="Image result for resour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6176" y="414234"/>
            <a:ext cx="5752798" cy="1428818"/>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469233" y="2238064"/>
            <a:ext cx="11249526" cy="4125507"/>
          </a:xfrm>
          <a:prstGeom prst="roundRect">
            <a:avLst>
              <a:gd name="adj" fmla="val 6768"/>
            </a:avLst>
          </a:prstGeom>
          <a:ln w="12700">
            <a:solidFill>
              <a:schemeClr val="tx2"/>
            </a:solidFill>
          </a:ln>
        </p:spPr>
        <p:txBody>
          <a:bodyPr wrap="square">
            <a:spAutoFit/>
          </a:bodyPr>
          <a:lstStyle/>
          <a:p>
            <a:pPr algn="ctr">
              <a:lnSpc>
                <a:spcPct val="107000"/>
              </a:lnSpc>
              <a:spcAft>
                <a:spcPts val="800"/>
              </a:spcAft>
            </a:pPr>
            <a:r>
              <a:rPr lang="en-US" sz="2400" b="1" dirty="0">
                <a:latin typeface="Segoe UI Light" panose="020B0502040204020203" pitchFamily="34" charset="0"/>
                <a:cs typeface="Segoe UI Light" panose="020B0502040204020203" pitchFamily="34" charset="0"/>
                <a:hlinkClick r:id="rId4"/>
              </a:rPr>
              <a:t>Center for Change in Transition </a:t>
            </a:r>
            <a:r>
              <a:rPr lang="en-US" sz="2400" b="1" dirty="0" smtClean="0">
                <a:latin typeface="Segoe UI Light" panose="020B0502040204020203" pitchFamily="34" charset="0"/>
                <a:cs typeface="Segoe UI Light" panose="020B0502040204020203" pitchFamily="34" charset="0"/>
                <a:hlinkClick r:id="rId4"/>
              </a:rPr>
              <a:t>Services</a:t>
            </a:r>
            <a:endParaRPr lang="en-US" sz="2400" b="1" dirty="0">
              <a:latin typeface="Segoe UI Light" panose="020B0502040204020203" pitchFamily="34" charset="0"/>
              <a:cs typeface="Segoe UI Light" panose="020B0502040204020203" pitchFamily="34" charset="0"/>
            </a:endParaRPr>
          </a:p>
          <a:p>
            <a:pPr algn="ctr">
              <a:lnSpc>
                <a:spcPct val="107000"/>
              </a:lnSpc>
              <a:spcAft>
                <a:spcPts val="800"/>
              </a:spcAft>
            </a:pPr>
            <a:endParaRPr lang="en-US" sz="2400" b="1" dirty="0" smtClean="0">
              <a:latin typeface="Segoe UI Light" panose="020B0502040204020203" pitchFamily="34" charset="0"/>
              <a:cs typeface="Segoe UI Light" panose="020B0502040204020203" pitchFamily="34" charset="0"/>
            </a:endParaRPr>
          </a:p>
          <a:p>
            <a:pPr algn="ctr">
              <a:lnSpc>
                <a:spcPct val="107000"/>
              </a:lnSpc>
              <a:spcAft>
                <a:spcPts val="800"/>
              </a:spcAft>
            </a:pPr>
            <a:endParaRPr lang="en-US" sz="2400" b="1" dirty="0">
              <a:latin typeface="Segoe UI Light" panose="020B0502040204020203" pitchFamily="34" charset="0"/>
              <a:cs typeface="Segoe UI Light" panose="020B0502040204020203" pitchFamily="34" charset="0"/>
            </a:endParaRPr>
          </a:p>
          <a:p>
            <a:pPr algn="ctr">
              <a:lnSpc>
                <a:spcPct val="107000"/>
              </a:lnSpc>
              <a:spcAft>
                <a:spcPts val="800"/>
              </a:spcAft>
            </a:pPr>
            <a:r>
              <a:rPr lang="en-US" sz="2400" b="1" dirty="0">
                <a:latin typeface="Segoe UI Light" panose="020B0502040204020203" pitchFamily="34" charset="0"/>
                <a:cs typeface="Segoe UI Light" panose="020B0502040204020203" pitchFamily="34" charset="0"/>
                <a:hlinkClick r:id="rId5"/>
              </a:rPr>
              <a:t>Indicator 13 Checklist - </a:t>
            </a:r>
            <a:r>
              <a:rPr lang="en-US" sz="2400" b="1" dirty="0" smtClean="0">
                <a:latin typeface="Segoe UI Light" panose="020B0502040204020203" pitchFamily="34" charset="0"/>
                <a:cs typeface="Segoe UI Light" panose="020B0502040204020203" pitchFamily="34" charset="0"/>
                <a:hlinkClick r:id="rId5"/>
              </a:rPr>
              <a:t>FAQ</a:t>
            </a:r>
            <a:endParaRPr lang="en-US" sz="2400" b="1" dirty="0">
              <a:latin typeface="Segoe UI Light" panose="020B0502040204020203" pitchFamily="34" charset="0"/>
              <a:cs typeface="Segoe UI Light" panose="020B0502040204020203" pitchFamily="34" charset="0"/>
            </a:endParaRPr>
          </a:p>
          <a:p>
            <a:pPr algn="ctr">
              <a:lnSpc>
                <a:spcPct val="107000"/>
              </a:lnSpc>
              <a:spcAft>
                <a:spcPts val="800"/>
              </a:spcAft>
            </a:pPr>
            <a:endParaRPr lang="en-US" sz="2400" b="1" dirty="0" smtClean="0">
              <a:latin typeface="Segoe UI Light" panose="020B0502040204020203" pitchFamily="34" charset="0"/>
              <a:cs typeface="Segoe UI Light" panose="020B0502040204020203" pitchFamily="34" charset="0"/>
            </a:endParaRPr>
          </a:p>
          <a:p>
            <a:pPr algn="ctr">
              <a:lnSpc>
                <a:spcPct val="107000"/>
              </a:lnSpc>
              <a:spcAft>
                <a:spcPts val="800"/>
              </a:spcAft>
            </a:pPr>
            <a:endParaRPr lang="en-US" sz="2400" b="1" dirty="0" smtClean="0">
              <a:latin typeface="Segoe UI Light" panose="020B0502040204020203" pitchFamily="34" charset="0"/>
              <a:cs typeface="Segoe UI Light" panose="020B0502040204020203" pitchFamily="34" charset="0"/>
            </a:endParaRPr>
          </a:p>
          <a:p>
            <a:pPr algn="ctr">
              <a:lnSpc>
                <a:spcPct val="107000"/>
              </a:lnSpc>
              <a:spcAft>
                <a:spcPts val="800"/>
              </a:spcAft>
            </a:pPr>
            <a:r>
              <a:rPr lang="en-US" sz="2400" b="1" dirty="0" smtClean="0">
                <a:latin typeface="Segoe UI Light" panose="020B0502040204020203" pitchFamily="34" charset="0"/>
                <a:cs typeface="Segoe UI Light" panose="020B0502040204020203" pitchFamily="34" charset="0"/>
                <a:hlinkClick r:id="rId6"/>
              </a:rPr>
              <a:t>Quality Indicators for Secondary Transition (</a:t>
            </a:r>
            <a:r>
              <a:rPr lang="en-US" sz="2400" b="1" dirty="0" err="1" smtClean="0">
                <a:latin typeface="Segoe UI Light" panose="020B0502040204020203" pitchFamily="34" charset="0"/>
                <a:cs typeface="Segoe UI Light" panose="020B0502040204020203" pitchFamily="34" charset="0"/>
                <a:hlinkClick r:id="rId6"/>
              </a:rPr>
              <a:t>QuIST</a:t>
            </a:r>
            <a:r>
              <a:rPr lang="en-US" sz="2400" b="1" dirty="0" smtClean="0">
                <a:latin typeface="Segoe UI Light" panose="020B0502040204020203" pitchFamily="34" charset="0"/>
                <a:cs typeface="Segoe UI Light" panose="020B0502040204020203" pitchFamily="34" charset="0"/>
                <a:hlinkClick r:id="rId6"/>
              </a:rPr>
              <a:t> – Self-assessment Tool)</a:t>
            </a:r>
            <a:endParaRPr lang="en-US" sz="2400" b="1" dirty="0" smtClean="0">
              <a:latin typeface="Segoe UI Light" panose="020B0502040204020203" pitchFamily="34" charset="0"/>
              <a:cs typeface="Segoe UI Light" panose="020B0502040204020203" pitchFamily="34" charset="0"/>
            </a:endParaRPr>
          </a:p>
          <a:p>
            <a:pPr algn="ctr">
              <a:lnSpc>
                <a:spcPct val="107000"/>
              </a:lnSpc>
              <a:spcAft>
                <a:spcPts val="800"/>
              </a:spcAft>
            </a:pPr>
            <a:endParaRPr lang="en-US" sz="2400" b="1"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10538445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FF"/>
                </a:solidFill>
              </a:rPr>
              <a:t>Copyright Information</a:t>
            </a:r>
          </a:p>
        </p:txBody>
      </p:sp>
      <p:pic>
        <p:nvPicPr>
          <p:cNvPr id="9" name="Picture 8" descr="Creative Commons"/>
          <p:cNvPicPr/>
          <p:nvPr/>
        </p:nvPicPr>
        <p:blipFill>
          <a:blip r:embed="rId3">
            <a:extLst>
              <a:ext uri="{28A0092B-C50C-407E-A947-70E740481C1C}">
                <a14:useLocalDpi xmlns:a14="http://schemas.microsoft.com/office/drawing/2010/main" val="0"/>
              </a:ext>
            </a:extLst>
          </a:blip>
          <a:stretch>
            <a:fillRect/>
          </a:stretch>
        </p:blipFill>
        <p:spPr>
          <a:xfrm>
            <a:off x="838200" y="1085056"/>
            <a:ext cx="1072978" cy="410608"/>
          </a:xfrm>
          <a:prstGeom prst="rect">
            <a:avLst/>
          </a:prstGeom>
        </p:spPr>
      </p:pic>
      <p:sp>
        <p:nvSpPr>
          <p:cNvPr id="5" name="Content Placeholder 4"/>
          <p:cNvSpPr>
            <a:spLocks noGrp="1"/>
          </p:cNvSpPr>
          <p:nvPr>
            <p:ph idx="1"/>
          </p:nvPr>
        </p:nvSpPr>
        <p:spPr>
          <a:xfrm>
            <a:off x="592540" y="1747838"/>
            <a:ext cx="10515600" cy="3577796"/>
          </a:xfrm>
        </p:spPr>
        <p:txBody>
          <a:bodyPr>
            <a:normAutofit/>
          </a:bodyPr>
          <a:lstStyle/>
          <a:p>
            <a:pPr marL="0" indent="0">
              <a:buNone/>
            </a:pPr>
            <a:r>
              <a:rPr lang="en-US" sz="1800" dirty="0"/>
              <a:t>Except where otherwise noted, this work by the </a:t>
            </a:r>
            <a:r>
              <a:rPr lang="en-US" sz="1800" dirty="0">
                <a:hlinkClick r:id="rId4"/>
              </a:rPr>
              <a:t>Office of Superintendent of Public Instruction</a:t>
            </a:r>
            <a:r>
              <a:rPr lang="en-US" sz="1800" dirty="0"/>
              <a:t> is licensed under a </a:t>
            </a:r>
            <a:r>
              <a:rPr lang="en-US" sz="1800" dirty="0">
                <a:hlinkClick r:id="rId5"/>
              </a:rPr>
              <a:t>Creative Commons Attribution License</a:t>
            </a:r>
            <a:r>
              <a:rPr lang="en-US" sz="1800" dirty="0"/>
              <a:t>.</a:t>
            </a:r>
          </a:p>
          <a:p>
            <a:pPr marL="0" indent="0">
              <a:buNone/>
            </a:pPr>
            <a:r>
              <a:rPr lang="en-US" sz="1800" i="1" dirty="0"/>
              <a:t>This presentation may contain or reference links to websites operated by third parties. These links are provided for your convenience only and do not constitute or imply any affiliation, endorsement, sponsorship, approval, verification, or monitoring by OSPI of any product, service or content offered on the third party websites. In no event will OSPI be responsible for the information or content in linked third party websites or for your use or inability to use such websites. Please confirm the license status of any third-party resources and understand their terms of use before reusing them.</a:t>
            </a:r>
          </a:p>
        </p:txBody>
      </p:sp>
    </p:spTree>
    <p:extLst>
      <p:ext uri="{BB962C8B-B14F-4D97-AF65-F5344CB8AC3E}">
        <p14:creationId xmlns:p14="http://schemas.microsoft.com/office/powerpoint/2010/main" val="581305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636" y="422275"/>
            <a:ext cx="10799164" cy="1325563"/>
          </a:xfrm>
        </p:spPr>
        <p:txBody>
          <a:bodyPr>
            <a:normAutofit/>
          </a:bodyPr>
          <a:lstStyle/>
          <a:p>
            <a:r>
              <a:rPr lang="en-US" b="1" dirty="0"/>
              <a:t>Today’s Agenda</a:t>
            </a:r>
          </a:p>
        </p:txBody>
      </p:sp>
      <p:sp>
        <p:nvSpPr>
          <p:cNvPr id="3" name="Content Placeholder 2">
            <a:extLst>
              <a:ext uri="{FF2B5EF4-FFF2-40B4-BE49-F238E27FC236}">
                <a16:creationId xmlns:a16="http://schemas.microsoft.com/office/drawing/2014/main" id="{2F23AE95-4D0A-284B-9D54-62B8D4F484DE}"/>
              </a:ext>
            </a:extLst>
          </p:cNvPr>
          <p:cNvSpPr>
            <a:spLocks noGrp="1"/>
          </p:cNvSpPr>
          <p:nvPr>
            <p:ph idx="1"/>
          </p:nvPr>
        </p:nvSpPr>
        <p:spPr>
          <a:xfrm>
            <a:off x="838200" y="1747839"/>
            <a:ext cx="9729866" cy="4081462"/>
          </a:xfrm>
        </p:spPr>
        <p:txBody>
          <a:bodyPr>
            <a:noAutofit/>
          </a:bodyPr>
          <a:lstStyle/>
          <a:p>
            <a:pPr marL="342900" indent="-342900">
              <a:lnSpc>
                <a:spcPct val="100000"/>
              </a:lnSpc>
              <a:spcBef>
                <a:spcPts val="0"/>
              </a:spcBef>
              <a:spcAft>
                <a:spcPts val="1500"/>
              </a:spcAft>
              <a:buSzPct val="85000"/>
              <a:buFont typeface="Wingdings" panose="05000000000000000000" pitchFamily="2" charset="2"/>
              <a:buChar char="Ø"/>
            </a:pPr>
            <a:r>
              <a:rPr lang="en-US" dirty="0"/>
              <a:t>Welcome and Purpose/Objectives</a:t>
            </a:r>
          </a:p>
          <a:p>
            <a:pPr marL="342900" indent="-342900">
              <a:lnSpc>
                <a:spcPct val="100000"/>
              </a:lnSpc>
              <a:spcBef>
                <a:spcPts val="0"/>
              </a:spcBef>
              <a:spcAft>
                <a:spcPts val="1500"/>
              </a:spcAft>
              <a:buSzPct val="85000"/>
              <a:buFont typeface="Wingdings" panose="05000000000000000000" pitchFamily="2" charset="2"/>
              <a:buChar char="Ø"/>
            </a:pPr>
            <a:r>
              <a:rPr lang="en-US" dirty="0"/>
              <a:t>Secondary Transition Data Overview</a:t>
            </a:r>
          </a:p>
          <a:p>
            <a:pPr marL="342900" indent="-342900">
              <a:lnSpc>
                <a:spcPct val="100000"/>
              </a:lnSpc>
              <a:spcBef>
                <a:spcPts val="0"/>
              </a:spcBef>
              <a:spcAft>
                <a:spcPts val="1500"/>
              </a:spcAft>
              <a:buSzPct val="85000"/>
              <a:buFont typeface="Wingdings" panose="05000000000000000000" pitchFamily="2" charset="2"/>
              <a:buChar char="Ø"/>
            </a:pPr>
            <a:r>
              <a:rPr lang="en-US" dirty="0"/>
              <a:t>Purpose for Revising the </a:t>
            </a:r>
            <a:r>
              <a:rPr lang="en-US" dirty="0" smtClean="0"/>
              <a:t>Indicator B-13 Collection Process</a:t>
            </a:r>
          </a:p>
          <a:p>
            <a:pPr marL="342900" indent="-342900">
              <a:lnSpc>
                <a:spcPct val="100000"/>
              </a:lnSpc>
              <a:spcBef>
                <a:spcPts val="0"/>
              </a:spcBef>
              <a:spcAft>
                <a:spcPts val="1500"/>
              </a:spcAft>
              <a:buSzPct val="85000"/>
              <a:buFont typeface="Wingdings" panose="05000000000000000000" pitchFamily="2" charset="2"/>
              <a:buChar char="Ø"/>
            </a:pPr>
            <a:r>
              <a:rPr lang="en-US" dirty="0" smtClean="0"/>
              <a:t>Decisions Already Made</a:t>
            </a:r>
            <a:endParaRPr lang="en-US" dirty="0"/>
          </a:p>
          <a:p>
            <a:pPr marL="342900" indent="-342900">
              <a:lnSpc>
                <a:spcPct val="100000"/>
              </a:lnSpc>
              <a:spcBef>
                <a:spcPts val="0"/>
              </a:spcBef>
              <a:spcAft>
                <a:spcPts val="1500"/>
              </a:spcAft>
              <a:buSzPct val="85000"/>
              <a:buFont typeface="Wingdings" panose="05000000000000000000" pitchFamily="2" charset="2"/>
              <a:buChar char="Ø"/>
            </a:pPr>
            <a:r>
              <a:rPr lang="en-US" dirty="0" smtClean="0"/>
              <a:t>Areas for Discussion/Input</a:t>
            </a:r>
            <a:endParaRPr lang="en-US" dirty="0"/>
          </a:p>
          <a:p>
            <a:pPr marL="342900" indent="-342900">
              <a:lnSpc>
                <a:spcPct val="100000"/>
              </a:lnSpc>
              <a:spcBef>
                <a:spcPts val="0"/>
              </a:spcBef>
              <a:spcAft>
                <a:spcPts val="1500"/>
              </a:spcAft>
              <a:buSzPct val="85000"/>
              <a:buFont typeface="Wingdings" panose="05000000000000000000" pitchFamily="2" charset="2"/>
              <a:buChar char="Ø"/>
            </a:pPr>
            <a:r>
              <a:rPr lang="en-US" dirty="0" smtClean="0"/>
              <a:t>Next Steps </a:t>
            </a:r>
            <a:r>
              <a:rPr lang="en-US" dirty="0"/>
              <a:t>and Questions</a:t>
            </a:r>
          </a:p>
        </p:txBody>
      </p:sp>
      <p:grpSp>
        <p:nvGrpSpPr>
          <p:cNvPr id="4" name="Group 3" descr="&quot;&quot;"/>
          <p:cNvGrpSpPr/>
          <p:nvPr/>
        </p:nvGrpSpPr>
        <p:grpSpPr>
          <a:xfrm>
            <a:off x="8806987" y="3722687"/>
            <a:ext cx="2848565" cy="2537834"/>
            <a:chOff x="341312" y="1015096"/>
            <a:chExt cx="4230688" cy="3977320"/>
          </a:xfrm>
        </p:grpSpPr>
        <p:pic>
          <p:nvPicPr>
            <p:cNvPr id="5" name="Picture 4"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1312" y="1015096"/>
              <a:ext cx="4230688" cy="353781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rot="3404376">
              <a:off x="-300629" y="3072485"/>
              <a:ext cx="3428462" cy="411399"/>
            </a:xfrm>
            <a:prstGeom prst="rect">
              <a:avLst/>
            </a:prstGeom>
          </p:spPr>
          <p:txBody>
            <a:bodyPr wrap="square">
              <a:spAutoFit/>
            </a:bodyPr>
            <a:lstStyle/>
            <a:p>
              <a:r>
                <a:rPr lang="en-US" sz="600" dirty="0"/>
                <a:t>https://www.ourtowneguilderland.com/wp-content/uploads/2018/02/checklist-1024x768-300x225.jpg </a:t>
              </a:r>
            </a:p>
          </p:txBody>
        </p:sp>
      </p:grpSp>
    </p:spTree>
    <p:extLst>
      <p:ext uri="{BB962C8B-B14F-4D97-AF65-F5344CB8AC3E}">
        <p14:creationId xmlns:p14="http://schemas.microsoft.com/office/powerpoint/2010/main" val="3078552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064302" y="409575"/>
            <a:ext cx="10413323" cy="938213"/>
          </a:xfrm>
          <a:prstGeom prst="rect">
            <a:avLst/>
          </a:prstGeom>
          <a:solidFill>
            <a:schemeClr val="bg2"/>
          </a:solidFill>
        </p:spPr>
        <p:txBody>
          <a:bodyPr/>
          <a:lstStyle/>
          <a:p>
            <a:pPr algn="ctr"/>
            <a:r>
              <a:rPr lang="en-US" dirty="0" smtClean="0">
                <a:solidFill>
                  <a:srgbClr val="002060"/>
                </a:solidFill>
              </a:rPr>
              <a:t>2017-18 Adjusted Cohort Graduation Rates</a:t>
            </a:r>
            <a:endParaRPr lang="en-US" dirty="0">
              <a:solidFill>
                <a:srgbClr val="002060"/>
              </a:solidFill>
            </a:endParaRPr>
          </a:p>
        </p:txBody>
      </p:sp>
      <p:graphicFrame>
        <p:nvGraphicFramePr>
          <p:cNvPr id="5" name="Chart 4" descr="Line chart with two lines showing the 2017-18 adjusted cohort graduation rates. One line shows the graduation rates for all students. The other line shows the graduation rates for students with disabilities. &#10;&#10;Line for all students:&#10;4 year (Class of 2018): 80.9%&#10;5 year (class of 2017): 82.7%&#10;6 year (class of 2016): 83.6%&#10;7 year (class of 2015): 84.0%&#10;&#10;Line for students with disabilities:&#10;4 year (Class of 2018): 61.7%&#10;5 year (class of 2017): 66.7%&#10;6 year (class of 2016): 70.1%&#10;7 year (class of 2015): 74.6%"/>
          <p:cNvGraphicFramePr>
            <a:graphicFrameLocks/>
          </p:cNvGraphicFramePr>
          <p:nvPr>
            <p:extLst>
              <p:ext uri="{D42A27DB-BD31-4B8C-83A1-F6EECF244321}">
                <p14:modId xmlns:p14="http://schemas.microsoft.com/office/powerpoint/2010/main" val="2830119927"/>
              </p:ext>
            </p:extLst>
          </p:nvPr>
        </p:nvGraphicFramePr>
        <p:xfrm>
          <a:off x="348917" y="1347538"/>
          <a:ext cx="11478125" cy="468028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9875523" y="5902036"/>
            <a:ext cx="2078182" cy="307777"/>
          </a:xfrm>
          <a:prstGeom prst="rect">
            <a:avLst/>
          </a:prstGeom>
          <a:noFill/>
        </p:spPr>
        <p:txBody>
          <a:bodyPr wrap="square" rtlCol="0">
            <a:spAutoFit/>
          </a:bodyPr>
          <a:lstStyle/>
          <a:p>
            <a:r>
              <a:rPr lang="en-US" sz="1400" i="1" dirty="0" smtClean="0"/>
              <a:t>Source: OSPI Report Card </a:t>
            </a:r>
            <a:endParaRPr lang="en-US" sz="1400" i="1" dirty="0"/>
          </a:p>
        </p:txBody>
      </p:sp>
    </p:spTree>
    <p:extLst>
      <p:ext uri="{BB962C8B-B14F-4D97-AF65-F5344CB8AC3E}">
        <p14:creationId xmlns:p14="http://schemas.microsoft.com/office/powerpoint/2010/main" val="16076596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000" b="1" dirty="0">
                <a:solidFill>
                  <a:schemeClr val="accent1">
                    <a:lumMod val="75000"/>
                  </a:schemeClr>
                </a:solidFill>
              </a:rPr>
              <a:t>Graduation Pathways Used by SWDs in </a:t>
            </a:r>
            <a:r>
              <a:rPr lang="en-US" sz="4000" b="1" dirty="0" smtClean="0">
                <a:solidFill>
                  <a:schemeClr val="accent1">
                    <a:lumMod val="75000"/>
                  </a:schemeClr>
                </a:solidFill>
              </a:rPr>
              <a:t>2016-17</a:t>
            </a:r>
            <a:endParaRPr lang="en-US" sz="4000" dirty="0"/>
          </a:p>
        </p:txBody>
      </p:sp>
      <p:sp>
        <p:nvSpPr>
          <p:cNvPr id="4" name="Slide Number Placeholder 3" hidden="1"/>
          <p:cNvSpPr>
            <a:spLocks noGrp="1"/>
          </p:cNvSpPr>
          <p:nvPr>
            <p:ph type="sldNum" sz="quarter" idx="4294967295"/>
          </p:nvPr>
        </p:nvSpPr>
        <p:spPr>
          <a:xfrm>
            <a:off x="9448800" y="6356350"/>
            <a:ext cx="2743200" cy="365125"/>
          </a:xfrm>
          <a:prstGeom prst="rect">
            <a:avLst/>
          </a:prstGeom>
        </p:spPr>
        <p:txBody>
          <a:bodyPr/>
          <a:lstStyle/>
          <a:p>
            <a:fld id="{48F63A3B-78C7-47BE-AE5E-E10140E04643}" type="slidenum">
              <a:rPr lang="en-US" smtClean="0"/>
              <a:t>5</a:t>
            </a:fld>
            <a:endParaRPr lang="en-US" dirty="0"/>
          </a:p>
        </p:txBody>
      </p:sp>
      <p:graphicFrame>
        <p:nvGraphicFramePr>
          <p:cNvPr id="6" name="Chart 5" descr="Bar chart displaying the graduation pathways used by students with disabilities in 2016-17.&#10;&#10;Math:&#10;Regular assessment &amp; other CAA Options: 25.6%&#10;WA-AIM (CIA): 8.5%&#10;Other CIA Options: 52.0%&#10;Not Yet Met: 13.8%&#10;&#10;ELA:&#10;Regular assessment &amp; other CAA Options: 28.8%&#10;WA-AIM (CIA): 8.4%&#10;Other CIA Options: 48.9%&#10;Not Yet Met: 14.0%"/>
          <p:cNvGraphicFramePr/>
          <p:nvPr>
            <p:extLst>
              <p:ext uri="{D42A27DB-BD31-4B8C-83A1-F6EECF244321}">
                <p14:modId xmlns:p14="http://schemas.microsoft.com/office/powerpoint/2010/main" val="3766608626"/>
              </p:ext>
            </p:extLst>
          </p:nvPr>
        </p:nvGraphicFramePr>
        <p:xfrm>
          <a:off x="357527" y="1283565"/>
          <a:ext cx="11454722" cy="543791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5943600" y="5877098"/>
            <a:ext cx="5951913" cy="261610"/>
          </a:xfrm>
          <a:prstGeom prst="rect">
            <a:avLst/>
          </a:prstGeom>
          <a:noFill/>
        </p:spPr>
        <p:txBody>
          <a:bodyPr wrap="square" rtlCol="0">
            <a:spAutoFit/>
          </a:bodyPr>
          <a:lstStyle/>
          <a:p>
            <a:pPr lvl="0">
              <a:defRPr/>
            </a:pPr>
            <a:r>
              <a:rPr lang="en-US" sz="1100" i="1" dirty="0" smtClean="0">
                <a:cs typeface="Segoe UI Light" panose="020B0502040204020203" pitchFamily="34" charset="0"/>
              </a:rPr>
              <a:t>Source: </a:t>
            </a:r>
            <a:r>
              <a:rPr lang="en-US" sz="1100" i="1" dirty="0"/>
              <a:t>http://www.k12.wa.us/SpecialEd/ResourceLibrary/pubdocs/IEP-Team-Guidelines-Assess.pdf </a:t>
            </a:r>
            <a:r>
              <a:rPr lang="en-US" sz="1100" i="1" dirty="0" smtClean="0"/>
              <a:t> </a:t>
            </a:r>
            <a:endParaRPr lang="en-US" sz="1100" i="1" dirty="0"/>
          </a:p>
        </p:txBody>
      </p:sp>
    </p:spTree>
    <p:extLst>
      <p:ext uri="{BB962C8B-B14F-4D97-AF65-F5344CB8AC3E}">
        <p14:creationId xmlns:p14="http://schemas.microsoft.com/office/powerpoint/2010/main" val="5851238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Bar chart showing the 2016-17 Post-School Outcomes for All students with IEPs.&#10;&#10;Higher Education: 21.3%&#10;Competitive Employment: 34.8%&#10;Other Education/Training: 3.1%&#10;Other Employment: 13.1%&#10;"/>
          <p:cNvSpPr>
            <a:spLocks noGrp="1"/>
          </p:cNvSpPr>
          <p:nvPr>
            <p:ph type="title" idx="4294967295"/>
          </p:nvPr>
        </p:nvSpPr>
        <p:spPr>
          <a:xfrm>
            <a:off x="336892" y="485776"/>
            <a:ext cx="11514218" cy="879316"/>
          </a:xfrm>
          <a:solidFill>
            <a:schemeClr val="bg2"/>
          </a:solidFill>
        </p:spPr>
        <p:txBody>
          <a:bodyPr>
            <a:noAutofit/>
          </a:bodyPr>
          <a:lstStyle/>
          <a:p>
            <a:pPr algn="ctr"/>
            <a:r>
              <a:rPr lang="en-US" sz="3600" b="1" dirty="0" smtClean="0">
                <a:solidFill>
                  <a:srgbClr val="002060"/>
                </a:solidFill>
                <a:latin typeface="Segoe UI Light" panose="020B0502040204020203" pitchFamily="34" charset="0"/>
                <a:cs typeface="Segoe UI Light" panose="020B0502040204020203" pitchFamily="34" charset="0"/>
              </a:rPr>
              <a:t>2016-17 Post-School </a:t>
            </a:r>
            <a:r>
              <a:rPr lang="en-US" sz="3600" b="1" dirty="0">
                <a:solidFill>
                  <a:srgbClr val="002060"/>
                </a:solidFill>
                <a:latin typeface="Segoe UI Light" panose="020B0502040204020203" pitchFamily="34" charset="0"/>
                <a:cs typeface="Segoe UI Light" panose="020B0502040204020203" pitchFamily="34" charset="0"/>
              </a:rPr>
              <a:t>Outcomes for All Students with IEPs</a:t>
            </a:r>
          </a:p>
        </p:txBody>
      </p:sp>
      <p:graphicFrame>
        <p:nvGraphicFramePr>
          <p:cNvPr id="7" name="Content Placeholder 8" descr="Table of engagement outcomes for graduation and nongraduates with disabilities in WA State in 2015-16."/>
          <p:cNvGraphicFramePr>
            <a:graphicFrameLocks noGrp="1"/>
          </p:cNvGraphicFramePr>
          <p:nvPr>
            <p:ph idx="4294967295"/>
            <p:extLst>
              <p:ext uri="{D42A27DB-BD31-4B8C-83A1-F6EECF244321}">
                <p14:modId xmlns:p14="http://schemas.microsoft.com/office/powerpoint/2010/main" val="403700995"/>
              </p:ext>
            </p:extLst>
          </p:nvPr>
        </p:nvGraphicFramePr>
        <p:xfrm>
          <a:off x="748146" y="1548390"/>
          <a:ext cx="10714038" cy="4056062"/>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p:cNvSpPr/>
          <p:nvPr/>
        </p:nvSpPr>
        <p:spPr>
          <a:xfrm>
            <a:off x="6567054" y="5804242"/>
            <a:ext cx="5428212" cy="307777"/>
          </a:xfrm>
          <a:prstGeom prst="rect">
            <a:avLst/>
          </a:prstGeom>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smtClean="0">
                <a:ln>
                  <a:noFill/>
                </a:ln>
                <a:solidFill>
                  <a:srgbClr val="002060"/>
                </a:solidFill>
                <a:effectLst/>
                <a:uLnTx/>
                <a:uFillTx/>
                <a:ea typeface="+mn-ea"/>
                <a:cs typeface="Arial" panose="020B0604020202020204" pitchFamily="34" charset="0"/>
              </a:rPr>
              <a:t>Source: Center </a:t>
            </a:r>
            <a:r>
              <a:rPr kumimoji="0" lang="en-US" sz="1400" b="0" i="1" u="none" strike="noStrike" kern="1200" cap="none" spc="0" normalizeH="0" baseline="0" noProof="0" dirty="0">
                <a:ln>
                  <a:noFill/>
                </a:ln>
                <a:solidFill>
                  <a:srgbClr val="002060"/>
                </a:solidFill>
                <a:effectLst/>
                <a:uLnTx/>
                <a:uFillTx/>
                <a:ea typeface="+mn-ea"/>
                <a:cs typeface="Arial" panose="020B0604020202020204" pitchFamily="34" charset="0"/>
              </a:rPr>
              <a:t>for Change in Transition Services, Seattle University, </a:t>
            </a:r>
            <a:r>
              <a:rPr kumimoji="0" lang="en-US" sz="1400" b="0" i="1" u="none" strike="noStrike" kern="1200" cap="none" spc="0" normalizeH="0" baseline="0" noProof="0" dirty="0" smtClean="0">
                <a:ln>
                  <a:noFill/>
                </a:ln>
                <a:solidFill>
                  <a:srgbClr val="002060"/>
                </a:solidFill>
                <a:effectLst/>
                <a:uLnTx/>
                <a:uFillTx/>
                <a:ea typeface="+mn-ea"/>
                <a:cs typeface="Arial" panose="020B0604020202020204" pitchFamily="34" charset="0"/>
              </a:rPr>
              <a:t>2018</a:t>
            </a:r>
            <a:endParaRPr kumimoji="0" lang="en-US" sz="1400" b="0" i="1" u="none" strike="noStrike" kern="1200" cap="none" spc="0" normalizeH="0" baseline="0" noProof="0" dirty="0">
              <a:ln>
                <a:noFill/>
              </a:ln>
              <a:solidFill>
                <a:srgbClr val="002060"/>
              </a:solidFill>
              <a:effectLst/>
              <a:uLnTx/>
              <a:uFillTx/>
              <a:ea typeface="+mn-ea"/>
              <a:cs typeface="Arial" panose="020B0604020202020204" pitchFamily="34" charset="0"/>
            </a:endParaRPr>
          </a:p>
        </p:txBody>
      </p:sp>
    </p:spTree>
    <p:extLst>
      <p:ext uri="{BB962C8B-B14F-4D97-AF65-F5344CB8AC3E}">
        <p14:creationId xmlns:p14="http://schemas.microsoft.com/office/powerpoint/2010/main" val="13425459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4755" y="273494"/>
            <a:ext cx="10393104" cy="651708"/>
          </a:xfrm>
        </p:spPr>
        <p:txBody>
          <a:bodyPr>
            <a:normAutofit fontScale="90000"/>
          </a:bodyPr>
          <a:lstStyle/>
          <a:p>
            <a:r>
              <a:rPr lang="en-US" b="1" dirty="0"/>
              <a:t>Indicator </a:t>
            </a:r>
            <a:r>
              <a:rPr lang="en-US" b="1" dirty="0" smtClean="0"/>
              <a:t>B-13 </a:t>
            </a:r>
            <a:r>
              <a:rPr lang="en-US" sz="3600" i="1" dirty="0"/>
              <a:t>(20 U.S.C. 1416(a)(3)(B</a:t>
            </a:r>
            <a:r>
              <a:rPr lang="en-US" sz="3600" i="1" dirty="0" smtClean="0"/>
              <a:t>))</a:t>
            </a:r>
            <a:endParaRPr lang="en-US" sz="3600" b="1" i="1" dirty="0"/>
          </a:p>
        </p:txBody>
      </p:sp>
      <p:sp>
        <p:nvSpPr>
          <p:cNvPr id="3" name="Content Placeholder 2"/>
          <p:cNvSpPr>
            <a:spLocks noGrp="1"/>
          </p:cNvSpPr>
          <p:nvPr>
            <p:ph idx="4294967295"/>
          </p:nvPr>
        </p:nvSpPr>
        <p:spPr>
          <a:xfrm>
            <a:off x="601663" y="925203"/>
            <a:ext cx="11105655" cy="4879975"/>
          </a:xfrm>
        </p:spPr>
        <p:txBody>
          <a:bodyPr>
            <a:noAutofit/>
          </a:bodyPr>
          <a:lstStyle/>
          <a:p>
            <a:pPr marL="0" indent="0">
              <a:lnSpc>
                <a:spcPct val="100000"/>
              </a:lnSpc>
              <a:spcBef>
                <a:spcPts val="0"/>
              </a:spcBef>
              <a:buNone/>
            </a:pPr>
            <a:r>
              <a:rPr lang="en-US" sz="2500" dirty="0">
                <a:latin typeface="Segoe UI" panose="020B0502040204020203" pitchFamily="34" charset="0"/>
                <a:cs typeface="Segoe UI" panose="020B0502040204020203" pitchFamily="34" charset="0"/>
              </a:rPr>
              <a:t>Percent of youth with IEPs aged 16 and above with an IEP that </a:t>
            </a:r>
            <a:r>
              <a:rPr lang="en-US" sz="2500" dirty="0" smtClean="0">
                <a:latin typeface="Segoe UI" panose="020B0502040204020203" pitchFamily="34" charset="0"/>
                <a:cs typeface="Segoe UI" panose="020B0502040204020203" pitchFamily="34" charset="0"/>
              </a:rPr>
              <a:t>includes:</a:t>
            </a:r>
          </a:p>
          <a:p>
            <a:pPr marL="574675" indent="-287338">
              <a:lnSpc>
                <a:spcPct val="100000"/>
              </a:lnSpc>
              <a:spcBef>
                <a:spcPts val="0"/>
              </a:spcBef>
            </a:pPr>
            <a:r>
              <a:rPr lang="en-US" sz="2500" dirty="0" smtClean="0">
                <a:latin typeface="Segoe UI" panose="020B0502040204020203" pitchFamily="34" charset="0"/>
                <a:cs typeface="Segoe UI" panose="020B0502040204020203" pitchFamily="34" charset="0"/>
              </a:rPr>
              <a:t>appropriate </a:t>
            </a:r>
            <a:r>
              <a:rPr lang="en-US" sz="2500" b="1" dirty="0">
                <a:latin typeface="Segoe UI" panose="020B0502040204020203" pitchFamily="34" charset="0"/>
                <a:cs typeface="Segoe UI" panose="020B0502040204020203" pitchFamily="34" charset="0"/>
              </a:rPr>
              <a:t>measurable postsecondary goals </a:t>
            </a:r>
            <a:r>
              <a:rPr lang="en-US" sz="2500" dirty="0">
                <a:latin typeface="Segoe UI" panose="020B0502040204020203" pitchFamily="34" charset="0"/>
                <a:cs typeface="Segoe UI" panose="020B0502040204020203" pitchFamily="34" charset="0"/>
              </a:rPr>
              <a:t>that are annually </a:t>
            </a:r>
            <a:r>
              <a:rPr lang="en-US" sz="2500" dirty="0" smtClean="0">
                <a:latin typeface="Segoe UI" panose="020B0502040204020203" pitchFamily="34" charset="0"/>
                <a:cs typeface="Segoe UI" panose="020B0502040204020203" pitchFamily="34" charset="0"/>
              </a:rPr>
              <a:t>updated </a:t>
            </a:r>
            <a:r>
              <a:rPr lang="en-US" sz="2500" dirty="0">
                <a:latin typeface="Segoe UI" panose="020B0502040204020203" pitchFamily="34" charset="0"/>
                <a:cs typeface="Segoe UI" panose="020B0502040204020203" pitchFamily="34" charset="0"/>
              </a:rPr>
              <a:t>and based upon </a:t>
            </a:r>
            <a:endParaRPr lang="en-US" sz="2500" dirty="0" smtClean="0">
              <a:latin typeface="Segoe UI" panose="020B0502040204020203" pitchFamily="34" charset="0"/>
              <a:cs typeface="Segoe UI" panose="020B0502040204020203" pitchFamily="34" charset="0"/>
            </a:endParaRPr>
          </a:p>
          <a:p>
            <a:pPr marL="574675" indent="-287338">
              <a:lnSpc>
                <a:spcPct val="100000"/>
              </a:lnSpc>
              <a:spcBef>
                <a:spcPts val="0"/>
              </a:spcBef>
            </a:pPr>
            <a:r>
              <a:rPr lang="en-US" sz="2500" dirty="0" smtClean="0">
                <a:latin typeface="Segoe UI" panose="020B0502040204020203" pitchFamily="34" charset="0"/>
                <a:cs typeface="Segoe UI" panose="020B0502040204020203" pitchFamily="34" charset="0"/>
              </a:rPr>
              <a:t>an </a:t>
            </a:r>
            <a:r>
              <a:rPr lang="en-US" sz="2500" b="1" dirty="0">
                <a:latin typeface="Segoe UI" panose="020B0502040204020203" pitchFamily="34" charset="0"/>
                <a:cs typeface="Segoe UI" panose="020B0502040204020203" pitchFamily="34" charset="0"/>
              </a:rPr>
              <a:t>age appropriate transition assessment</a:t>
            </a:r>
            <a:r>
              <a:rPr lang="en-US" sz="2500" dirty="0">
                <a:latin typeface="Segoe UI" panose="020B0502040204020203" pitchFamily="34" charset="0"/>
                <a:cs typeface="Segoe UI" panose="020B0502040204020203" pitchFamily="34" charset="0"/>
              </a:rPr>
              <a:t>, </a:t>
            </a:r>
            <a:endParaRPr lang="en-US" sz="2500" dirty="0" smtClean="0">
              <a:latin typeface="Segoe UI" panose="020B0502040204020203" pitchFamily="34" charset="0"/>
              <a:cs typeface="Segoe UI" panose="020B0502040204020203" pitchFamily="34" charset="0"/>
            </a:endParaRPr>
          </a:p>
          <a:p>
            <a:pPr marL="574675" indent="-287338">
              <a:lnSpc>
                <a:spcPct val="100000"/>
              </a:lnSpc>
              <a:spcBef>
                <a:spcPts val="0"/>
              </a:spcBef>
            </a:pPr>
            <a:r>
              <a:rPr lang="en-US" sz="2500" b="1" dirty="0" smtClean="0">
                <a:latin typeface="Segoe UI" panose="020B0502040204020203" pitchFamily="34" charset="0"/>
                <a:cs typeface="Segoe UI" panose="020B0502040204020203" pitchFamily="34" charset="0"/>
              </a:rPr>
              <a:t>transition </a:t>
            </a:r>
            <a:r>
              <a:rPr lang="en-US" sz="2500" b="1" dirty="0">
                <a:latin typeface="Segoe UI" panose="020B0502040204020203" pitchFamily="34" charset="0"/>
                <a:cs typeface="Segoe UI" panose="020B0502040204020203" pitchFamily="34" charset="0"/>
              </a:rPr>
              <a:t>services</a:t>
            </a:r>
            <a:r>
              <a:rPr lang="en-US" sz="2500" dirty="0">
                <a:latin typeface="Segoe UI" panose="020B0502040204020203" pitchFamily="34" charset="0"/>
                <a:cs typeface="Segoe UI" panose="020B0502040204020203" pitchFamily="34" charset="0"/>
              </a:rPr>
              <a:t>, including </a:t>
            </a:r>
            <a:r>
              <a:rPr lang="en-US" sz="2500" b="1" dirty="0">
                <a:latin typeface="Segoe UI" panose="020B0502040204020203" pitchFamily="34" charset="0"/>
                <a:cs typeface="Segoe UI" panose="020B0502040204020203" pitchFamily="34" charset="0"/>
              </a:rPr>
              <a:t>courses of study</a:t>
            </a:r>
            <a:r>
              <a:rPr lang="en-US" sz="2500" dirty="0">
                <a:latin typeface="Segoe UI" panose="020B0502040204020203" pitchFamily="34" charset="0"/>
                <a:cs typeface="Segoe UI" panose="020B0502040204020203" pitchFamily="34" charset="0"/>
              </a:rPr>
              <a:t>, that will reasonably enable the student to meet those postsecondary goals, and </a:t>
            </a:r>
            <a:endParaRPr lang="en-US" sz="2500" dirty="0" smtClean="0">
              <a:latin typeface="Segoe UI" panose="020B0502040204020203" pitchFamily="34" charset="0"/>
              <a:cs typeface="Segoe UI" panose="020B0502040204020203" pitchFamily="34" charset="0"/>
            </a:endParaRPr>
          </a:p>
          <a:p>
            <a:pPr marL="574675" indent="-287338">
              <a:lnSpc>
                <a:spcPct val="100000"/>
              </a:lnSpc>
              <a:spcBef>
                <a:spcPts val="0"/>
              </a:spcBef>
            </a:pPr>
            <a:r>
              <a:rPr lang="en-US" sz="2500" b="1" dirty="0" smtClean="0">
                <a:latin typeface="Segoe UI" panose="020B0502040204020203" pitchFamily="34" charset="0"/>
                <a:cs typeface="Segoe UI" panose="020B0502040204020203" pitchFamily="34" charset="0"/>
              </a:rPr>
              <a:t>annual </a:t>
            </a:r>
            <a:r>
              <a:rPr lang="en-US" sz="2500" b="1" dirty="0">
                <a:latin typeface="Segoe UI" panose="020B0502040204020203" pitchFamily="34" charset="0"/>
                <a:cs typeface="Segoe UI" panose="020B0502040204020203" pitchFamily="34" charset="0"/>
              </a:rPr>
              <a:t>IEP goals </a:t>
            </a:r>
            <a:r>
              <a:rPr lang="en-US" sz="2500" dirty="0">
                <a:latin typeface="Segoe UI" panose="020B0502040204020203" pitchFamily="34" charset="0"/>
                <a:cs typeface="Segoe UI" panose="020B0502040204020203" pitchFamily="34" charset="0"/>
              </a:rPr>
              <a:t>related to the student’s transition services needs. </a:t>
            </a:r>
            <a:endParaRPr lang="en-US" sz="2500" dirty="0" smtClean="0">
              <a:latin typeface="Segoe UI" panose="020B0502040204020203" pitchFamily="34" charset="0"/>
              <a:cs typeface="Segoe UI" panose="020B0502040204020203" pitchFamily="34" charset="0"/>
            </a:endParaRPr>
          </a:p>
          <a:p>
            <a:pPr marL="0" indent="0">
              <a:lnSpc>
                <a:spcPct val="100000"/>
              </a:lnSpc>
              <a:spcBef>
                <a:spcPts val="600"/>
              </a:spcBef>
              <a:buNone/>
            </a:pPr>
            <a:r>
              <a:rPr lang="en-US" sz="2500" dirty="0" smtClean="0">
                <a:latin typeface="Segoe UI" panose="020B0502040204020203" pitchFamily="34" charset="0"/>
                <a:cs typeface="Segoe UI" panose="020B0502040204020203" pitchFamily="34" charset="0"/>
              </a:rPr>
              <a:t>There </a:t>
            </a:r>
            <a:r>
              <a:rPr lang="en-US" sz="2500" dirty="0">
                <a:latin typeface="Segoe UI" panose="020B0502040204020203" pitchFamily="34" charset="0"/>
                <a:cs typeface="Segoe UI" panose="020B0502040204020203" pitchFamily="34" charset="0"/>
              </a:rPr>
              <a:t>also must be evidence </a:t>
            </a:r>
            <a:r>
              <a:rPr lang="en-US" sz="2500" dirty="0" smtClean="0">
                <a:latin typeface="Segoe UI" panose="020B0502040204020203" pitchFamily="34" charset="0"/>
                <a:cs typeface="Segoe UI" panose="020B0502040204020203" pitchFamily="34" charset="0"/>
              </a:rPr>
              <a:t>that:</a:t>
            </a:r>
          </a:p>
          <a:p>
            <a:pPr marL="574675" indent="-287338">
              <a:lnSpc>
                <a:spcPct val="100000"/>
              </a:lnSpc>
              <a:spcBef>
                <a:spcPts val="0"/>
              </a:spcBef>
            </a:pPr>
            <a:r>
              <a:rPr lang="en-US" sz="2500" dirty="0" smtClean="0">
                <a:latin typeface="Segoe UI" panose="020B0502040204020203" pitchFamily="34" charset="0"/>
                <a:cs typeface="Segoe UI" panose="020B0502040204020203" pitchFamily="34" charset="0"/>
              </a:rPr>
              <a:t>the </a:t>
            </a:r>
            <a:r>
              <a:rPr lang="en-US" sz="2500" b="1" dirty="0">
                <a:latin typeface="Segoe UI" panose="020B0502040204020203" pitchFamily="34" charset="0"/>
                <a:cs typeface="Segoe UI" panose="020B0502040204020203" pitchFamily="34" charset="0"/>
              </a:rPr>
              <a:t>student was invited </a:t>
            </a:r>
            <a:r>
              <a:rPr lang="en-US" sz="2500" dirty="0">
                <a:latin typeface="Segoe UI" panose="020B0502040204020203" pitchFamily="34" charset="0"/>
                <a:cs typeface="Segoe UI" panose="020B0502040204020203" pitchFamily="34" charset="0"/>
              </a:rPr>
              <a:t>to the IEP Team meeting where transition services are to be discussed and </a:t>
            </a:r>
            <a:endParaRPr lang="en-US" sz="2500" dirty="0" smtClean="0">
              <a:latin typeface="Segoe UI" panose="020B0502040204020203" pitchFamily="34" charset="0"/>
              <a:cs typeface="Segoe UI" panose="020B0502040204020203" pitchFamily="34" charset="0"/>
            </a:endParaRPr>
          </a:p>
          <a:p>
            <a:pPr marL="574675" indent="-287338">
              <a:lnSpc>
                <a:spcPct val="100000"/>
              </a:lnSpc>
              <a:spcBef>
                <a:spcPts val="0"/>
              </a:spcBef>
            </a:pPr>
            <a:r>
              <a:rPr lang="en-US" sz="2500" dirty="0" smtClean="0">
                <a:latin typeface="Segoe UI" panose="020B0502040204020203" pitchFamily="34" charset="0"/>
                <a:cs typeface="Segoe UI" panose="020B0502040204020203" pitchFamily="34" charset="0"/>
              </a:rPr>
              <a:t>if </a:t>
            </a:r>
            <a:r>
              <a:rPr lang="en-US" sz="2500" dirty="0">
                <a:latin typeface="Segoe UI" panose="020B0502040204020203" pitchFamily="34" charset="0"/>
                <a:cs typeface="Segoe UI" panose="020B0502040204020203" pitchFamily="34" charset="0"/>
              </a:rPr>
              <a:t>appropriate, a representative of any </a:t>
            </a:r>
            <a:r>
              <a:rPr lang="en-US" sz="2500" b="1" dirty="0">
                <a:latin typeface="Segoe UI" panose="020B0502040204020203" pitchFamily="34" charset="0"/>
                <a:cs typeface="Segoe UI" panose="020B0502040204020203" pitchFamily="34" charset="0"/>
              </a:rPr>
              <a:t>participating agency was invited </a:t>
            </a:r>
            <a:r>
              <a:rPr lang="en-US" sz="2500" dirty="0">
                <a:latin typeface="Segoe UI" panose="020B0502040204020203" pitchFamily="34" charset="0"/>
                <a:cs typeface="Segoe UI" panose="020B0502040204020203" pitchFamily="34" charset="0"/>
              </a:rPr>
              <a:t>to the IEP Team meeting with the prior consent of the parent or student who has reached the age of majority</a:t>
            </a:r>
            <a:r>
              <a:rPr lang="en-US" sz="2500" dirty="0" smtClean="0">
                <a:latin typeface="Segoe UI" panose="020B0502040204020203" pitchFamily="34" charset="0"/>
                <a:cs typeface="Segoe UI" panose="020B0502040204020203" pitchFamily="34" charset="0"/>
              </a:rPr>
              <a:t>.</a:t>
            </a:r>
            <a:endParaRPr lang="en-US" sz="25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660609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7407" y="169607"/>
            <a:ext cx="10515600" cy="1325563"/>
          </a:xfrm>
        </p:spPr>
        <p:txBody>
          <a:bodyPr/>
          <a:lstStyle/>
          <a:p>
            <a:r>
              <a:rPr lang="en-US" b="1" dirty="0"/>
              <a:t>Current </a:t>
            </a:r>
            <a:r>
              <a:rPr lang="en-US" b="1" dirty="0" smtClean="0"/>
              <a:t>B-13 </a:t>
            </a:r>
            <a:r>
              <a:rPr lang="en-US" b="1" dirty="0"/>
              <a:t>Data Collection </a:t>
            </a:r>
          </a:p>
        </p:txBody>
      </p:sp>
      <p:sp>
        <p:nvSpPr>
          <p:cNvPr id="3" name="Content Placeholder 2"/>
          <p:cNvSpPr>
            <a:spLocks noGrp="1"/>
          </p:cNvSpPr>
          <p:nvPr>
            <p:ph idx="1"/>
          </p:nvPr>
        </p:nvSpPr>
        <p:spPr>
          <a:xfrm>
            <a:off x="838200" y="1648919"/>
            <a:ext cx="8935387" cy="4161332"/>
          </a:xfrm>
        </p:spPr>
        <p:txBody>
          <a:bodyPr>
            <a:normAutofit/>
          </a:bodyPr>
          <a:lstStyle/>
          <a:p>
            <a:pPr marL="0" indent="0">
              <a:lnSpc>
                <a:spcPct val="100000"/>
              </a:lnSpc>
              <a:spcBef>
                <a:spcPts val="0"/>
              </a:spcBef>
              <a:spcAft>
                <a:spcPts val="1200"/>
              </a:spcAft>
              <a:buSzPct val="110000"/>
              <a:buNone/>
            </a:pPr>
            <a:r>
              <a:rPr lang="en-US" sz="3200" dirty="0">
                <a:latin typeface="Segoe UI Light" panose="020B0502040204020203" pitchFamily="34" charset="0"/>
                <a:cs typeface="Segoe UI Light" panose="020B0502040204020203" pitchFamily="34" charset="0"/>
              </a:rPr>
              <a:t>Since 2005, Indicator </a:t>
            </a:r>
            <a:r>
              <a:rPr lang="en-US" sz="3200" dirty="0" smtClean="0">
                <a:latin typeface="Segoe UI Light" panose="020B0502040204020203" pitchFamily="34" charset="0"/>
                <a:cs typeface="Segoe UI Light" panose="020B0502040204020203" pitchFamily="34" charset="0"/>
              </a:rPr>
              <a:t>B-13 </a:t>
            </a:r>
            <a:r>
              <a:rPr lang="en-US" sz="3200" dirty="0">
                <a:latin typeface="Segoe UI Light" panose="020B0502040204020203" pitchFamily="34" charset="0"/>
                <a:cs typeface="Segoe UI Light" panose="020B0502040204020203" pitchFamily="34" charset="0"/>
              </a:rPr>
              <a:t>data have been collected </a:t>
            </a:r>
            <a:r>
              <a:rPr lang="en-US" sz="3200" dirty="0" smtClean="0">
                <a:latin typeface="Segoe UI Light" panose="020B0502040204020203" pitchFamily="34" charset="0"/>
                <a:cs typeface="Segoe UI Light" panose="020B0502040204020203" pitchFamily="34" charset="0"/>
              </a:rPr>
              <a:t>through:</a:t>
            </a:r>
          </a:p>
          <a:p>
            <a:pPr marL="854075" lvl="1" indent="-509588">
              <a:lnSpc>
                <a:spcPct val="100000"/>
              </a:lnSpc>
              <a:spcBef>
                <a:spcPts val="0"/>
              </a:spcBef>
              <a:spcAft>
                <a:spcPts val="1200"/>
              </a:spcAft>
              <a:buSzPct val="85000"/>
              <a:buFont typeface="Courier New" panose="02070309020205020404" pitchFamily="49" charset="0"/>
              <a:buChar char="o"/>
            </a:pPr>
            <a:r>
              <a:rPr lang="en-US" sz="3200" dirty="0" smtClean="0">
                <a:latin typeface="Segoe UI Light" panose="020B0502040204020203" pitchFamily="34" charset="0"/>
                <a:cs typeface="Segoe UI Light" panose="020B0502040204020203" pitchFamily="34" charset="0"/>
              </a:rPr>
              <a:t>a </a:t>
            </a:r>
            <a:r>
              <a:rPr lang="en-US" sz="3200" dirty="0">
                <a:latin typeface="Segoe UI Light" panose="020B0502040204020203" pitchFamily="34" charset="0"/>
                <a:cs typeface="Segoe UI Light" panose="020B0502040204020203" pitchFamily="34" charset="0"/>
              </a:rPr>
              <a:t>review of IEPs submitted for Safety Net </a:t>
            </a:r>
            <a:r>
              <a:rPr lang="en-US" sz="3200" dirty="0" smtClean="0">
                <a:latin typeface="Segoe UI Light" panose="020B0502040204020203" pitchFamily="34" charset="0"/>
                <a:cs typeface="Segoe UI Light" panose="020B0502040204020203" pitchFamily="34" charset="0"/>
              </a:rPr>
              <a:t>reimbursement, </a:t>
            </a:r>
            <a:r>
              <a:rPr lang="en-US" sz="3200" dirty="0">
                <a:latin typeface="Segoe UI Light" panose="020B0502040204020203" pitchFamily="34" charset="0"/>
                <a:cs typeface="Segoe UI Light" panose="020B0502040204020203" pitchFamily="34" charset="0"/>
              </a:rPr>
              <a:t>and </a:t>
            </a:r>
            <a:endParaRPr lang="en-US" sz="3200" dirty="0" smtClean="0">
              <a:latin typeface="Segoe UI Light" panose="020B0502040204020203" pitchFamily="34" charset="0"/>
              <a:cs typeface="Segoe UI Light" panose="020B0502040204020203" pitchFamily="34" charset="0"/>
            </a:endParaRPr>
          </a:p>
          <a:p>
            <a:pPr marL="854075" lvl="1" indent="-509588">
              <a:lnSpc>
                <a:spcPct val="100000"/>
              </a:lnSpc>
              <a:spcBef>
                <a:spcPts val="0"/>
              </a:spcBef>
              <a:spcAft>
                <a:spcPts val="1200"/>
              </a:spcAft>
              <a:buSzPct val="85000"/>
              <a:buFont typeface="Courier New" panose="02070309020205020404" pitchFamily="49" charset="0"/>
              <a:buChar char="o"/>
            </a:pPr>
            <a:r>
              <a:rPr lang="en-US" sz="3200" dirty="0" smtClean="0">
                <a:latin typeface="Segoe UI Light" panose="020B0502040204020203" pitchFamily="34" charset="0"/>
                <a:cs typeface="Segoe UI Light" panose="020B0502040204020203" pitchFamily="34" charset="0"/>
              </a:rPr>
              <a:t>IEPs reviewed as part of a special education program (monitoring</a:t>
            </a:r>
            <a:r>
              <a:rPr lang="en-US" sz="3200" dirty="0">
                <a:latin typeface="Segoe UI Light" panose="020B0502040204020203" pitchFamily="34" charset="0"/>
                <a:cs typeface="Segoe UI Light" panose="020B0502040204020203" pitchFamily="34" charset="0"/>
              </a:rPr>
              <a:t>) review</a:t>
            </a:r>
            <a:r>
              <a:rPr lang="en-US" sz="3200" dirty="0" smtClean="0">
                <a:latin typeface="Segoe UI Light" panose="020B0502040204020203" pitchFamily="34" charset="0"/>
                <a:cs typeface="Segoe UI Light" panose="020B0502040204020203" pitchFamily="34" charset="0"/>
              </a:rPr>
              <a:t>.</a:t>
            </a:r>
            <a:endParaRPr lang="en-US" sz="3200"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19904081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idx="4294967295"/>
          </p:nvPr>
        </p:nvSpPr>
        <p:spPr>
          <a:xfrm>
            <a:off x="434711" y="232113"/>
            <a:ext cx="10872788" cy="1057041"/>
          </a:xfrm>
        </p:spPr>
        <p:txBody>
          <a:bodyPr/>
          <a:lstStyle/>
          <a:p>
            <a:r>
              <a:rPr lang="en-US" b="1" dirty="0"/>
              <a:t>Indicator </a:t>
            </a:r>
            <a:r>
              <a:rPr lang="en-US" b="1" dirty="0" smtClean="0"/>
              <a:t>B-13 Current Data Collection</a:t>
            </a:r>
            <a:endParaRPr lang="en-US" b="1" dirty="0"/>
          </a:p>
        </p:txBody>
      </p:sp>
      <p:graphicFrame>
        <p:nvGraphicFramePr>
          <p:cNvPr id="4" name="Table 3" descr="Table displays the indicator B-13 data collected during the current data collection method."/>
          <p:cNvGraphicFramePr>
            <a:graphicFrameLocks noGrp="1"/>
          </p:cNvGraphicFramePr>
          <p:nvPr>
            <p:extLst>
              <p:ext uri="{D42A27DB-BD31-4B8C-83A1-F6EECF244321}">
                <p14:modId xmlns:p14="http://schemas.microsoft.com/office/powerpoint/2010/main" val="1099746709"/>
              </p:ext>
            </p:extLst>
          </p:nvPr>
        </p:nvGraphicFramePr>
        <p:xfrm>
          <a:off x="988159" y="1172771"/>
          <a:ext cx="10261954" cy="3567458"/>
        </p:xfrm>
        <a:graphic>
          <a:graphicData uri="http://schemas.openxmlformats.org/drawingml/2006/table">
            <a:tbl>
              <a:tblPr firstRow="1" bandRow="1">
                <a:tableStyleId>{22838BEF-8BB2-4498-84A7-C5851F593DF1}</a:tableStyleId>
              </a:tblPr>
              <a:tblGrid>
                <a:gridCol w="1978545">
                  <a:extLst>
                    <a:ext uri="{9D8B030D-6E8A-4147-A177-3AD203B41FA5}">
                      <a16:colId xmlns:a16="http://schemas.microsoft.com/office/drawing/2014/main" val="851027899"/>
                    </a:ext>
                  </a:extLst>
                </a:gridCol>
                <a:gridCol w="1978545">
                  <a:extLst>
                    <a:ext uri="{9D8B030D-6E8A-4147-A177-3AD203B41FA5}">
                      <a16:colId xmlns:a16="http://schemas.microsoft.com/office/drawing/2014/main" val="2285370357"/>
                    </a:ext>
                  </a:extLst>
                </a:gridCol>
                <a:gridCol w="1886878">
                  <a:extLst>
                    <a:ext uri="{9D8B030D-6E8A-4147-A177-3AD203B41FA5}">
                      <a16:colId xmlns:a16="http://schemas.microsoft.com/office/drawing/2014/main" val="723944893"/>
                    </a:ext>
                  </a:extLst>
                </a:gridCol>
                <a:gridCol w="1858865">
                  <a:extLst>
                    <a:ext uri="{9D8B030D-6E8A-4147-A177-3AD203B41FA5}">
                      <a16:colId xmlns:a16="http://schemas.microsoft.com/office/drawing/2014/main" val="2310718022"/>
                    </a:ext>
                  </a:extLst>
                </a:gridCol>
                <a:gridCol w="2559121">
                  <a:extLst>
                    <a:ext uri="{9D8B030D-6E8A-4147-A177-3AD203B41FA5}">
                      <a16:colId xmlns:a16="http://schemas.microsoft.com/office/drawing/2014/main" val="2558978086"/>
                    </a:ext>
                  </a:extLst>
                </a:gridCol>
              </a:tblGrid>
              <a:tr h="1015793">
                <a:tc>
                  <a:txBody>
                    <a:bodyPr/>
                    <a:lstStyle/>
                    <a:p>
                      <a:pPr algn="ctr"/>
                      <a:r>
                        <a:rPr lang="en-US" sz="2000" dirty="0">
                          <a:latin typeface="Segoe UI" panose="020B0502040204020203" pitchFamily="34" charset="0"/>
                          <a:cs typeface="Segoe UI" panose="020B0502040204020203" pitchFamily="34" charset="0"/>
                        </a:rPr>
                        <a:t>Year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000" dirty="0">
                          <a:latin typeface="Segoe UI" panose="020B0502040204020203" pitchFamily="34" charset="0"/>
                          <a:cs typeface="Segoe UI" panose="020B0502040204020203" pitchFamily="34" charset="0"/>
                        </a:rPr>
                        <a:t># of </a:t>
                      </a:r>
                      <a:r>
                        <a:rPr lang="en-US" sz="2000" dirty="0" smtClean="0">
                          <a:latin typeface="Segoe UI" panose="020B0502040204020203" pitchFamily="34" charset="0"/>
                          <a:cs typeface="Segoe UI" panose="020B0502040204020203" pitchFamily="34" charset="0"/>
                        </a:rPr>
                        <a:t>B-13 </a:t>
                      </a:r>
                      <a:r>
                        <a:rPr lang="en-US" sz="2000" dirty="0">
                          <a:latin typeface="Segoe UI" panose="020B0502040204020203" pitchFamily="34" charset="0"/>
                          <a:cs typeface="Segoe UI" panose="020B0502040204020203" pitchFamily="34" charset="0"/>
                        </a:rPr>
                        <a:t>files reviewed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000" dirty="0">
                          <a:latin typeface="Segoe UI" panose="020B0502040204020203" pitchFamily="34" charset="0"/>
                          <a:cs typeface="Segoe UI" panose="020B0502040204020203" pitchFamily="34" charset="0"/>
                        </a:rPr>
                        <a:t>% of Total Students </a:t>
                      </a:r>
                      <a:r>
                        <a:rPr lang="en-US" sz="2000" baseline="0" dirty="0">
                          <a:latin typeface="Segoe UI" panose="020B0502040204020203" pitchFamily="34" charset="0"/>
                          <a:cs typeface="Segoe UI" panose="020B0502040204020203" pitchFamily="34" charset="0"/>
                        </a:rPr>
                        <a:t>Reviewed </a:t>
                      </a:r>
                      <a:endParaRPr lang="en-US" sz="2000" dirty="0">
                        <a:latin typeface="Segoe UI" panose="020B0502040204020203" pitchFamily="34" charset="0"/>
                        <a:cs typeface="Segoe UI"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000" dirty="0">
                          <a:latin typeface="Segoe UI" panose="020B0502040204020203" pitchFamily="34" charset="0"/>
                          <a:cs typeface="Segoe UI" panose="020B0502040204020203" pitchFamily="34" charset="0"/>
                        </a:rPr>
                        <a:t>#</a:t>
                      </a:r>
                      <a:r>
                        <a:rPr lang="en-US" sz="2000" baseline="0" dirty="0">
                          <a:latin typeface="Segoe UI" panose="020B0502040204020203" pitchFamily="34" charset="0"/>
                          <a:cs typeface="Segoe UI" panose="020B0502040204020203" pitchFamily="34" charset="0"/>
                        </a:rPr>
                        <a:t> of Districts reviewed</a:t>
                      </a:r>
                      <a:endParaRPr lang="en-US" sz="2000" dirty="0">
                        <a:latin typeface="Segoe UI" panose="020B0502040204020203" pitchFamily="34" charset="0"/>
                        <a:cs typeface="Segoe UI"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000" dirty="0">
                          <a:latin typeface="Segoe UI" panose="020B0502040204020203" pitchFamily="34" charset="0"/>
                          <a:cs typeface="Segoe UI" panose="020B0502040204020203" pitchFamily="34" charset="0"/>
                        </a:rPr>
                        <a:t>% of Total Districts Reviewed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959317970"/>
                  </a:ext>
                </a:extLst>
              </a:tr>
              <a:tr h="850555">
                <a:tc>
                  <a:txBody>
                    <a:bodyPr/>
                    <a:lstStyle/>
                    <a:p>
                      <a:pPr algn="ctr"/>
                      <a:r>
                        <a:rPr lang="en-US" sz="2800" dirty="0">
                          <a:latin typeface="Segoe UI" panose="020B0502040204020203" pitchFamily="34" charset="0"/>
                          <a:cs typeface="Segoe UI" panose="020B0502040204020203" pitchFamily="34" charset="0"/>
                        </a:rPr>
                        <a:t>2015-16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latin typeface="Segoe UI" panose="020B0502040204020203" pitchFamily="34" charset="0"/>
                          <a:cs typeface="Segoe UI" panose="020B0502040204020203" pitchFamily="34" charset="0"/>
                        </a:rPr>
                        <a:t>990</a:t>
                      </a:r>
                    </a:p>
                    <a:p>
                      <a:pPr algn="ctr"/>
                      <a:r>
                        <a:rPr lang="en-US" sz="1800" i="1" dirty="0">
                          <a:latin typeface="Segoe UI" panose="020B0502040204020203" pitchFamily="34" charset="0"/>
                          <a:cs typeface="Segoe UI" panose="020B0502040204020203" pitchFamily="34" charset="0"/>
                        </a:rPr>
                        <a:t>of 23,706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latin typeface="Segoe UI" panose="020B0502040204020203" pitchFamily="34" charset="0"/>
                          <a:cs typeface="Segoe UI" panose="020B0502040204020203" pitchFamily="34" charset="0"/>
                        </a:rPr>
                        <a:t>4.2%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latin typeface="Segoe UI" panose="020B0502040204020203" pitchFamily="34" charset="0"/>
                          <a:cs typeface="Segoe UI" panose="020B0502040204020203" pitchFamily="34" charset="0"/>
                        </a:rPr>
                        <a:t>94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i="1" dirty="0">
                          <a:latin typeface="Segoe UI" panose="020B0502040204020203" pitchFamily="34" charset="0"/>
                          <a:cs typeface="Segoe UI" panose="020B0502040204020203" pitchFamily="34" charset="0"/>
                        </a:rPr>
                        <a:t>of 251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latin typeface="Segoe UI" panose="020B0502040204020203" pitchFamily="34" charset="0"/>
                          <a:cs typeface="Segoe UI" panose="020B0502040204020203" pitchFamily="34" charset="0"/>
                        </a:rPr>
                        <a:t>37%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6357257"/>
                  </a:ext>
                </a:extLst>
              </a:tr>
              <a:tr h="850555">
                <a:tc>
                  <a:txBody>
                    <a:bodyPr/>
                    <a:lstStyle/>
                    <a:p>
                      <a:pPr algn="ctr"/>
                      <a:r>
                        <a:rPr lang="en-US" sz="2800" dirty="0">
                          <a:latin typeface="Segoe UI" panose="020B0502040204020203" pitchFamily="34" charset="0"/>
                          <a:cs typeface="Segoe UI" panose="020B0502040204020203" pitchFamily="34" charset="0"/>
                        </a:rPr>
                        <a:t>2016-17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latin typeface="Segoe UI" panose="020B0502040204020203" pitchFamily="34" charset="0"/>
                          <a:cs typeface="Segoe UI" panose="020B0502040204020203" pitchFamily="34" charset="0"/>
                        </a:rPr>
                        <a:t>1,068</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i="1" dirty="0">
                          <a:latin typeface="Segoe UI" panose="020B0502040204020203" pitchFamily="34" charset="0"/>
                          <a:cs typeface="Segoe UI" panose="020B0502040204020203" pitchFamily="34" charset="0"/>
                        </a:rPr>
                        <a:t>of 24,256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latin typeface="Segoe UI" panose="020B0502040204020203" pitchFamily="34" charset="0"/>
                          <a:cs typeface="Segoe UI" panose="020B0502040204020203" pitchFamily="34" charset="0"/>
                        </a:rPr>
                        <a:t>4.4%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latin typeface="Segoe UI" panose="020B0502040204020203" pitchFamily="34" charset="0"/>
                          <a:cs typeface="Segoe UI" panose="020B0502040204020203" pitchFamily="34" charset="0"/>
                        </a:rPr>
                        <a:t>103</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i="1" dirty="0">
                          <a:latin typeface="Segoe UI" panose="020B0502040204020203" pitchFamily="34" charset="0"/>
                          <a:cs typeface="Segoe UI" panose="020B0502040204020203" pitchFamily="34" charset="0"/>
                        </a:rPr>
                        <a:t>of 251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latin typeface="Segoe UI" panose="020B0502040204020203" pitchFamily="34" charset="0"/>
                          <a:cs typeface="Segoe UI" panose="020B0502040204020203" pitchFamily="34" charset="0"/>
                        </a:rPr>
                        <a:t>41%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50296858"/>
                  </a:ext>
                </a:extLst>
              </a:tr>
              <a:tr h="850555">
                <a:tc>
                  <a:txBody>
                    <a:bodyPr/>
                    <a:lstStyle/>
                    <a:p>
                      <a:pPr algn="ctr"/>
                      <a:r>
                        <a:rPr lang="en-US" sz="2800" dirty="0">
                          <a:latin typeface="Segoe UI" panose="020B0502040204020203" pitchFamily="34" charset="0"/>
                          <a:cs typeface="Segoe UI" panose="020B0502040204020203" pitchFamily="34" charset="0"/>
                        </a:rPr>
                        <a:t>2017-18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latin typeface="Segoe UI" panose="020B0502040204020203" pitchFamily="34" charset="0"/>
                          <a:cs typeface="Segoe UI" panose="020B0502040204020203" pitchFamily="34" charset="0"/>
                        </a:rPr>
                        <a:t>1,193</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i="1" dirty="0">
                          <a:latin typeface="Segoe UI" panose="020B0502040204020203" pitchFamily="34" charset="0"/>
                          <a:cs typeface="Segoe UI" panose="020B0502040204020203" pitchFamily="34" charset="0"/>
                        </a:rPr>
                        <a:t>of 24,653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latin typeface="Segoe UI" panose="020B0502040204020203" pitchFamily="34" charset="0"/>
                          <a:cs typeface="Segoe UI" panose="020B0502040204020203" pitchFamily="34" charset="0"/>
                        </a:rPr>
                        <a:t>4.8%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latin typeface="Segoe UI" panose="020B0502040204020203" pitchFamily="34" charset="0"/>
                          <a:cs typeface="Segoe UI" panose="020B0502040204020203" pitchFamily="34" charset="0"/>
                        </a:rPr>
                        <a:t>102</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i="1" dirty="0">
                          <a:latin typeface="Segoe UI" panose="020B0502040204020203" pitchFamily="34" charset="0"/>
                          <a:cs typeface="Segoe UI" panose="020B0502040204020203" pitchFamily="34" charset="0"/>
                        </a:rPr>
                        <a:t>of 254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latin typeface="Segoe UI" panose="020B0502040204020203" pitchFamily="34" charset="0"/>
                          <a:cs typeface="Segoe UI" panose="020B0502040204020203" pitchFamily="34" charset="0"/>
                        </a:rPr>
                        <a:t>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5310072"/>
                  </a:ext>
                </a:extLst>
              </a:tr>
            </a:tbl>
          </a:graphicData>
        </a:graphic>
      </p:graphicFrame>
      <p:sp>
        <p:nvSpPr>
          <p:cNvPr id="2" name="TextBox 1"/>
          <p:cNvSpPr txBox="1"/>
          <p:nvPr/>
        </p:nvSpPr>
        <p:spPr>
          <a:xfrm>
            <a:off x="988159" y="4914999"/>
            <a:ext cx="10395289" cy="1107996"/>
          </a:xfrm>
          <a:prstGeom prst="rect">
            <a:avLst/>
          </a:prstGeom>
          <a:noFill/>
        </p:spPr>
        <p:txBody>
          <a:bodyPr wrap="square" rtlCol="0">
            <a:spAutoFit/>
          </a:bodyPr>
          <a:lstStyle/>
          <a:p>
            <a:r>
              <a:rPr lang="en-US" sz="2200" dirty="0" smtClean="0">
                <a:latin typeface="Segoe UI" panose="020B0502040204020203" pitchFamily="34" charset="0"/>
                <a:cs typeface="Segoe UI" panose="020B0502040204020203" pitchFamily="34" charset="0"/>
              </a:rPr>
              <a:t>The majority of files reviewed for B-13 each year </a:t>
            </a:r>
            <a:r>
              <a:rPr lang="en-US" sz="2200" b="1" dirty="0" smtClean="0">
                <a:latin typeface="Segoe UI" panose="020B0502040204020203" pitchFamily="34" charset="0"/>
                <a:cs typeface="Segoe UI" panose="020B0502040204020203" pitchFamily="34" charset="0"/>
              </a:rPr>
              <a:t>(over 75%)</a:t>
            </a:r>
            <a:r>
              <a:rPr lang="en-US" sz="2200" dirty="0" smtClean="0">
                <a:latin typeface="Segoe UI" panose="020B0502040204020203" pitchFamily="34" charset="0"/>
                <a:cs typeface="Segoe UI" panose="020B0502040204020203" pitchFamily="34" charset="0"/>
              </a:rPr>
              <a:t> are those submitted to Safety Net.  Since districts who submit to Safety Net tend to do so each year, the result is that </a:t>
            </a:r>
            <a:r>
              <a:rPr lang="en-US" sz="2200" b="1" dirty="0" smtClean="0">
                <a:latin typeface="Segoe UI" panose="020B0502040204020203" pitchFamily="34" charset="0"/>
                <a:cs typeface="Segoe UI" panose="020B0502040204020203" pitchFamily="34" charset="0"/>
              </a:rPr>
              <a:t>the B-13 data come from the same 40%</a:t>
            </a:r>
            <a:r>
              <a:rPr lang="en-US" sz="2200" dirty="0" smtClean="0">
                <a:latin typeface="Segoe UI" panose="020B0502040204020203" pitchFamily="34" charset="0"/>
                <a:cs typeface="Segoe UI" panose="020B0502040204020203" pitchFamily="34" charset="0"/>
              </a:rPr>
              <a:t> of the state every year.</a:t>
            </a:r>
            <a:endParaRPr lang="en-US" sz="22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1839639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244A5F"/>
      </a:dk1>
      <a:lt1>
        <a:srgbClr val="06997E"/>
      </a:lt1>
      <a:dk2>
        <a:srgbClr val="3C85C6"/>
      </a:dk2>
      <a:lt2>
        <a:srgbClr val="FFFFFF"/>
      </a:lt2>
      <a:accent1>
        <a:srgbClr val="848382"/>
      </a:accent1>
      <a:accent2>
        <a:srgbClr val="49473B"/>
      </a:accent2>
      <a:accent3>
        <a:srgbClr val="F2C660"/>
      </a:accent3>
      <a:accent4>
        <a:srgbClr val="EF4759"/>
      </a:accent4>
      <a:accent5>
        <a:srgbClr val="FFFFFF"/>
      </a:accent5>
      <a:accent6>
        <a:srgbClr val="FFFFFF"/>
      </a:accent6>
      <a:hlink>
        <a:srgbClr val="3C85C6"/>
      </a:hlink>
      <a:folHlink>
        <a:srgbClr val="F2C66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FDE9A79CABB504F9298A94928D08125" ma:contentTypeVersion="1" ma:contentTypeDescription="Create a new document." ma:contentTypeScope="" ma:versionID="7c06e61c39eafb3624237f99f3534577">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48C3029-1FA2-4406-860F-06D2059660F3}">
  <ds:schemaRefs>
    <ds:schemaRef ds:uri="http://schemas.microsoft.com/sharepoint/v3/contenttype/forms"/>
  </ds:schemaRefs>
</ds:datastoreItem>
</file>

<file path=customXml/itemProps2.xml><?xml version="1.0" encoding="utf-8"?>
<ds:datastoreItem xmlns:ds="http://schemas.openxmlformats.org/officeDocument/2006/customXml" ds:itemID="{CAB4D3AE-6630-4311-824A-E112BCE65A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CF67784-D90B-4416-9BE5-C88ECF5059A2}">
  <ds:schemaRefs>
    <ds:schemaRef ds:uri="http://schemas.microsoft.com/office/infopath/2007/PartnerControl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5533</TotalTime>
  <Words>3285</Words>
  <Application>Microsoft Office PowerPoint</Application>
  <PresentationFormat>Widescreen</PresentationFormat>
  <Paragraphs>254</Paragraphs>
  <Slides>22</Slides>
  <Notes>22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Calibri</vt:lpstr>
      <vt:lpstr>Courier New</vt:lpstr>
      <vt:lpstr>Palatino Linotype</vt:lpstr>
      <vt:lpstr>Segoe UI</vt:lpstr>
      <vt:lpstr>Segoe UI Historic</vt:lpstr>
      <vt:lpstr>Segoe UI Light</vt:lpstr>
      <vt:lpstr>Wingdings</vt:lpstr>
      <vt:lpstr>Office Theme</vt:lpstr>
      <vt:lpstr>Indicator B-13  Data Collection Changes</vt:lpstr>
      <vt:lpstr>OSPI Priorities</vt:lpstr>
      <vt:lpstr>Today’s Agenda</vt:lpstr>
      <vt:lpstr>2017-18 Adjusted Cohort Graduation Rates</vt:lpstr>
      <vt:lpstr>Graduation Pathways Used by SWDs in 2016-17</vt:lpstr>
      <vt:lpstr>2016-17 Post-School Outcomes for All Students with IEPs</vt:lpstr>
      <vt:lpstr>Indicator B-13 (20 U.S.C. 1416(a)(3)(B))</vt:lpstr>
      <vt:lpstr>Current B-13 Data Collection </vt:lpstr>
      <vt:lpstr>Indicator B-13 Current Data Collection</vt:lpstr>
      <vt:lpstr>Current B-13 Data Collection</vt:lpstr>
      <vt:lpstr>Disability Categories – Total vs Safety Net</vt:lpstr>
      <vt:lpstr>Purpose for Revising B-13 Data Collection</vt:lpstr>
      <vt:lpstr>Planned Revisions to the Data Collection Process</vt:lpstr>
      <vt:lpstr>OSPI is requesting your input on…</vt:lpstr>
      <vt:lpstr>Proposed Methodologies</vt:lpstr>
      <vt:lpstr>Timelines </vt:lpstr>
      <vt:lpstr>File Selection </vt:lpstr>
      <vt:lpstr>Give us your feedback…</vt:lpstr>
      <vt:lpstr>How the revisions may affect districts…</vt:lpstr>
      <vt:lpstr>Next Steps – OSPI will…</vt:lpstr>
      <vt:lpstr>Resources</vt:lpstr>
      <vt:lpstr>Copyright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Indictor B-13 - Data Collection Changes</dc:title>
  <dc:subject>Secondary Transition data collection</dc:subject>
  <dc:creator>OSPI, Special Education</dc:creator>
  <cp:keywords>indicator b-13, secondary transition</cp:keywords>
  <cp:lastModifiedBy>Amber O’Donnell</cp:lastModifiedBy>
  <cp:revision>458</cp:revision>
  <cp:lastPrinted>2018-11-06T21:28:27Z</cp:lastPrinted>
  <dcterms:created xsi:type="dcterms:W3CDTF">2018-07-25T20:53:30Z</dcterms:created>
  <dcterms:modified xsi:type="dcterms:W3CDTF">2019-02-13T19:17:08Z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0x0101002FDE9A79CABB504F9298A94928D08125</vt:lpwstr>
  </property>
</Properties>
</file>